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455" r:id="rId5"/>
    <p:sldId id="462" r:id="rId6"/>
    <p:sldId id="547" r:id="rId7"/>
    <p:sldId id="549" r:id="rId8"/>
    <p:sldId id="586" r:id="rId9"/>
    <p:sldId id="583" r:id="rId10"/>
    <p:sldId id="584" r:id="rId11"/>
    <p:sldId id="585" r:id="rId12"/>
    <p:sldId id="513" r:id="rId13"/>
    <p:sldId id="467" r:id="rId14"/>
    <p:sldId id="468" r:id="rId15"/>
    <p:sldId id="469" r:id="rId16"/>
    <p:sldId id="537" r:id="rId17"/>
    <p:sldId id="594" r:id="rId18"/>
    <p:sldId id="530" r:id="rId19"/>
    <p:sldId id="550" r:id="rId20"/>
    <p:sldId id="517" r:id="rId21"/>
    <p:sldId id="518" r:id="rId22"/>
    <p:sldId id="590" r:id="rId23"/>
    <p:sldId id="414" r:id="rId24"/>
    <p:sldId id="532" r:id="rId25"/>
    <p:sldId id="592" r:id="rId26"/>
    <p:sldId id="415" r:id="rId27"/>
    <p:sldId id="543" r:id="rId28"/>
    <p:sldId id="416" r:id="rId29"/>
    <p:sldId id="534" r:id="rId30"/>
    <p:sldId id="309" r:id="rId31"/>
    <p:sldId id="566" r:id="rId32"/>
    <p:sldId id="567" r:id="rId33"/>
    <p:sldId id="593" r:id="rId34"/>
    <p:sldId id="569" r:id="rId35"/>
    <p:sldId id="311" r:id="rId36"/>
    <p:sldId id="385" r:id="rId37"/>
    <p:sldId id="315" r:id="rId38"/>
    <p:sldId id="417" r:id="rId39"/>
    <p:sldId id="303"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53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E"/>
    <a:srgbClr val="ED168A"/>
    <a:srgbClr val="00ACB9"/>
    <a:srgbClr val="ED2289"/>
    <a:srgbClr val="F6862A"/>
    <a:srgbClr val="85A644"/>
    <a:srgbClr val="C5D427"/>
    <a:srgbClr val="ED214F"/>
    <a:srgbClr val="00CC00"/>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9" autoAdjust="0"/>
    <p:restoredTop sz="82771" autoAdjust="0"/>
  </p:normalViewPr>
  <p:slideViewPr>
    <p:cSldViewPr>
      <p:cViewPr>
        <p:scale>
          <a:sx n="50" d="100"/>
          <a:sy n="50" d="100"/>
        </p:scale>
        <p:origin x="828" y="120"/>
      </p:cViewPr>
      <p:guideLst>
        <p:guide orient="horz" pos="2160"/>
        <p:guide pos="1536"/>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30" d="100"/>
        <a:sy n="130" d="100"/>
      </p:scale>
      <p:origin x="0" y="7812"/>
    </p:cViewPr>
  </p:sorterViewPr>
  <p:notesViewPr>
    <p:cSldViewPr>
      <p:cViewPr varScale="1">
        <p:scale>
          <a:sx n="95" d="100"/>
          <a:sy n="95" d="100"/>
        </p:scale>
        <p:origin x="403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31" tIns="45715" rIns="91431" bIns="45715" rtlCol="0"/>
          <a:lstStyle>
            <a:lvl1pPr algn="l">
              <a:defRPr sz="1200"/>
            </a:lvl1pPr>
          </a:lstStyle>
          <a:p>
            <a:endParaRPr lang="en-US" dirty="0"/>
          </a:p>
        </p:txBody>
      </p:sp>
      <p:sp>
        <p:nvSpPr>
          <p:cNvPr id="3" name="Date Placeholder 2"/>
          <p:cNvSpPr>
            <a:spLocks noGrp="1"/>
          </p:cNvSpPr>
          <p:nvPr>
            <p:ph type="dt" sz="quarter" idx="1"/>
          </p:nvPr>
        </p:nvSpPr>
        <p:spPr>
          <a:xfrm>
            <a:off x="3970338" y="1"/>
            <a:ext cx="3038475" cy="465138"/>
          </a:xfrm>
          <a:prstGeom prst="rect">
            <a:avLst/>
          </a:prstGeom>
        </p:spPr>
        <p:txBody>
          <a:bodyPr vert="horz" lIns="91431" tIns="45715" rIns="91431" bIns="45715" rtlCol="0"/>
          <a:lstStyle>
            <a:lvl1pPr algn="r">
              <a:defRPr sz="1200"/>
            </a:lvl1pPr>
          </a:lstStyle>
          <a:p>
            <a:fld id="{66126D7F-2B4D-49D7-B1C6-B72DDE90220F}" type="datetimeFigureOut">
              <a:rPr lang="en-US" smtClean="0"/>
              <a:t>08/23/2019</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31" tIns="45715" rIns="91431"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31" tIns="45715" rIns="91431" bIns="45715" rtlCol="0" anchor="b"/>
          <a:lstStyle>
            <a:lvl1pPr algn="r">
              <a:defRPr sz="1200"/>
            </a:lvl1pPr>
          </a:lstStyle>
          <a:p>
            <a:fld id="{9D1AEC93-E2D6-46C7-BFE8-8BAEC5167472}" type="slidenum">
              <a:rPr lang="en-US" smtClean="0"/>
              <a:t>‹#›</a:t>
            </a:fld>
            <a:endParaRPr lang="en-US" dirty="0"/>
          </a:p>
        </p:txBody>
      </p:sp>
    </p:spTree>
    <p:extLst>
      <p:ext uri="{BB962C8B-B14F-4D97-AF65-F5344CB8AC3E}">
        <p14:creationId xmlns:p14="http://schemas.microsoft.com/office/powerpoint/2010/main" val="290288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93167" tIns="46584" rIns="93167" bIns="46584" rtlCol="0"/>
          <a:lstStyle>
            <a:lvl1pPr algn="r">
              <a:defRPr sz="1200"/>
            </a:lvl1pPr>
          </a:lstStyle>
          <a:p>
            <a:fld id="{FC0E835C-CF60-4695-9E57-E804CA28B8DE}" type="datetimeFigureOut">
              <a:rPr lang="en-US" smtClean="0"/>
              <a:t>08/23/2019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7" tIns="46584" rIns="93167" bIns="46584" rtlCol="0" anchor="b"/>
          <a:lstStyle>
            <a:lvl1pPr algn="r">
              <a:defRPr sz="1200"/>
            </a:lvl1pPr>
          </a:lstStyle>
          <a:p>
            <a:fld id="{A46C9B18-45DB-45B7-B1A5-ED97544D8E0E}" type="slidenum">
              <a:rPr lang="en-US" smtClean="0"/>
              <a:t>‹#›</a:t>
            </a:fld>
            <a:endParaRPr lang="en-US" dirty="0"/>
          </a:p>
        </p:txBody>
      </p:sp>
    </p:spTree>
    <p:extLst>
      <p:ext uri="{BB962C8B-B14F-4D97-AF65-F5344CB8AC3E}">
        <p14:creationId xmlns:p14="http://schemas.microsoft.com/office/powerpoint/2010/main" val="260415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ces.ed.gov/fastfacts/display.asp?id=8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54">
              <a:defRPr/>
            </a:pPr>
            <a:r>
              <a:rPr lang="en-US" dirty="0"/>
              <a:t>Welcom</a:t>
            </a:r>
            <a:r>
              <a:rPr lang="en-US" baseline="0" dirty="0"/>
              <a:t>e to </a:t>
            </a:r>
            <a:r>
              <a:rPr lang="en-US" b="1" baseline="0" dirty="0"/>
              <a:t>Choosing a College: How to Find the Right One for You</a:t>
            </a:r>
            <a:r>
              <a:rPr lang="en-US" baseline="0" dirty="0"/>
              <a:t>.</a:t>
            </a:r>
          </a:p>
          <a:p>
            <a:pPr defTabSz="914254">
              <a:defRPr/>
            </a:pPr>
            <a:endParaRPr lang="en-US" baseline="0" dirty="0"/>
          </a:p>
          <a:p>
            <a:pPr defTabSz="914254">
              <a:defRPr/>
            </a:pPr>
            <a:r>
              <a:rPr lang="en-US" baseline="0" dirty="0"/>
              <a:t>Choosing a college is a pretty big decision, but it’s also an exciting time. </a:t>
            </a:r>
            <a:r>
              <a:rPr lang="en-US" b="1" baseline="0" dirty="0"/>
              <a:t>Is everyone excited? </a:t>
            </a:r>
            <a:r>
              <a:rPr lang="en-US" baseline="0" dirty="0"/>
              <a:t>That’s great. </a:t>
            </a:r>
          </a:p>
          <a:p>
            <a:pPr defTabSz="914254">
              <a:defRPr/>
            </a:pPr>
            <a:endParaRPr lang="en-US" baseline="0" dirty="0"/>
          </a:p>
          <a:p>
            <a:pPr defTabSz="914254">
              <a:defRPr/>
            </a:pPr>
            <a:r>
              <a:rPr lang="en-US" baseline="0" dirty="0"/>
              <a:t>Deciding on which college you want to attend can be a lot of work, but it can also be a lot of fun. </a:t>
            </a:r>
          </a:p>
          <a:p>
            <a:pPr defTabSz="914254">
              <a:defRPr/>
            </a:pPr>
            <a:endParaRPr lang="en-US" baseline="0" dirty="0"/>
          </a:p>
          <a:p>
            <a:pPr defTabSz="914254">
              <a:defRPr/>
            </a:pPr>
            <a:r>
              <a:rPr lang="en-US" baseline="0" dirty="0"/>
              <a:t>T</a:t>
            </a:r>
            <a:r>
              <a:rPr lang="en-US" i="0" baseline="0" dirty="0"/>
              <a:t>oday I’m going to give you tips, tools and guidance to make the process of finding the right college less intimidating.</a:t>
            </a:r>
            <a:endParaRPr lang="en-US" i="0" dirty="0"/>
          </a:p>
          <a:p>
            <a:pPr defTabSz="914254">
              <a:defRPr/>
            </a:pPr>
            <a:endParaRPr lang="en-US" baseline="0" dirty="0"/>
          </a:p>
          <a:p>
            <a:pPr defTabSz="914254">
              <a:defRPr/>
            </a:pPr>
            <a:r>
              <a:rPr lang="en-US" baseline="0" dirty="0"/>
              <a:t>When you leave here </a:t>
            </a:r>
            <a:r>
              <a:rPr lang="en-US" dirty="0"/>
              <a:t>you’ll know which questions you need to ask to find and compare colleges so you and your parents can make a more informed decision about which college is right for you. </a:t>
            </a:r>
          </a:p>
          <a:p>
            <a:endParaRPr lang="en-US" dirty="0"/>
          </a:p>
          <a:p>
            <a:endParaRPr lang="en-US" dirty="0"/>
          </a:p>
        </p:txBody>
      </p:sp>
      <p:sp>
        <p:nvSpPr>
          <p:cNvPr id="4" name="Slide Number Placeholder 3"/>
          <p:cNvSpPr>
            <a:spLocks noGrp="1"/>
          </p:cNvSpPr>
          <p:nvPr>
            <p:ph type="sldNum" sz="quarter" idx="10"/>
          </p:nvPr>
        </p:nvSpPr>
        <p:spPr/>
        <p:txBody>
          <a:bodyPr/>
          <a:lstStyle/>
          <a:p>
            <a:fld id="{86F3A25B-D741-43F9-B13C-3C48EBF308E8}" type="slidenum">
              <a:rPr lang="en-US" smtClean="0"/>
              <a:t>1</a:t>
            </a:fld>
            <a:endParaRPr lang="en-US" dirty="0"/>
          </a:p>
        </p:txBody>
      </p:sp>
    </p:spTree>
    <p:extLst>
      <p:ext uri="{BB962C8B-B14F-4D97-AF65-F5344CB8AC3E}">
        <p14:creationId xmlns:p14="http://schemas.microsoft.com/office/powerpoint/2010/main" val="401332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52" indent="-285674" eaLnBrk="0" hangingPunct="0">
              <a:defRPr>
                <a:solidFill>
                  <a:schemeClr val="tx1"/>
                </a:solidFill>
                <a:latin typeface="Arial" charset="0"/>
              </a:defRPr>
            </a:lvl2pPr>
            <a:lvl3pPr marL="1142695" indent="-228537" eaLnBrk="0" hangingPunct="0">
              <a:defRPr>
                <a:solidFill>
                  <a:schemeClr val="tx1"/>
                </a:solidFill>
                <a:latin typeface="Arial" charset="0"/>
              </a:defRPr>
            </a:lvl3pPr>
            <a:lvl4pPr marL="1599773" indent="-228537" eaLnBrk="0" hangingPunct="0">
              <a:defRPr>
                <a:solidFill>
                  <a:schemeClr val="tx1"/>
                </a:solidFill>
                <a:latin typeface="Arial" charset="0"/>
              </a:defRPr>
            </a:lvl4pPr>
            <a:lvl5pPr marL="2056853" indent="-228537" eaLnBrk="0" hangingPunct="0">
              <a:defRPr>
                <a:solidFill>
                  <a:schemeClr val="tx1"/>
                </a:solidFill>
                <a:latin typeface="Arial" charset="0"/>
              </a:defRPr>
            </a:lvl5pPr>
            <a:lvl6pPr marL="2513930" indent="-228537" eaLnBrk="0" fontAlgn="base" hangingPunct="0">
              <a:spcBef>
                <a:spcPct val="0"/>
              </a:spcBef>
              <a:spcAft>
                <a:spcPct val="0"/>
              </a:spcAft>
              <a:defRPr>
                <a:solidFill>
                  <a:schemeClr val="tx1"/>
                </a:solidFill>
                <a:latin typeface="Arial" charset="0"/>
              </a:defRPr>
            </a:lvl6pPr>
            <a:lvl7pPr marL="2971008" indent="-228537" eaLnBrk="0" fontAlgn="base" hangingPunct="0">
              <a:spcBef>
                <a:spcPct val="0"/>
              </a:spcBef>
              <a:spcAft>
                <a:spcPct val="0"/>
              </a:spcAft>
              <a:defRPr>
                <a:solidFill>
                  <a:schemeClr val="tx1"/>
                </a:solidFill>
                <a:latin typeface="Arial" charset="0"/>
              </a:defRPr>
            </a:lvl7pPr>
            <a:lvl8pPr marL="3428088" indent="-228537" eaLnBrk="0" fontAlgn="base" hangingPunct="0">
              <a:spcBef>
                <a:spcPct val="0"/>
              </a:spcBef>
              <a:spcAft>
                <a:spcPct val="0"/>
              </a:spcAft>
              <a:defRPr>
                <a:solidFill>
                  <a:schemeClr val="tx1"/>
                </a:solidFill>
                <a:latin typeface="Arial" charset="0"/>
              </a:defRPr>
            </a:lvl8pPr>
            <a:lvl9pPr marL="3885165" indent="-228537" eaLnBrk="0" fontAlgn="base" hangingPunct="0">
              <a:spcBef>
                <a:spcPct val="0"/>
              </a:spcBef>
              <a:spcAft>
                <a:spcPct val="0"/>
              </a:spcAft>
              <a:defRPr>
                <a:solidFill>
                  <a:schemeClr val="tx1"/>
                </a:solidFill>
                <a:latin typeface="Arial" charset="0"/>
              </a:defRPr>
            </a:lvl9pPr>
          </a:lstStyle>
          <a:p>
            <a:pPr eaLnBrk="1" hangingPunct="1"/>
            <a:fld id="{0399C472-84E4-4BA5-88CC-68BDA4DEEF52}" type="slidenum">
              <a:rPr lang="en-US" smtClean="0"/>
              <a:pPr eaLnBrk="1" hangingPunct="1"/>
              <a:t>10</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defTabSz="914303">
              <a:defRPr/>
            </a:pPr>
            <a:r>
              <a:rPr lang="en-US" b="0" baseline="0" dirty="0"/>
              <a:t>The length of time you spend in college will determine the type of degree you earn.</a:t>
            </a:r>
          </a:p>
          <a:p>
            <a:pPr defTabSz="914303">
              <a:defRPr/>
            </a:pPr>
            <a:endParaRPr lang="en-US" b="0" baseline="0" dirty="0"/>
          </a:p>
          <a:p>
            <a:pPr defTabSz="914303">
              <a:defRPr/>
            </a:pPr>
            <a:r>
              <a:rPr lang="en-US" b="0" baseline="0" dirty="0"/>
              <a:t>Let’s look at the various degrees and the time it takes to earn them.</a:t>
            </a:r>
          </a:p>
          <a:p>
            <a:pPr eaLnBrk="1" hangingPunct="1"/>
            <a:endParaRPr lang="en-US" b="1" baseline="0" dirty="0"/>
          </a:p>
          <a:p>
            <a:pPr eaLnBrk="1" hangingPunct="1"/>
            <a:r>
              <a:rPr lang="en-US" b="1" baseline="0" dirty="0"/>
              <a:t>[Complete this activity one degree at a time with the students. Once the technical diploma answer is given, move to the next slide so the students can see the degrees in order of the time it typically takes to complete them]</a:t>
            </a:r>
          </a:p>
          <a:p>
            <a:pPr eaLnBrk="1" hangingPunct="1"/>
            <a:endParaRPr lang="en-US" baseline="0" dirty="0"/>
          </a:p>
          <a:p>
            <a:pPr eaLnBrk="1" hangingPunct="1"/>
            <a:endParaRPr lang="en-US" baseline="0" dirty="0"/>
          </a:p>
        </p:txBody>
      </p:sp>
      <p:sp>
        <p:nvSpPr>
          <p:cNvPr id="2" name="Date Placeholder 1"/>
          <p:cNvSpPr>
            <a:spLocks noGrp="1"/>
          </p:cNvSpPr>
          <p:nvPr>
            <p:ph type="dt" idx="10"/>
          </p:nvPr>
        </p:nvSpPr>
        <p:spPr/>
        <p:txBody>
          <a:bodyPr/>
          <a:lstStyle/>
          <a:p>
            <a:pPr>
              <a:defRPr/>
            </a:pPr>
            <a:fld id="{DB59576D-EA27-3A40-906D-E8F3D5BD78D9}" type="datetime1">
              <a:rPr lang="en-US" smtClean="0"/>
              <a:t>08/23/2019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630" indent="-285626" eaLnBrk="0" hangingPunct="0">
              <a:defRPr>
                <a:solidFill>
                  <a:schemeClr val="tx1"/>
                </a:solidFill>
                <a:latin typeface="Arial" charset="0"/>
              </a:defRPr>
            </a:lvl2pPr>
            <a:lvl3pPr marL="1142507" indent="-228501" eaLnBrk="0" hangingPunct="0">
              <a:defRPr>
                <a:solidFill>
                  <a:schemeClr val="tx1"/>
                </a:solidFill>
                <a:latin typeface="Arial" charset="0"/>
              </a:defRPr>
            </a:lvl3pPr>
            <a:lvl4pPr marL="1599511" indent="-228501" eaLnBrk="0" hangingPunct="0">
              <a:defRPr>
                <a:solidFill>
                  <a:schemeClr val="tx1"/>
                </a:solidFill>
                <a:latin typeface="Arial" charset="0"/>
              </a:defRPr>
            </a:lvl4pPr>
            <a:lvl5pPr marL="2056514" indent="-228501" eaLnBrk="0" hangingPunct="0">
              <a:defRPr>
                <a:solidFill>
                  <a:schemeClr val="tx1"/>
                </a:solidFill>
                <a:latin typeface="Arial" charset="0"/>
              </a:defRPr>
            </a:lvl5pPr>
            <a:lvl6pPr marL="2513517" indent="-228501" eaLnBrk="0" fontAlgn="base" hangingPunct="0">
              <a:spcBef>
                <a:spcPct val="0"/>
              </a:spcBef>
              <a:spcAft>
                <a:spcPct val="0"/>
              </a:spcAft>
              <a:defRPr>
                <a:solidFill>
                  <a:schemeClr val="tx1"/>
                </a:solidFill>
                <a:latin typeface="Arial" charset="0"/>
              </a:defRPr>
            </a:lvl6pPr>
            <a:lvl7pPr marL="2970521" indent="-228501" eaLnBrk="0" fontAlgn="base" hangingPunct="0">
              <a:spcBef>
                <a:spcPct val="0"/>
              </a:spcBef>
              <a:spcAft>
                <a:spcPct val="0"/>
              </a:spcAft>
              <a:defRPr>
                <a:solidFill>
                  <a:schemeClr val="tx1"/>
                </a:solidFill>
                <a:latin typeface="Arial" charset="0"/>
              </a:defRPr>
            </a:lvl7pPr>
            <a:lvl8pPr marL="3427523" indent="-228501" eaLnBrk="0" fontAlgn="base" hangingPunct="0">
              <a:spcBef>
                <a:spcPct val="0"/>
              </a:spcBef>
              <a:spcAft>
                <a:spcPct val="0"/>
              </a:spcAft>
              <a:defRPr>
                <a:solidFill>
                  <a:schemeClr val="tx1"/>
                </a:solidFill>
                <a:latin typeface="Arial" charset="0"/>
              </a:defRPr>
            </a:lvl8pPr>
            <a:lvl9pPr marL="3884528" indent="-228501" eaLnBrk="0" fontAlgn="base" hangingPunct="0">
              <a:spcBef>
                <a:spcPct val="0"/>
              </a:spcBef>
              <a:spcAft>
                <a:spcPct val="0"/>
              </a:spcAft>
              <a:defRPr>
                <a:solidFill>
                  <a:schemeClr val="tx1"/>
                </a:solidFill>
                <a:latin typeface="Arial" charset="0"/>
              </a:defRPr>
            </a:lvl9pPr>
          </a:lstStyle>
          <a:p>
            <a:pPr eaLnBrk="1" hangingPunct="1"/>
            <a:fld id="{0399C472-84E4-4BA5-88CC-68BDA4DEEF52}" type="slidenum">
              <a:rPr lang="en-US" smtClean="0"/>
              <a:pPr eaLnBrk="1" hangingPunct="1"/>
              <a:t>11</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baseline="0" dirty="0"/>
              <a:t>As you can see, you can go to college and get some type of degree in as short as six months, or you can go for more than 7 years. You have a number of choices, and the time it takes to complete your degree varies.</a:t>
            </a:r>
          </a:p>
          <a:p>
            <a:pPr eaLnBrk="1" hangingPunct="1"/>
            <a:endParaRPr lang="en-US" baseline="0" dirty="0"/>
          </a:p>
          <a:p>
            <a:pPr eaLnBrk="1" hangingPunct="1"/>
            <a:r>
              <a:rPr lang="en-US" baseline="0" dirty="0"/>
              <a:t>Choosing a college is closely related to the type of degree you want to pursue, and </a:t>
            </a:r>
            <a:r>
              <a:rPr lang="en-US" baseline="0" dirty="0" smtClean="0"/>
              <a:t>the </a:t>
            </a:r>
            <a:r>
              <a:rPr lang="en-US" baseline="0" dirty="0"/>
              <a:t>type of degree you want to pursue is closely related to a career choice. Again, you don’t have to have all the answers now, but there are many options to think about.</a:t>
            </a:r>
          </a:p>
          <a:p>
            <a:pPr eaLnBrk="1" hangingPunct="1"/>
            <a:endParaRPr lang="en-US" dirty="0"/>
          </a:p>
          <a:p>
            <a:pPr eaLnBrk="1" hangingPunct="1"/>
            <a:r>
              <a:rPr lang="en-US" b="1" dirty="0"/>
              <a:t>[Tell</a:t>
            </a:r>
            <a:r>
              <a:rPr lang="en-US" b="1" baseline="0" dirty="0"/>
              <a:t> your personal story or a personal story of someone who went 1-2 years and is happy doing “X career” and another story of someone who went to college 4 years and is happy doing “X career” and maybe another example of someone who went back to college after several years to finish a master’s, etc.]</a:t>
            </a:r>
            <a:endParaRPr lang="en-US" b="1" dirty="0"/>
          </a:p>
          <a:p>
            <a:pPr eaLnBrk="1" hangingPunct="1"/>
            <a:endParaRPr lang="en-US" dirty="0"/>
          </a:p>
        </p:txBody>
      </p:sp>
      <p:sp>
        <p:nvSpPr>
          <p:cNvPr id="2" name="Date Placeholder 1"/>
          <p:cNvSpPr>
            <a:spLocks noGrp="1"/>
          </p:cNvSpPr>
          <p:nvPr>
            <p:ph type="dt" idx="10"/>
          </p:nvPr>
        </p:nvSpPr>
        <p:spPr/>
        <p:txBody>
          <a:bodyPr/>
          <a:lstStyle/>
          <a:p>
            <a:pPr>
              <a:defRPr/>
            </a:pPr>
            <a:fld id="{1A4CAB24-6201-7A48-8280-83B523EB8A3A}" type="datetime1">
              <a:rPr lang="en-US" smtClean="0"/>
              <a:t>08/23/2019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831" indent="-285704" eaLnBrk="0" hangingPunct="0">
              <a:defRPr>
                <a:solidFill>
                  <a:schemeClr val="tx1"/>
                </a:solidFill>
                <a:latin typeface="Arial" charset="0"/>
              </a:defRPr>
            </a:lvl2pPr>
            <a:lvl3pPr marL="1142816" indent="-228562" eaLnBrk="0" hangingPunct="0">
              <a:defRPr>
                <a:solidFill>
                  <a:schemeClr val="tx1"/>
                </a:solidFill>
                <a:latin typeface="Arial" charset="0"/>
              </a:defRPr>
            </a:lvl3pPr>
            <a:lvl4pPr marL="1599942" indent="-228562" eaLnBrk="0" hangingPunct="0">
              <a:defRPr>
                <a:solidFill>
                  <a:schemeClr val="tx1"/>
                </a:solidFill>
                <a:latin typeface="Arial" charset="0"/>
              </a:defRPr>
            </a:lvl4pPr>
            <a:lvl5pPr marL="2057070" indent="-228562" eaLnBrk="0" hangingPunct="0">
              <a:defRPr>
                <a:solidFill>
                  <a:schemeClr val="tx1"/>
                </a:solidFill>
                <a:latin typeface="Arial" charset="0"/>
              </a:defRPr>
            </a:lvl5pPr>
            <a:lvl6pPr marL="2514195" indent="-228562" algn="ctr" eaLnBrk="0" fontAlgn="base" hangingPunct="0">
              <a:spcBef>
                <a:spcPct val="50000"/>
              </a:spcBef>
              <a:spcAft>
                <a:spcPct val="0"/>
              </a:spcAft>
              <a:defRPr>
                <a:solidFill>
                  <a:schemeClr val="tx1"/>
                </a:solidFill>
                <a:latin typeface="Arial" charset="0"/>
              </a:defRPr>
            </a:lvl6pPr>
            <a:lvl7pPr marL="2971321" indent="-228562" algn="ctr" eaLnBrk="0" fontAlgn="base" hangingPunct="0">
              <a:spcBef>
                <a:spcPct val="50000"/>
              </a:spcBef>
              <a:spcAft>
                <a:spcPct val="0"/>
              </a:spcAft>
              <a:defRPr>
                <a:solidFill>
                  <a:schemeClr val="tx1"/>
                </a:solidFill>
                <a:latin typeface="Arial" charset="0"/>
              </a:defRPr>
            </a:lvl7pPr>
            <a:lvl8pPr marL="3428449" indent="-228562" algn="ctr" eaLnBrk="0" fontAlgn="base" hangingPunct="0">
              <a:spcBef>
                <a:spcPct val="50000"/>
              </a:spcBef>
              <a:spcAft>
                <a:spcPct val="0"/>
              </a:spcAft>
              <a:defRPr>
                <a:solidFill>
                  <a:schemeClr val="tx1"/>
                </a:solidFill>
                <a:latin typeface="Arial" charset="0"/>
              </a:defRPr>
            </a:lvl8pPr>
            <a:lvl9pPr marL="3885575" indent="-228562" algn="ctr" eaLnBrk="0" fontAlgn="base" hangingPunct="0">
              <a:spcBef>
                <a:spcPct val="50000"/>
              </a:spcBef>
              <a:spcAft>
                <a:spcPct val="0"/>
              </a:spcAft>
              <a:defRPr>
                <a:solidFill>
                  <a:schemeClr val="tx1"/>
                </a:solidFill>
                <a:latin typeface="Arial" charset="0"/>
              </a:defRPr>
            </a:lvl9pPr>
          </a:lstStyle>
          <a:p>
            <a:pPr eaLnBrk="1" hangingPunct="1"/>
            <a:fld id="{33FF79C4-7A27-4B6F-A32F-3394223F68F1}" type="slidenum">
              <a:rPr lang="en-US" smtClean="0"/>
              <a:pPr eaLnBrk="1" hangingPunct="1"/>
              <a:t>12</a:t>
            </a:fld>
            <a:endParaRPr 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baseline="0" dirty="0"/>
              <a:t>It’s important to note that there are different types of colleges and they all offer different majors, programs and degrees.</a:t>
            </a:r>
          </a:p>
          <a:p>
            <a:pPr eaLnBrk="1" hangingPunct="1"/>
            <a:endParaRPr lang="en-US" baseline="0" dirty="0"/>
          </a:p>
          <a:p>
            <a:pPr eaLnBrk="1" hangingPunct="1"/>
            <a:r>
              <a:rPr lang="en-US" baseline="0" dirty="0"/>
              <a:t>You can earn a certificate, technical diploma or even an associate degree from a technical college, or earn your associate degree from a 2-year college.</a:t>
            </a:r>
          </a:p>
          <a:p>
            <a:pPr eaLnBrk="1" hangingPunct="1"/>
            <a:endParaRPr lang="en-US" baseline="0" dirty="0"/>
          </a:p>
          <a:p>
            <a:pPr eaLnBrk="1" hangingPunct="1"/>
            <a:endParaRPr lang="en-US" baseline="0" dirty="0"/>
          </a:p>
          <a:p>
            <a:pPr eaLnBrk="1" hangingPunct="1"/>
            <a:r>
              <a:rPr lang="en-US" baseline="0" dirty="0"/>
              <a:t>Or maybe you’ll need a bachelor’s degree from a 4-year college. You can also earn graduate degrees at 4-year colleges.</a:t>
            </a:r>
          </a:p>
          <a:p>
            <a:pPr eaLnBrk="1" hangingPunct="1"/>
            <a:endParaRPr lang="en-US" baseline="0" dirty="0"/>
          </a:p>
          <a:p>
            <a:pPr eaLnBrk="1" hangingPunct="1"/>
            <a:endParaRPr lang="en-US" baseline="0" dirty="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 have </a:t>
            </a:r>
            <a:r>
              <a:rPr lang="en-US" b="0" baseline="0" dirty="0"/>
              <a:t>lots of colleges to choose from to find a program that is right for you.</a:t>
            </a:r>
            <a:endParaRPr lang="en-US" b="0" dirty="0"/>
          </a:p>
          <a:p>
            <a:endParaRPr lang="en-US" b="1" dirty="0"/>
          </a:p>
          <a:p>
            <a:r>
              <a:rPr lang="en-US" b="1" dirty="0"/>
              <a:t>[student</a:t>
            </a:r>
            <a:r>
              <a:rPr lang="en-US" b="1" baseline="0" dirty="0"/>
              <a:t> interaction]</a:t>
            </a:r>
          </a:p>
          <a:p>
            <a:endParaRPr lang="en-US" baseline="0" dirty="0"/>
          </a:p>
          <a:p>
            <a:r>
              <a:rPr lang="en-US" dirty="0"/>
              <a:t>Shout</a:t>
            </a:r>
            <a:r>
              <a:rPr lang="en-US" baseline="0" dirty="0"/>
              <a:t> it out—how many colleges are in the U.S.--1,000? 10,000?</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[Click]</a:t>
            </a:r>
          </a:p>
          <a:p>
            <a:endParaRPr lang="en-US" baseline="0" dirty="0"/>
          </a:p>
          <a:p>
            <a:r>
              <a:rPr lang="en-US" baseline="0" dirty="0"/>
              <a:t>There are over 7,000 colleges and universities across the US.</a:t>
            </a:r>
          </a:p>
          <a:p>
            <a:endParaRPr lang="en-US" baseline="0" dirty="0"/>
          </a:p>
          <a:p>
            <a:r>
              <a:rPr lang="en-US" baseline="0" dirty="0"/>
              <a:t>You have lots of college options to choose from.</a:t>
            </a:r>
          </a:p>
          <a:p>
            <a:endParaRPr lang="en-US" baseline="0" dirty="0"/>
          </a:p>
          <a:p>
            <a:endParaRPr lang="en-US" b="1"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7,000 is based on the number of postsecondary title 4 institutions found in a NCES report, includes non-profit and for-profit colleges  (National Center for Education Statistics) </a:t>
            </a:r>
            <a:r>
              <a:rPr lang="en-US" dirty="0">
                <a:hlinkClick r:id="rId3"/>
              </a:rPr>
              <a:t>https://nces.ed.gov/fastfacts/display.asp?id=84</a:t>
            </a:r>
            <a:r>
              <a:rPr lang="en-US" baseline="0" dirty="0"/>
              <a:t>]</a:t>
            </a:r>
          </a:p>
          <a:p>
            <a:endParaRPr lang="en-US" b="1" i="1" dirty="0"/>
          </a:p>
        </p:txBody>
      </p:sp>
      <p:sp>
        <p:nvSpPr>
          <p:cNvPr id="4" name="Slide Number Placeholder 3"/>
          <p:cNvSpPr>
            <a:spLocks noGrp="1"/>
          </p:cNvSpPr>
          <p:nvPr>
            <p:ph type="sldNum" sz="quarter" idx="10"/>
          </p:nvPr>
        </p:nvSpPr>
        <p:spPr/>
        <p:txBody>
          <a:bodyPr/>
          <a:lstStyle/>
          <a:p>
            <a:fld id="{A46C9B18-45DB-45B7-B1A5-ED97544D8E0E}" type="slidenum">
              <a:rPr lang="en-US" smtClean="0"/>
              <a:t>13</a:t>
            </a:fld>
            <a:endParaRPr lang="en-US" dirty="0"/>
          </a:p>
        </p:txBody>
      </p:sp>
    </p:spTree>
    <p:extLst>
      <p:ext uri="{BB962C8B-B14F-4D97-AF65-F5344CB8AC3E}">
        <p14:creationId xmlns:p14="http://schemas.microsoft.com/office/powerpoint/2010/main" val="116879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These 7,000 colleges are made up of different types of colleges. Let’s talk about the distinctions. </a:t>
            </a:r>
          </a:p>
          <a:p>
            <a:endParaRPr lang="en-US" i="0" baseline="0" dirty="0"/>
          </a:p>
          <a:p>
            <a:r>
              <a:rPr lang="en-US" i="0" baseline="0" dirty="0"/>
              <a:t>In addition to a college being a technical, a two-year, or four-year college, it could also be public or private and nonprofit or for-profit. </a:t>
            </a:r>
          </a:p>
          <a:p>
            <a:endParaRPr lang="en-US" i="0" baseline="0" dirty="0"/>
          </a:p>
          <a:p>
            <a:r>
              <a:rPr lang="en-US" i="0" baseline="0" dirty="0"/>
              <a:t>Essentially, nonprofit colleges are the same no matter if they are public or private—they are both eligible for state aid and most of their credits will transfer to other colleges.</a:t>
            </a:r>
          </a:p>
          <a:p>
            <a:endParaRPr lang="en-US" i="0" baseline="0" dirty="0"/>
          </a:p>
          <a:p>
            <a:r>
              <a:rPr lang="en-US" i="0" baseline="0" dirty="0"/>
              <a:t>The big difference is with for-profit colleges, which are not eligible for most state aid, their credits don’t transfer and their tuition can be up to 4.5 times higher than nonprofit colleges.</a:t>
            </a:r>
          </a:p>
          <a:p>
            <a:pPr defTabSz="914254">
              <a:defRPr/>
            </a:pPr>
            <a:endParaRPr lang="en-US" i="0" baseline="0" dirty="0"/>
          </a:p>
          <a:p>
            <a:pPr defTabSz="914254">
              <a:defRPr/>
            </a:pPr>
            <a:r>
              <a:rPr lang="en-US" i="0" baseline="0" dirty="0"/>
              <a:t>There are other differences than what I’ve listed here, but the main point to remember:  If the college you are looking at is listed as a “</a:t>
            </a:r>
            <a:r>
              <a:rPr lang="en-US" i="0" baseline="0" dirty="0" err="1"/>
              <a:t>FOR-profit</a:t>
            </a:r>
            <a:r>
              <a:rPr lang="en-US" i="0" baseline="0" dirty="0"/>
              <a:t>,” be sure to compare it to some nonprofit colleges to ensure you don’t pay more for a degree than you need to.</a:t>
            </a:r>
          </a:p>
          <a:p>
            <a:pPr defTabSz="914254">
              <a:defRPr/>
            </a:pPr>
            <a:endParaRPr lang="en-US" i="0" baseline="0" dirty="0"/>
          </a:p>
          <a:p>
            <a:pPr defTabSz="914254">
              <a:defRPr/>
            </a:pPr>
            <a:endParaRPr lang="en-US" b="1" i="1" baseline="0" dirty="0"/>
          </a:p>
          <a:p>
            <a:pPr defTabSz="914254">
              <a:defRPr/>
            </a:pPr>
            <a:endParaRPr lang="en-US" b="1" i="1" baseline="0" dirty="0"/>
          </a:p>
          <a:p>
            <a:pPr defTabSz="914254">
              <a:defRPr/>
            </a:pPr>
            <a:endParaRPr lang="en-US" b="1" i="1" baseline="0" dirty="0"/>
          </a:p>
        </p:txBody>
      </p:sp>
      <p:sp>
        <p:nvSpPr>
          <p:cNvPr id="4" name="Slide Number Placeholder 3"/>
          <p:cNvSpPr>
            <a:spLocks noGrp="1"/>
          </p:cNvSpPr>
          <p:nvPr>
            <p:ph type="sldNum" sz="quarter" idx="10"/>
          </p:nvPr>
        </p:nvSpPr>
        <p:spPr/>
        <p:txBody>
          <a:bodyPr/>
          <a:lstStyle/>
          <a:p>
            <a:fld id="{A46C9B18-45DB-45B7-B1A5-ED97544D8E0E}" type="slidenum">
              <a:rPr lang="en-US" smtClean="0"/>
              <a:t>14</a:t>
            </a:fld>
            <a:endParaRPr lang="en-US" dirty="0"/>
          </a:p>
        </p:txBody>
      </p:sp>
    </p:spTree>
    <p:extLst>
      <p:ext uri="{BB962C8B-B14F-4D97-AF65-F5344CB8AC3E}">
        <p14:creationId xmlns:p14="http://schemas.microsoft.com/office/powerpoint/2010/main" val="40984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4725" indent="-286433" eaLnBrk="0" hangingPunct="0">
              <a:defRPr>
                <a:solidFill>
                  <a:schemeClr val="tx1"/>
                </a:solidFill>
                <a:latin typeface="Arial" charset="0"/>
              </a:defRPr>
            </a:lvl2pPr>
            <a:lvl3pPr marL="1145732" indent="-229147" eaLnBrk="0" hangingPunct="0">
              <a:defRPr>
                <a:solidFill>
                  <a:schemeClr val="tx1"/>
                </a:solidFill>
                <a:latin typeface="Arial" charset="0"/>
              </a:defRPr>
            </a:lvl3pPr>
            <a:lvl4pPr marL="1604026" indent="-229147" eaLnBrk="0" hangingPunct="0">
              <a:defRPr>
                <a:solidFill>
                  <a:schemeClr val="tx1"/>
                </a:solidFill>
                <a:latin typeface="Arial" charset="0"/>
              </a:defRPr>
            </a:lvl4pPr>
            <a:lvl5pPr marL="2062320" indent="-229147" eaLnBrk="0" hangingPunct="0">
              <a:defRPr>
                <a:solidFill>
                  <a:schemeClr val="tx1"/>
                </a:solidFill>
                <a:latin typeface="Arial" charset="0"/>
              </a:defRPr>
            </a:lvl5pPr>
            <a:lvl6pPr marL="2520613" indent="-229147" eaLnBrk="0" fontAlgn="base" hangingPunct="0">
              <a:spcBef>
                <a:spcPct val="0"/>
              </a:spcBef>
              <a:spcAft>
                <a:spcPct val="0"/>
              </a:spcAft>
              <a:defRPr>
                <a:solidFill>
                  <a:schemeClr val="tx1"/>
                </a:solidFill>
                <a:latin typeface="Arial" charset="0"/>
              </a:defRPr>
            </a:lvl6pPr>
            <a:lvl7pPr marL="2978907" indent="-229147" eaLnBrk="0" fontAlgn="base" hangingPunct="0">
              <a:spcBef>
                <a:spcPct val="0"/>
              </a:spcBef>
              <a:spcAft>
                <a:spcPct val="0"/>
              </a:spcAft>
              <a:defRPr>
                <a:solidFill>
                  <a:schemeClr val="tx1"/>
                </a:solidFill>
                <a:latin typeface="Arial" charset="0"/>
              </a:defRPr>
            </a:lvl7pPr>
            <a:lvl8pPr marL="3437199" indent="-229147" eaLnBrk="0" fontAlgn="base" hangingPunct="0">
              <a:spcBef>
                <a:spcPct val="0"/>
              </a:spcBef>
              <a:spcAft>
                <a:spcPct val="0"/>
              </a:spcAft>
              <a:defRPr>
                <a:solidFill>
                  <a:schemeClr val="tx1"/>
                </a:solidFill>
                <a:latin typeface="Arial" charset="0"/>
              </a:defRPr>
            </a:lvl8pPr>
            <a:lvl9pPr marL="3895493" indent="-229147" eaLnBrk="0" fontAlgn="base" hangingPunct="0">
              <a:spcBef>
                <a:spcPct val="0"/>
              </a:spcBef>
              <a:spcAft>
                <a:spcPct val="0"/>
              </a:spcAft>
              <a:defRPr>
                <a:solidFill>
                  <a:schemeClr val="tx1"/>
                </a:solidFill>
                <a:latin typeface="Arial" charset="0"/>
              </a:defRPr>
            </a:lvl9pPr>
          </a:lstStyle>
          <a:p>
            <a:pPr eaLnBrk="1" hangingPunct="1"/>
            <a:fld id="{C4FCC0A2-21AE-4DBD-9DFD-7EDD560518DE}" type="slidenum">
              <a:rPr lang="en-US" smtClean="0"/>
              <a:pPr eaLnBrk="1" hangingPunct="1"/>
              <a:t>15</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baseline="0" dirty="0">
                <a:solidFill>
                  <a:schemeClr val="tx1"/>
                </a:solidFill>
              </a:rPr>
              <a:t>Now let’s look at some examples of how different colleges offer different majors, programs and degrees.</a:t>
            </a:r>
          </a:p>
          <a:p>
            <a:endParaRPr lang="en-US" baseline="0" dirty="0">
              <a:solidFill>
                <a:schemeClr val="tx1"/>
              </a:solidFill>
            </a:endParaRPr>
          </a:p>
          <a:p>
            <a:r>
              <a:rPr lang="en-US" baseline="0" dirty="0">
                <a:solidFill>
                  <a:schemeClr val="tx1"/>
                </a:solidFill>
              </a:rPr>
              <a:t>Say you want to study nursing and live in Madison, Wisconsin. You have choices.</a:t>
            </a:r>
          </a:p>
          <a:p>
            <a:endParaRPr lang="en-US" baseline="0" dirty="0">
              <a:solidFill>
                <a:schemeClr val="tx1"/>
              </a:solidFill>
            </a:endParaRPr>
          </a:p>
          <a:p>
            <a:r>
              <a:rPr lang="en-US" b="1" baseline="0" dirty="0">
                <a:solidFill>
                  <a:schemeClr val="tx1"/>
                </a:solidFill>
              </a:rPr>
              <a:t>[take students through the nursing options available at colleges in Madison]</a:t>
            </a:r>
          </a:p>
          <a:p>
            <a:endParaRPr lang="en-US" baseline="0" dirty="0">
              <a:solidFill>
                <a:schemeClr val="tx1"/>
              </a:solidFill>
            </a:endParaRPr>
          </a:p>
          <a:p>
            <a:r>
              <a:rPr lang="en-US" dirty="0">
                <a:solidFill>
                  <a:schemeClr val="tx1"/>
                </a:solidFill>
              </a:rPr>
              <a:t>Madison Area Technical College</a:t>
            </a:r>
          </a:p>
          <a:p>
            <a:r>
              <a:rPr lang="en-US" dirty="0">
                <a:solidFill>
                  <a:schemeClr val="tx1"/>
                </a:solidFill>
              </a:rPr>
              <a:t>         Technical Diploma in Nursing (less than 1 year)</a:t>
            </a:r>
          </a:p>
          <a:p>
            <a:r>
              <a:rPr lang="en-US" dirty="0">
                <a:solidFill>
                  <a:schemeClr val="tx1"/>
                </a:solidFill>
              </a:rPr>
              <a:t>         Associate</a:t>
            </a:r>
            <a:r>
              <a:rPr lang="en-US" baseline="0" dirty="0">
                <a:solidFill>
                  <a:schemeClr val="tx1"/>
                </a:solidFill>
              </a:rPr>
              <a:t> </a:t>
            </a:r>
            <a:r>
              <a:rPr lang="en-US" dirty="0">
                <a:solidFill>
                  <a:schemeClr val="tx1"/>
                </a:solidFill>
              </a:rPr>
              <a:t>Degree in Nursing (2 years)</a:t>
            </a:r>
          </a:p>
          <a:p>
            <a:endParaRPr lang="en-US" dirty="0">
              <a:solidFill>
                <a:schemeClr val="tx1"/>
              </a:solidFill>
            </a:endParaRPr>
          </a:p>
          <a:p>
            <a:r>
              <a:rPr lang="en-US" dirty="0">
                <a:solidFill>
                  <a:schemeClr val="tx1"/>
                </a:solidFill>
              </a:rPr>
              <a:t>UW-Madison</a:t>
            </a:r>
          </a:p>
          <a:p>
            <a:pPr lvl="1"/>
            <a:r>
              <a:rPr lang="en-US" dirty="0">
                <a:solidFill>
                  <a:schemeClr val="tx1"/>
                </a:solidFill>
              </a:rPr>
              <a:t>Bachelor</a:t>
            </a:r>
            <a:r>
              <a:rPr lang="en-US" baseline="0" dirty="0">
                <a:solidFill>
                  <a:schemeClr val="tx1"/>
                </a:solidFill>
              </a:rPr>
              <a:t> </a:t>
            </a:r>
            <a:r>
              <a:rPr lang="en-US" dirty="0">
                <a:solidFill>
                  <a:schemeClr val="tx1"/>
                </a:solidFill>
              </a:rPr>
              <a:t>of Science Degree in Nursing (4 years)</a:t>
            </a:r>
          </a:p>
          <a:p>
            <a:endParaRPr lang="en-US" dirty="0">
              <a:solidFill>
                <a:schemeClr val="tx1"/>
              </a:solidFill>
            </a:endParaRPr>
          </a:p>
          <a:p>
            <a:r>
              <a:rPr lang="en-US" dirty="0">
                <a:solidFill>
                  <a:schemeClr val="tx1"/>
                </a:solidFill>
              </a:rPr>
              <a:t>Edgewood College</a:t>
            </a:r>
          </a:p>
          <a:p>
            <a:pPr lvl="1"/>
            <a:r>
              <a:rPr lang="en-US" dirty="0">
                <a:solidFill>
                  <a:schemeClr val="tx1"/>
                </a:solidFill>
              </a:rPr>
              <a:t>Bachelor</a:t>
            </a:r>
            <a:r>
              <a:rPr lang="en-US" baseline="0" dirty="0">
                <a:solidFill>
                  <a:schemeClr val="tx1"/>
                </a:solidFill>
              </a:rPr>
              <a:t> </a:t>
            </a:r>
            <a:r>
              <a:rPr lang="en-US" dirty="0">
                <a:solidFill>
                  <a:schemeClr val="tx1"/>
                </a:solidFill>
              </a:rPr>
              <a:t>of Science Degree in Nursing (4 years)</a:t>
            </a:r>
          </a:p>
          <a:p>
            <a:pPr lvl="0"/>
            <a:endParaRPr lang="en-US" baseline="0" dirty="0">
              <a:solidFill>
                <a:schemeClr val="tx1"/>
              </a:solidFill>
            </a:endParaRPr>
          </a:p>
          <a:p>
            <a:pPr lvl="0"/>
            <a:r>
              <a:rPr lang="en-US" baseline="0" dirty="0"/>
              <a:t>Knowing what you want to study and the type of degree it will take is a good place to start when you look at choosing a college. </a:t>
            </a:r>
          </a:p>
          <a:p>
            <a:pPr lvl="2"/>
            <a:endParaRPr lang="en-US" dirty="0">
              <a:solidFill>
                <a:schemeClr val="tx1"/>
              </a:solidFill>
            </a:endParaRPr>
          </a:p>
          <a:p>
            <a:pPr eaLnBrk="1" hangingPunct="1"/>
            <a:endParaRPr lang="en-US" dirty="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baseline="0" dirty="0"/>
              <a:t>Here’s another example showing Northcentral and Mid-State Technical Colleges in Wisconsin. Both offer the same one year diploma and Northcentral offers two additional programs that Mid-State doesn’t.</a:t>
            </a:r>
          </a:p>
          <a:p>
            <a:pPr defTabSz="914303">
              <a:defRPr/>
            </a:pPr>
            <a:endParaRPr lang="en-US" baseline="0" dirty="0"/>
          </a:p>
          <a:p>
            <a:pPr defTabSz="914303">
              <a:defRPr/>
            </a:pPr>
            <a:r>
              <a:rPr lang="en-US" b="1" baseline="0" dirty="0"/>
              <a:t>[take students through the welding options available at colleges in Wausau and Wisconsin Rapids]</a:t>
            </a:r>
          </a:p>
          <a:p>
            <a:endParaRPr lang="en-US" dirty="0"/>
          </a:p>
          <a:p>
            <a:r>
              <a:rPr lang="en-US" dirty="0"/>
              <a:t>Northcentral Technical College</a:t>
            </a:r>
          </a:p>
          <a:p>
            <a:pPr lvl="1"/>
            <a:r>
              <a:rPr lang="en-US" dirty="0"/>
              <a:t>Welding Robotic Operation Technical Diploma (1 year)</a:t>
            </a:r>
          </a:p>
          <a:p>
            <a:pPr lvl="1"/>
            <a:r>
              <a:rPr lang="en-US" dirty="0"/>
              <a:t>Welding Technical Diploma (1 year)</a:t>
            </a:r>
          </a:p>
          <a:p>
            <a:pPr lvl="1"/>
            <a:r>
              <a:rPr lang="en-US" dirty="0"/>
              <a:t>Welding Fabrication &amp; Robotics Associate Degree (2 years)</a:t>
            </a:r>
          </a:p>
          <a:p>
            <a:endParaRPr lang="en-US" dirty="0"/>
          </a:p>
          <a:p>
            <a:r>
              <a:rPr lang="en-US" dirty="0"/>
              <a:t>Mid-State</a:t>
            </a:r>
            <a:r>
              <a:rPr lang="en-US" baseline="0" dirty="0"/>
              <a:t> Technical College</a:t>
            </a:r>
          </a:p>
          <a:p>
            <a:r>
              <a:rPr lang="en-US" baseline="0" dirty="0"/>
              <a:t>          </a:t>
            </a:r>
            <a:r>
              <a:rPr lang="en-US" dirty="0"/>
              <a:t>Welding Technical Diploma (1 year)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34A3B1A-E0C2-4DC3-868C-30293AE11E72}" type="slidenum">
              <a:rPr lang="en-US" smtClean="0"/>
              <a:pPr>
                <a:defRPr/>
              </a:pPr>
              <a:t>16</a:t>
            </a:fld>
            <a:endParaRPr lang="en-US" dirty="0"/>
          </a:p>
        </p:txBody>
      </p:sp>
    </p:spTree>
    <p:extLst>
      <p:ext uri="{BB962C8B-B14F-4D97-AF65-F5344CB8AC3E}">
        <p14:creationId xmlns:p14="http://schemas.microsoft.com/office/powerpoint/2010/main" val="247201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Just pay attention to what each college offers.</a:t>
            </a:r>
          </a:p>
          <a:p>
            <a:endParaRPr lang="en-US" baseline="0" dirty="0"/>
          </a:p>
          <a:p>
            <a:r>
              <a:rPr lang="en-US" baseline="0" dirty="0"/>
              <a:t>For example, University of Wisconsin-Milwaukee and University of Wisconsin-Stout are both four-year colleges, but they don’t offer the same degrees.</a:t>
            </a:r>
          </a:p>
          <a:p>
            <a:endParaRPr lang="en-US" baseline="0" dirty="0"/>
          </a:p>
          <a:p>
            <a:r>
              <a:rPr lang="en-US" b="1" baseline="0" dirty="0"/>
              <a:t>[CLICK]</a:t>
            </a:r>
          </a:p>
          <a:p>
            <a:endParaRPr lang="en-US" baseline="0" dirty="0"/>
          </a:p>
          <a:p>
            <a:r>
              <a:rPr lang="en-US" dirty="0"/>
              <a:t>UW-Milwaukee offers a Bachelor’s degree in English and UW-Stout doesn’t.</a:t>
            </a:r>
          </a:p>
          <a:p>
            <a:endParaRPr lang="en-US" dirty="0"/>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17</a:t>
            </a:fld>
            <a:endParaRPr lang="en-US" dirty="0"/>
          </a:p>
        </p:txBody>
      </p:sp>
    </p:spTree>
    <p:extLst>
      <p:ext uri="{BB962C8B-B14F-4D97-AF65-F5344CB8AC3E}">
        <p14:creationId xmlns:p14="http://schemas.microsoft.com/office/powerpoint/2010/main" val="1106549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a:t>
            </a:r>
          </a:p>
          <a:p>
            <a:r>
              <a:rPr lang="en-US" dirty="0"/>
              <a:t>Milwaukee Area Technical College offers an Appliance Technician diploma</a:t>
            </a:r>
            <a:r>
              <a:rPr lang="en-US" baseline="0" dirty="0"/>
              <a:t> </a:t>
            </a:r>
            <a:r>
              <a:rPr lang="en-US" b="1" baseline="0" dirty="0"/>
              <a:t>[CLICK], </a:t>
            </a:r>
            <a:r>
              <a:rPr lang="en-US" b="0" baseline="0" dirty="0"/>
              <a:t>but</a:t>
            </a:r>
            <a:r>
              <a:rPr lang="en-US" b="1" baseline="0" dirty="0"/>
              <a:t> </a:t>
            </a:r>
            <a:r>
              <a:rPr lang="en-US" dirty="0"/>
              <a:t>Madison Area Technical College doesn’t.</a:t>
            </a:r>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18</a:t>
            </a:fld>
            <a:endParaRPr lang="en-US" dirty="0"/>
          </a:p>
        </p:txBody>
      </p:sp>
    </p:spTree>
    <p:extLst>
      <p:ext uri="{BB962C8B-B14F-4D97-AF65-F5344CB8AC3E}">
        <p14:creationId xmlns:p14="http://schemas.microsoft.com/office/powerpoint/2010/main" val="1106549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sz="1200" kern="1200" dirty="0">
                <a:solidFill>
                  <a:schemeClr val="tx1"/>
                </a:solidFill>
                <a:latin typeface="+mn-lt"/>
                <a:ea typeface="+mn-ea"/>
                <a:cs typeface="+mn-cs"/>
              </a:rPr>
              <a:t>To</a:t>
            </a:r>
            <a:r>
              <a:rPr lang="en-US" sz="1200" kern="1200" baseline="0" dirty="0">
                <a:solidFill>
                  <a:schemeClr val="tx1"/>
                </a:solidFill>
                <a:latin typeface="+mn-lt"/>
                <a:ea typeface="+mn-ea"/>
                <a:cs typeface="+mn-cs"/>
              </a:rPr>
              <a:t> find out if a college offers the program or major you want to study and the degree you want, you need to do some research. </a:t>
            </a:r>
          </a:p>
          <a:p>
            <a:pPr defTabSz="914303">
              <a:defRPr/>
            </a:pPr>
            <a:endParaRPr lang="en-US" sz="1200" kern="1200" baseline="0" dirty="0">
              <a:solidFill>
                <a:schemeClr val="tx1"/>
              </a:solidFill>
              <a:latin typeface="+mn-lt"/>
              <a:ea typeface="+mn-ea"/>
              <a:cs typeface="+mn-cs"/>
            </a:endParaRPr>
          </a:p>
          <a:p>
            <a:pPr defTabSz="914303">
              <a:defRPr/>
            </a:pPr>
            <a:r>
              <a:rPr lang="en-US" sz="1200" kern="1200" baseline="0" dirty="0">
                <a:solidFill>
                  <a:schemeClr val="tx1"/>
                </a:solidFill>
                <a:latin typeface="+mn-lt"/>
                <a:ea typeface="+mn-ea"/>
                <a:cs typeface="+mn-cs"/>
              </a:rPr>
              <a:t>An easy way to do this is: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Visit college websites to see what they offer</a:t>
            </a:r>
          </a:p>
          <a:p>
            <a:r>
              <a:rPr lang="en-US" sz="1200" kern="1200" dirty="0">
                <a:solidFill>
                  <a:schemeClr val="tx1"/>
                </a:solidFill>
                <a:latin typeface="+mn-lt"/>
                <a:ea typeface="+mn-ea"/>
                <a:cs typeface="+mn-cs"/>
              </a:rPr>
              <a:t>Ask your counselor and teachers for help</a:t>
            </a:r>
          </a:p>
          <a:p>
            <a:r>
              <a:rPr lang="en-US" sz="1200" kern="1200" dirty="0">
                <a:solidFill>
                  <a:schemeClr val="tx1"/>
                </a:solidFill>
                <a:latin typeface="+mn-lt"/>
                <a:ea typeface="+mn-ea"/>
                <a:cs typeface="+mn-cs"/>
              </a:rPr>
              <a:t>Use websites like bigfuture.org and College Navigator (nces.ed.gov/collegenavigator) to find colleges and compare them</a:t>
            </a:r>
          </a:p>
          <a:p>
            <a:pPr eaLnBrk="1" hangingPunct="1">
              <a:lnSpc>
                <a:spcPct val="80000"/>
              </a:lnSpc>
              <a:defRPr/>
            </a:pPr>
            <a:endParaRPr lang="en-US" altLang="ja-JP" sz="1200" kern="1200" dirty="0">
              <a:solidFill>
                <a:schemeClr val="tx1"/>
              </a:solidFill>
              <a:latin typeface="+mn-lt"/>
              <a:ea typeface="ＭＳ Ｐゴシック"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19</a:t>
            </a:fld>
            <a:endParaRPr lang="en-US" dirty="0"/>
          </a:p>
        </p:txBody>
      </p:sp>
    </p:spTree>
    <p:extLst>
      <p:ext uri="{BB962C8B-B14F-4D97-AF65-F5344CB8AC3E}">
        <p14:creationId xmlns:p14="http://schemas.microsoft.com/office/powerpoint/2010/main" val="2687549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i="0" baseline="0" dirty="0">
                <a:solidFill>
                  <a:schemeClr val="tx1"/>
                </a:solidFill>
                <a:effectLst/>
              </a:rPr>
              <a:t>Now let’s get into why you are all here today—to find the right college fit for each of you.</a:t>
            </a:r>
          </a:p>
          <a:p>
            <a:pPr defTabSz="916503">
              <a:defRPr/>
            </a:pPr>
            <a:endParaRPr lang="en-US" i="0" baseline="0" dirty="0">
              <a:solidFill>
                <a:schemeClr val="tx1"/>
              </a:solidFill>
              <a:effectLst/>
            </a:endParaRPr>
          </a:p>
          <a:p>
            <a:pPr defTabSz="916503">
              <a:defRPr/>
            </a:pPr>
            <a:r>
              <a:rPr lang="en-US" i="0" baseline="0" dirty="0">
                <a:solidFill>
                  <a:schemeClr val="tx1"/>
                </a:solidFill>
                <a:effectLst/>
              </a:rPr>
              <a:t>I’m going to share how you can find a college that meets most of your needs academically, socially and financially.  </a:t>
            </a:r>
          </a:p>
          <a:p>
            <a:pPr defTabSz="916503">
              <a:defRPr/>
            </a:pPr>
            <a:endParaRPr lang="en-US" i="0" baseline="0" dirty="0">
              <a:solidFill>
                <a:schemeClr val="tx1"/>
              </a:solidFill>
              <a:effectLst/>
            </a:endParaRPr>
          </a:p>
          <a:p>
            <a:pPr defTabSz="916503">
              <a:defRPr/>
            </a:pPr>
            <a:r>
              <a:rPr lang="en-US" i="0" baseline="0" dirty="0">
                <a:solidFill>
                  <a:schemeClr val="tx1"/>
                </a:solidFill>
                <a:effectLst/>
              </a:rPr>
              <a:t>And the reason this is so important is because when you do, it’s the #1 predictor for college success! And </a:t>
            </a:r>
            <a:r>
              <a:rPr lang="en-US" b="1" i="0" baseline="0" dirty="0">
                <a:solidFill>
                  <a:schemeClr val="tx1"/>
                </a:solidFill>
                <a:effectLst/>
              </a:rPr>
              <a:t>[CLICK]</a:t>
            </a:r>
            <a:r>
              <a:rPr lang="en-US" b="0" i="0" baseline="0" dirty="0">
                <a:solidFill>
                  <a:schemeClr val="tx1"/>
                </a:solidFill>
                <a:effectLst/>
              </a:rPr>
              <a:t> that means you’re more likely to </a:t>
            </a:r>
            <a:r>
              <a:rPr lang="en-US" i="0" baseline="0" dirty="0">
                <a:solidFill>
                  <a:schemeClr val="tx1"/>
                </a:solidFill>
                <a:effectLst/>
              </a:rPr>
              <a:t>graduate. </a:t>
            </a:r>
          </a:p>
          <a:p>
            <a:pPr defTabSz="916503">
              <a:defRPr/>
            </a:pPr>
            <a:endParaRPr lang="en-US" i="1" baseline="0" dirty="0">
              <a:solidFill>
                <a:srgbClr val="FF0000"/>
              </a:solidFill>
              <a:effectLst/>
            </a:endParaRPr>
          </a:p>
          <a:p>
            <a:endParaRPr lang="en-US" baseline="0" dirty="0"/>
          </a:p>
          <a:p>
            <a:r>
              <a:rPr lang="en-US" baseline="0" dirty="0"/>
              <a:t>[source: </a:t>
            </a:r>
            <a:r>
              <a:rPr lang="en-US" dirty="0">
                <a:latin typeface="Arial" panose="020B0604020202020204" pitchFamily="34" charset="0"/>
                <a:cs typeface="Arial" panose="020B0604020202020204" pitchFamily="34" charset="0"/>
              </a:rPr>
              <a:t>University of Connecticut DigitalCommons@UConn, </a:t>
            </a:r>
            <a:r>
              <a:rPr lang="en-US" dirty="0"/>
              <a:t>Measuring College Student Satisfaction: A Multi- Year Study of the Factors Leading to Persistence, http://digitalcommons.uconn.edu/cgi/viewcontent.cgi?article=1001&amp;context=nera_2008]</a:t>
            </a:r>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2</a:t>
            </a:fld>
            <a:endParaRPr lang="en-US" dirty="0"/>
          </a:p>
        </p:txBody>
      </p:sp>
    </p:spTree>
    <p:extLst>
      <p:ext uri="{BB962C8B-B14F-4D97-AF65-F5344CB8AC3E}">
        <p14:creationId xmlns:p14="http://schemas.microsoft.com/office/powerpoint/2010/main" val="301124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question to ask yourself is what features are important to you. </a:t>
            </a:r>
            <a:r>
              <a:rPr lang="en-US" dirty="0"/>
              <a:t>  </a:t>
            </a:r>
          </a:p>
          <a:p>
            <a:endParaRPr lang="en-US" dirty="0"/>
          </a:p>
          <a:p>
            <a:r>
              <a:rPr lang="en-US" b="1" dirty="0"/>
              <a:t>[student interaction]</a:t>
            </a:r>
          </a:p>
          <a:p>
            <a:endParaRPr lang="en-US" b="1" dirty="0"/>
          </a:p>
          <a:p>
            <a:pPr defTabSz="914303">
              <a:defRPr/>
            </a:pPr>
            <a:r>
              <a:rPr lang="en-US" baseline="0" dirty="0"/>
              <a:t>What do I mean when I say features?</a:t>
            </a:r>
          </a:p>
          <a:p>
            <a:r>
              <a:rPr lang="en-US" dirty="0"/>
              <a:t>Can anyone give</a:t>
            </a:r>
            <a:r>
              <a:rPr lang="en-US" baseline="0" dirty="0"/>
              <a:t> me an example of features you may look for in a college? </a:t>
            </a:r>
          </a:p>
          <a:p>
            <a:endParaRPr lang="en-US" baseline="0" dirty="0"/>
          </a:p>
          <a:p>
            <a:r>
              <a:rPr lang="en-US" baseline="0" dirty="0"/>
              <a:t>Great, let’s explore some features in more detail so you can get to know what is important to you in a college.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1537BDB-0011-455B-9F9B-AC4B6F264902}" type="slidenum">
              <a:rPr lang="en-US" smtClean="0"/>
              <a:t>20</a:t>
            </a:fld>
            <a:endParaRPr lang="en-US" dirty="0"/>
          </a:p>
        </p:txBody>
      </p:sp>
    </p:spTree>
    <p:extLst>
      <p:ext uri="{BB962C8B-B14F-4D97-AF65-F5344CB8AC3E}">
        <p14:creationId xmlns:p14="http://schemas.microsoft.com/office/powerpoint/2010/main" val="186704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Location/setting</a:t>
            </a:r>
            <a:endParaRPr lang="en-US" sz="24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you want to be close to home or farther away from home?</a:t>
            </a:r>
          </a:p>
          <a:p>
            <a:r>
              <a:rPr lang="en-US" dirty="0">
                <a:latin typeface="Arial" panose="020B0604020202020204" pitchFamily="34" charset="0"/>
                <a:cs typeface="Arial" panose="020B0604020202020204" pitchFamily="34" charset="0"/>
              </a:rPr>
              <a:t>What setting</a:t>
            </a:r>
            <a:r>
              <a:rPr lang="en-US" baseline="0" dirty="0">
                <a:latin typeface="Arial" panose="020B0604020202020204" pitchFamily="34" charset="0"/>
                <a:cs typeface="Arial" panose="020B0604020202020204" pitchFamily="34" charset="0"/>
              </a:rPr>
              <a:t> do you prefer, rura</a:t>
            </a:r>
            <a:r>
              <a:rPr lang="en-US" dirty="0">
                <a:latin typeface="Arial" panose="020B0604020202020204" pitchFamily="34" charset="0"/>
                <a:cs typeface="Arial" panose="020B0604020202020204" pitchFamily="34" charset="0"/>
              </a:rPr>
              <a:t>l, suburban or urban?</a:t>
            </a:r>
          </a:p>
          <a:p>
            <a:pPr indent="-57144"/>
            <a:endParaRPr lang="en-US" dirty="0">
              <a:latin typeface="Arial" panose="020B0604020202020204" pitchFamily="34" charset="0"/>
              <a:cs typeface="Arial" panose="020B0604020202020204" pitchFamily="34" charset="0"/>
            </a:endParaRPr>
          </a:p>
          <a:p>
            <a:pPr indent="-57144"/>
            <a:r>
              <a:rPr lang="en-US" b="1" dirty="0">
                <a:latin typeface="Arial" panose="020B0604020202020204" pitchFamily="34" charset="0"/>
                <a:cs typeface="Arial" panose="020B0604020202020204" pitchFamily="34" charset="0"/>
              </a:rPr>
              <a:t>Size</a:t>
            </a:r>
          </a:p>
          <a:p>
            <a:pPr lvl="0"/>
            <a:r>
              <a:rPr lang="en-US" dirty="0">
                <a:cs typeface="Arial" panose="020B0604020202020204" pitchFamily="34" charset="0"/>
              </a:rPr>
              <a:t>Do you prefer a big campus or smaller campus?</a:t>
            </a:r>
          </a:p>
          <a:p>
            <a:pPr lvl="0"/>
            <a:r>
              <a:rPr lang="en-US" dirty="0">
                <a:cs typeface="Arial" panose="020B0604020202020204" pitchFamily="34" charset="0"/>
              </a:rPr>
              <a:t>What size class do you learn best in?</a:t>
            </a:r>
          </a:p>
          <a:p>
            <a:pPr indent="-57144"/>
            <a:endParaRPr lang="en-US" dirty="0">
              <a:latin typeface="Arial" panose="020B0604020202020204" pitchFamily="34" charset="0"/>
              <a:cs typeface="Arial" panose="020B0604020202020204" pitchFamily="34" charset="0"/>
            </a:endParaRPr>
          </a:p>
          <a:p>
            <a:pPr indent="-57144"/>
            <a:r>
              <a:rPr lang="en-US" b="1" dirty="0">
                <a:latin typeface="Arial" panose="020B0604020202020204" pitchFamily="34" charset="0"/>
                <a:cs typeface="Arial" panose="020B0604020202020204" pitchFamily="34" charset="0"/>
              </a:rPr>
              <a:t>Housing options</a:t>
            </a:r>
          </a:p>
          <a:p>
            <a:pPr lvl="0"/>
            <a:r>
              <a:rPr lang="en-US" dirty="0">
                <a:cs typeface="Arial" panose="020B0604020202020204" pitchFamily="34" charset="0"/>
              </a:rPr>
              <a:t>Where do you want to live?</a:t>
            </a:r>
            <a:r>
              <a:rPr lang="en-US" baseline="0" dirty="0">
                <a:cs typeface="Arial" panose="020B0604020202020204" pitchFamily="34" charset="0"/>
              </a:rPr>
              <a:t> In a dorm? </a:t>
            </a:r>
            <a:r>
              <a:rPr lang="en-US" dirty="0">
                <a:cs typeface="Arial" panose="020B0604020202020204" pitchFamily="34" charset="0"/>
              </a:rPr>
              <a:t>In an apartment?</a:t>
            </a:r>
          </a:p>
          <a:p>
            <a:pPr lvl="0"/>
            <a:r>
              <a:rPr lang="en-US" dirty="0">
                <a:cs typeface="Arial" panose="020B0604020202020204" pitchFamily="34" charset="0"/>
              </a:rPr>
              <a:t>Do you want to live at home with your parents?</a:t>
            </a:r>
          </a:p>
          <a:p>
            <a:pPr lvl="0"/>
            <a:endParaRPr lang="en-US" dirty="0">
              <a:cs typeface="Arial" panose="020B0604020202020204" pitchFamily="34" charset="0"/>
            </a:endParaRPr>
          </a:p>
          <a:p>
            <a:pPr defTabSz="914303">
              <a:defRPr/>
            </a:pPr>
            <a:r>
              <a:rPr lang="en-US" dirty="0">
                <a:cs typeface="Arial" panose="020B0604020202020204" pitchFamily="34" charset="0"/>
              </a:rPr>
              <a:t>You might also want to compare retention and graduation rates at colleges. The retention rate </a:t>
            </a:r>
            <a:r>
              <a:rPr lang="en-US" baseline="0" dirty="0"/>
              <a:t>is the </a:t>
            </a:r>
            <a:r>
              <a:rPr lang="en-US" dirty="0"/>
              <a:t>percentage of a school's first-time, first-year undergraduate students who continue at that school the next year.</a:t>
            </a:r>
            <a:r>
              <a:rPr lang="en-US" baseline="0" dirty="0"/>
              <a:t> The graduation rate is the percentage of students who complete college. These are good indicators of student success at a college.</a:t>
            </a:r>
            <a:endParaRPr lang="en-US" dirty="0">
              <a:cs typeface="Arial" panose="020B0604020202020204" pitchFamily="34" charset="0"/>
            </a:endParaRPr>
          </a:p>
          <a:p>
            <a:pPr lvl="1"/>
            <a:endParaRPr lang="en-US" dirty="0">
              <a:cs typeface="Arial" panose="020B0604020202020204" pitchFamily="34" charset="0"/>
            </a:endParaRPr>
          </a:p>
          <a:p>
            <a:pPr lvl="0"/>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A46C9B18-45DB-45B7-B1A5-ED97544D8E0E}" type="slidenum">
              <a:rPr lang="en-US" smtClean="0"/>
              <a:t>21</a:t>
            </a:fld>
            <a:endParaRPr lang="en-US" dirty="0"/>
          </a:p>
        </p:txBody>
      </p:sp>
    </p:spTree>
    <p:extLst>
      <p:ext uri="{BB962C8B-B14F-4D97-AF65-F5344CB8AC3E}">
        <p14:creationId xmlns:p14="http://schemas.microsoft.com/office/powerpoint/2010/main" val="409848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Ask</a:t>
            </a:r>
            <a:r>
              <a:rPr lang="en-US" baseline="0" dirty="0">
                <a:latin typeface="Arial" panose="020B0604020202020204" pitchFamily="34" charset="0"/>
                <a:cs typeface="Arial" panose="020B0604020202020204" pitchFamily="34" charset="0"/>
              </a:rPr>
              <a:t> yourself what you like to do. What are the </a:t>
            </a:r>
            <a:r>
              <a:rPr lang="en-US" dirty="0">
                <a:latin typeface="Arial" panose="020B0604020202020204" pitchFamily="34" charset="0"/>
                <a:cs typeface="Arial" panose="020B0604020202020204" pitchFamily="34" charset="0"/>
              </a:rPr>
              <a:t>things that interest you when you are not in class? How</a:t>
            </a:r>
            <a:r>
              <a:rPr lang="en-US" baseline="0" dirty="0">
                <a:latin typeface="Arial" panose="020B0604020202020204" pitchFamily="34" charset="0"/>
                <a:cs typeface="Arial" panose="020B0604020202020204" pitchFamily="34" charset="0"/>
              </a:rPr>
              <a:t> important are they when choosing your college fit?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Sporting events</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Music</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Theatre</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Cultural activities</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Religious activities</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Campus groups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[Student interaction]</a:t>
            </a:r>
          </a:p>
          <a:p>
            <a:pPr marL="342864" indent="-342864">
              <a:buFont typeface="Arial" panose="020B0604020202020204" pitchFamily="34" charset="0"/>
              <a:buChar char="−"/>
            </a:pPr>
            <a:r>
              <a:rPr lang="en-US" dirty="0">
                <a:latin typeface="Arial" panose="020B0604020202020204" pitchFamily="34" charset="0"/>
                <a:cs typeface="Arial" panose="020B0604020202020204" pitchFamily="34" charset="0"/>
              </a:rPr>
              <a:t>Anything else?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a:t>
            </a:r>
            <a:r>
              <a:rPr lang="en-US" baseline="0" dirty="0"/>
              <a:t> easy </a:t>
            </a:r>
            <a:r>
              <a:rPr lang="en-US" dirty="0"/>
              <a:t>way to find out</a:t>
            </a:r>
            <a:r>
              <a:rPr lang="en-US" baseline="0" dirty="0"/>
              <a:t> about </a:t>
            </a:r>
            <a:r>
              <a:rPr lang="en-US" dirty="0"/>
              <a:t>intramural sports, clubs and other things that might interest you, is by searching</a:t>
            </a:r>
            <a:r>
              <a:rPr lang="en-US" baseline="0" dirty="0"/>
              <a:t> for Student Life on college websites.</a:t>
            </a:r>
          </a:p>
          <a:p>
            <a:pPr marL="342864" indent="-342864">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46C9B18-45DB-45B7-B1A5-ED97544D8E0E}" type="slidenum">
              <a:rPr lang="en-US" smtClean="0"/>
              <a:t>22</a:t>
            </a:fld>
            <a:endParaRPr lang="en-US" dirty="0"/>
          </a:p>
        </p:txBody>
      </p:sp>
    </p:spTree>
    <p:extLst>
      <p:ext uri="{BB962C8B-B14F-4D97-AF65-F5344CB8AC3E}">
        <p14:creationId xmlns:p14="http://schemas.microsoft.com/office/powerpoint/2010/main" val="409848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a:t>Another question you need to ask is if</a:t>
            </a:r>
            <a:r>
              <a:rPr lang="en-US" baseline="0" dirty="0"/>
              <a:t> you meet the admission requirements, like GPA and ACT/SAT scores.</a:t>
            </a:r>
          </a:p>
          <a:p>
            <a:pPr defTabSz="914303">
              <a:defRPr/>
            </a:pPr>
            <a:endParaRPr lang="en-US" baseline="0" dirty="0"/>
          </a:p>
        </p:txBody>
      </p:sp>
      <p:sp>
        <p:nvSpPr>
          <p:cNvPr id="4" name="Slide Number Placeholder 3"/>
          <p:cNvSpPr>
            <a:spLocks noGrp="1"/>
          </p:cNvSpPr>
          <p:nvPr>
            <p:ph type="sldNum" sz="quarter" idx="10"/>
          </p:nvPr>
        </p:nvSpPr>
        <p:spPr/>
        <p:txBody>
          <a:bodyPr/>
          <a:lstStyle/>
          <a:p>
            <a:fld id="{01537BDB-0011-455B-9F9B-AC4B6F264902}" type="slidenum">
              <a:rPr lang="en-US" smtClean="0"/>
              <a:t>23</a:t>
            </a:fld>
            <a:endParaRPr lang="en-US" dirty="0"/>
          </a:p>
        </p:txBody>
      </p:sp>
    </p:spTree>
    <p:extLst>
      <p:ext uri="{BB962C8B-B14F-4D97-AF65-F5344CB8AC3E}">
        <p14:creationId xmlns:p14="http://schemas.microsoft.com/office/powerpoint/2010/main" val="186704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b="0" baseline="0" dirty="0"/>
              <a:t>It’s important for you to know what it takes to get into the colleges you are interested in.</a:t>
            </a:r>
          </a:p>
          <a:p>
            <a:pPr defTabSz="914303">
              <a:defRPr/>
            </a:pPr>
            <a:endParaRPr lang="en-US" b="0" baseline="0" dirty="0"/>
          </a:p>
          <a:p>
            <a:pPr defTabSz="914303">
              <a:defRPr/>
            </a:pPr>
            <a:r>
              <a:rPr lang="en-US" baseline="0" dirty="0"/>
              <a:t>If you plan on going to a technical college there is typically no GPA requirement. </a:t>
            </a:r>
            <a:r>
              <a:rPr lang="en-US" dirty="0"/>
              <a:t>Most programs have guaranteed acceptance, meaning they can’t turn you down. So a tech school is an option everyone can consider, no matter what kind of grades you have.</a:t>
            </a:r>
            <a:endParaRPr lang="en-US" dirty="0">
              <a:latin typeface="Arial" panose="020B0604020202020204" pitchFamily="34" charset="0"/>
              <a:cs typeface="Arial" panose="020B0604020202020204" pitchFamily="34" charset="0"/>
            </a:endParaRPr>
          </a:p>
          <a:p>
            <a:pPr defTabSz="914303">
              <a:defRPr/>
            </a:pPr>
            <a:endParaRPr lang="en-US" b="0" baseline="0" dirty="0"/>
          </a:p>
          <a:p>
            <a:pPr defTabSz="914303">
              <a:defRPr/>
            </a:pPr>
            <a:r>
              <a:rPr lang="en-US" b="0" baseline="0" dirty="0"/>
              <a:t>Check college websites for specific program information or ask the college admission counselor.</a:t>
            </a:r>
          </a:p>
          <a:p>
            <a:pPr defTabSz="914303">
              <a:defRPr/>
            </a:pPr>
            <a:endParaRPr lang="en-US" b="0" baseline="0" dirty="0"/>
          </a:p>
          <a:p>
            <a:pPr defTabSz="914303">
              <a:defRPr/>
            </a:pPr>
            <a:r>
              <a:rPr lang="en-US" b="1" baseline="0" dirty="0"/>
              <a:t>[CLICK]</a:t>
            </a:r>
          </a:p>
          <a:p>
            <a:pPr defTabSz="914303">
              <a:defRPr/>
            </a:pPr>
            <a:r>
              <a:rPr lang="en-US" b="0" baseline="0" dirty="0"/>
              <a:t>2-year and 4-year colleges have different requirements—check college websites to see what classes you need to take in high school, if there is a minimum GPA and if taking the ACT or SAT is necessary.</a:t>
            </a:r>
          </a:p>
          <a:p>
            <a:pPr defTabSz="914303">
              <a:defRPr/>
            </a:pPr>
            <a:endParaRPr lang="en-US" b="0" baseline="0" dirty="0"/>
          </a:p>
          <a:p>
            <a:pPr defTabSz="914303">
              <a:defRPr/>
            </a:pPr>
            <a:r>
              <a:rPr lang="en-US" b="0" baseline="0" dirty="0"/>
              <a:t>Find this information by going to each college’s website and typing something like “required GPA” “admissions requirements” or “ACT” and “SAT” in the search bar.  </a:t>
            </a:r>
          </a:p>
          <a:p>
            <a:pPr defTabSz="914303">
              <a:defRPr/>
            </a:pPr>
            <a:endParaRPr lang="en-US" b="0" baseline="0" dirty="0"/>
          </a:p>
          <a:p>
            <a:pPr defTabSz="914303">
              <a:defRPr/>
            </a:pPr>
            <a:r>
              <a:rPr lang="en-US" b="0" baseline="0" dirty="0"/>
              <a:t>It is important to know all of the requirements of all the colleges you are thinking about attending.  Having all of this information will help you choose the college that will be the best fit for you!</a:t>
            </a:r>
          </a:p>
          <a:p>
            <a:pPr defTabSz="914303">
              <a:defRPr/>
            </a:pPr>
            <a:endParaRPr lang="en-US" b="0" baseline="0" dirty="0"/>
          </a:p>
          <a:p>
            <a:pPr defTabSz="914303">
              <a:defRPr/>
            </a:pPr>
            <a:endParaRPr lang="en-US" b="0" baseline="0" dirty="0"/>
          </a:p>
          <a:p>
            <a:pPr defTabSz="914303">
              <a:defRPr/>
            </a:pPr>
            <a:endParaRPr lang="en-US" b="0" baseline="0" dirty="0"/>
          </a:p>
          <a:p>
            <a:endParaRPr lang="en-US" b="1"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24</a:t>
            </a:fld>
            <a:endParaRPr lang="en-US" dirty="0"/>
          </a:p>
        </p:txBody>
      </p:sp>
    </p:spTree>
    <p:extLst>
      <p:ext uri="{BB962C8B-B14F-4D97-AF65-F5344CB8AC3E}">
        <p14:creationId xmlns:p14="http://schemas.microsoft.com/office/powerpoint/2010/main" val="420810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a:t>And finally,</a:t>
            </a:r>
            <a:r>
              <a:rPr lang="en-US" baseline="0" dirty="0"/>
              <a:t> consider the cost of college. </a:t>
            </a:r>
          </a:p>
          <a:p>
            <a:pPr defTabSz="914303">
              <a:defRPr/>
            </a:pPr>
            <a:endParaRPr lang="en-US" baseline="0" dirty="0"/>
          </a:p>
        </p:txBody>
      </p:sp>
      <p:sp>
        <p:nvSpPr>
          <p:cNvPr id="4" name="Slide Number Placeholder 3"/>
          <p:cNvSpPr>
            <a:spLocks noGrp="1"/>
          </p:cNvSpPr>
          <p:nvPr>
            <p:ph type="sldNum" sz="quarter" idx="10"/>
          </p:nvPr>
        </p:nvSpPr>
        <p:spPr/>
        <p:txBody>
          <a:bodyPr/>
          <a:lstStyle/>
          <a:p>
            <a:fld id="{01537BDB-0011-455B-9F9B-AC4B6F264902}" type="slidenum">
              <a:rPr lang="en-US" smtClean="0"/>
              <a:t>25</a:t>
            </a:fld>
            <a:endParaRPr lang="en-US" dirty="0"/>
          </a:p>
        </p:txBody>
      </p:sp>
    </p:spTree>
    <p:extLst>
      <p:ext uri="{BB962C8B-B14F-4D97-AF65-F5344CB8AC3E}">
        <p14:creationId xmlns:p14="http://schemas.microsoft.com/office/powerpoint/2010/main" val="186704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94" indent="-285690" eaLnBrk="0" hangingPunct="0">
              <a:defRPr>
                <a:solidFill>
                  <a:schemeClr val="tx1"/>
                </a:solidFill>
                <a:latin typeface="Arial" charset="0"/>
              </a:defRPr>
            </a:lvl2pPr>
            <a:lvl3pPr marL="1142759" indent="-228551" eaLnBrk="0" hangingPunct="0">
              <a:defRPr>
                <a:solidFill>
                  <a:schemeClr val="tx1"/>
                </a:solidFill>
                <a:latin typeface="Arial" charset="0"/>
              </a:defRPr>
            </a:lvl3pPr>
            <a:lvl4pPr marL="1599863" indent="-228551" eaLnBrk="0" hangingPunct="0">
              <a:defRPr>
                <a:solidFill>
                  <a:schemeClr val="tx1"/>
                </a:solidFill>
                <a:latin typeface="Arial" charset="0"/>
              </a:defRPr>
            </a:lvl4pPr>
            <a:lvl5pPr marL="2056966" indent="-228551" eaLnBrk="0" hangingPunct="0">
              <a:defRPr>
                <a:solidFill>
                  <a:schemeClr val="tx1"/>
                </a:solidFill>
                <a:latin typeface="Arial" charset="0"/>
              </a:defRPr>
            </a:lvl5pPr>
            <a:lvl6pPr marL="2514070" indent="-228551" eaLnBrk="0" fontAlgn="base" hangingPunct="0">
              <a:spcBef>
                <a:spcPct val="0"/>
              </a:spcBef>
              <a:spcAft>
                <a:spcPct val="0"/>
              </a:spcAft>
              <a:defRPr>
                <a:solidFill>
                  <a:schemeClr val="tx1"/>
                </a:solidFill>
                <a:latin typeface="Arial" charset="0"/>
              </a:defRPr>
            </a:lvl6pPr>
            <a:lvl7pPr marL="2971173" indent="-228551" eaLnBrk="0" fontAlgn="base" hangingPunct="0">
              <a:spcBef>
                <a:spcPct val="0"/>
              </a:spcBef>
              <a:spcAft>
                <a:spcPct val="0"/>
              </a:spcAft>
              <a:defRPr>
                <a:solidFill>
                  <a:schemeClr val="tx1"/>
                </a:solidFill>
                <a:latin typeface="Arial" charset="0"/>
              </a:defRPr>
            </a:lvl7pPr>
            <a:lvl8pPr marL="3428276" indent="-228551" eaLnBrk="0" fontAlgn="base" hangingPunct="0">
              <a:spcBef>
                <a:spcPct val="0"/>
              </a:spcBef>
              <a:spcAft>
                <a:spcPct val="0"/>
              </a:spcAft>
              <a:defRPr>
                <a:solidFill>
                  <a:schemeClr val="tx1"/>
                </a:solidFill>
                <a:latin typeface="Arial" charset="0"/>
              </a:defRPr>
            </a:lvl8pPr>
            <a:lvl9pPr marL="3885380" indent="-228551" eaLnBrk="0" fontAlgn="base" hangingPunct="0">
              <a:spcBef>
                <a:spcPct val="0"/>
              </a:spcBef>
              <a:spcAft>
                <a:spcPct val="0"/>
              </a:spcAft>
              <a:defRPr>
                <a:solidFill>
                  <a:schemeClr val="tx1"/>
                </a:solidFill>
                <a:latin typeface="Arial" charset="0"/>
              </a:defRPr>
            </a:lvl9pPr>
          </a:lstStyle>
          <a:p>
            <a:pPr eaLnBrk="1" hangingPunct="1"/>
            <a:fld id="{CD6E952A-993E-45C0-BD04-0EBA58EBE551}" type="slidenum">
              <a:rPr lang="en-US" smtClean="0"/>
              <a:pPr eaLnBrk="1" hangingPunct="1"/>
              <a:t>26</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r>
              <a:rPr lang="en-US" dirty="0">
                <a:solidFill>
                  <a:schemeClr val="tx1"/>
                </a:solidFill>
              </a:rPr>
              <a:t>When</a:t>
            </a:r>
            <a:r>
              <a:rPr lang="en-US" baseline="0" dirty="0">
                <a:solidFill>
                  <a:schemeClr val="tx1"/>
                </a:solidFill>
              </a:rPr>
              <a:t> you look at the cost of college, it includes many things and each can vary by college.</a:t>
            </a:r>
            <a:endParaRPr lang="en-US" dirty="0">
              <a:solidFill>
                <a:schemeClr val="tx1"/>
              </a:solidFill>
            </a:endParaRPr>
          </a:p>
          <a:p>
            <a:r>
              <a:rPr lang="en-US" b="1" dirty="0">
                <a:solidFill>
                  <a:schemeClr val="tx1"/>
                </a:solidFill>
              </a:rPr>
              <a:t>Tuition and fees </a:t>
            </a:r>
          </a:p>
          <a:p>
            <a:r>
              <a:rPr lang="en-US" b="0" dirty="0">
                <a:solidFill>
                  <a:schemeClr val="tx1"/>
                </a:solidFill>
              </a:rPr>
              <a:t>Tuition</a:t>
            </a:r>
            <a:r>
              <a:rPr lang="en-US" b="0" baseline="0" dirty="0">
                <a:solidFill>
                  <a:schemeClr val="tx1"/>
                </a:solidFill>
              </a:rPr>
              <a:t> is the cost of taking classes—some classes and programs cost more than others.</a:t>
            </a:r>
          </a:p>
          <a:p>
            <a:r>
              <a:rPr lang="en-US" b="0" baseline="0" dirty="0">
                <a:solidFill>
                  <a:schemeClr val="tx1"/>
                </a:solidFill>
              </a:rPr>
              <a:t>Fees are charged for a variety of things and can include office administration fees, application fees, activity fees and enrollment fees.</a:t>
            </a:r>
            <a:endParaRPr lang="en-US" b="0" dirty="0">
              <a:solidFill>
                <a:schemeClr val="tx1"/>
              </a:solidFill>
            </a:endParaRPr>
          </a:p>
          <a:p>
            <a:r>
              <a:rPr lang="en-US" b="1" dirty="0">
                <a:solidFill>
                  <a:schemeClr val="tx1"/>
                </a:solidFill>
              </a:rPr>
              <a:t>Room and board </a:t>
            </a:r>
          </a:p>
          <a:p>
            <a:r>
              <a:rPr lang="en-US" b="0" dirty="0">
                <a:solidFill>
                  <a:schemeClr val="tx1"/>
                </a:solidFill>
              </a:rPr>
              <a:t>This is where you</a:t>
            </a:r>
            <a:r>
              <a:rPr lang="en-US" b="0" baseline="0" dirty="0">
                <a:solidFill>
                  <a:schemeClr val="tx1"/>
                </a:solidFill>
              </a:rPr>
              <a:t> live </a:t>
            </a:r>
            <a:r>
              <a:rPr lang="en-US" b="0" dirty="0">
                <a:solidFill>
                  <a:schemeClr val="tx1"/>
                </a:solidFill>
              </a:rPr>
              <a:t>and what you eat. You may live in a dorm</a:t>
            </a:r>
            <a:r>
              <a:rPr lang="en-US" b="0" baseline="0" dirty="0">
                <a:solidFill>
                  <a:schemeClr val="tx1"/>
                </a:solidFill>
              </a:rPr>
              <a:t> and have a campus meal plan; or you may have an apartment and buy your own food; or you may continue to live at home.</a:t>
            </a:r>
            <a:endParaRPr lang="en-US" b="0" dirty="0">
              <a:solidFill>
                <a:schemeClr val="tx1"/>
              </a:solidFill>
            </a:endParaRPr>
          </a:p>
          <a:p>
            <a:r>
              <a:rPr lang="en-US" b="1" dirty="0">
                <a:solidFill>
                  <a:schemeClr val="tx1"/>
                </a:solidFill>
              </a:rPr>
              <a:t>Books and supplies</a:t>
            </a:r>
          </a:p>
          <a:p>
            <a:r>
              <a:rPr lang="en-US" b="0" dirty="0">
                <a:solidFill>
                  <a:schemeClr val="tx1"/>
                </a:solidFill>
              </a:rPr>
              <a:t>You’ll need books for classes</a:t>
            </a:r>
            <a:r>
              <a:rPr lang="en-US" b="0" baseline="0" dirty="0">
                <a:solidFill>
                  <a:schemeClr val="tx1"/>
                </a:solidFill>
              </a:rPr>
              <a:t>. You’ll also need supplies which can include everything from notebooks and pens to a laptop,</a:t>
            </a:r>
            <a:r>
              <a:rPr lang="en-US" b="0" dirty="0">
                <a:solidFill>
                  <a:schemeClr val="tx1"/>
                </a:solidFill>
              </a:rPr>
              <a:t> </a:t>
            </a:r>
            <a:r>
              <a:rPr lang="en-US" b="0" baseline="0" dirty="0">
                <a:solidFill>
                  <a:schemeClr val="tx1"/>
                </a:solidFill>
              </a:rPr>
              <a:t>lab equipment or art supplies.</a:t>
            </a:r>
            <a:endParaRPr lang="en-US" b="0" dirty="0">
              <a:solidFill>
                <a:schemeClr val="tx1"/>
              </a:solidFill>
            </a:endParaRPr>
          </a:p>
          <a:p>
            <a:r>
              <a:rPr lang="en-US" b="1" dirty="0">
                <a:solidFill>
                  <a:schemeClr val="tx1"/>
                </a:solidFill>
              </a:rPr>
              <a:t>Travel</a:t>
            </a:r>
            <a:r>
              <a:rPr lang="en-US" b="1" baseline="0" dirty="0">
                <a:solidFill>
                  <a:schemeClr val="tx1"/>
                </a:solidFill>
              </a:rPr>
              <a:t> and personal expenses</a:t>
            </a:r>
            <a:endParaRPr lang="en-US" b="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This</a:t>
            </a:r>
            <a:r>
              <a:rPr lang="en-US" b="0" baseline="0" dirty="0">
                <a:solidFill>
                  <a:schemeClr val="tx1"/>
                </a:solidFill>
              </a:rPr>
              <a:t> will depend on where you live, you may have to </a:t>
            </a:r>
            <a:r>
              <a:rPr lang="en-US" b="0" dirty="0">
                <a:solidFill>
                  <a:schemeClr val="tx1"/>
                </a:solidFill>
              </a:rPr>
              <a:t>commute to school every day. </a:t>
            </a:r>
            <a:r>
              <a:rPr lang="en-US" dirty="0">
                <a:solidFill>
                  <a:schemeClr val="tx1"/>
                </a:solidFill>
                <a:effectLst/>
              </a:rPr>
              <a:t>You may also want to include clothing and mobile phone costs.</a:t>
            </a:r>
          </a:p>
          <a:p>
            <a:r>
              <a:rPr lang="en-US" b="0" baseline="0" dirty="0">
                <a:solidFill>
                  <a:schemeClr val="tx1"/>
                </a:solidFill>
              </a:rPr>
              <a:t>All these costs will be unique to you, and their sum </a:t>
            </a:r>
            <a:r>
              <a:rPr lang="en-US" b="0" dirty="0">
                <a:solidFill>
                  <a:schemeClr val="tx1"/>
                </a:solidFill>
              </a:rPr>
              <a:t>will be </a:t>
            </a:r>
            <a:r>
              <a:rPr lang="en-US" b="0" baseline="0" dirty="0">
                <a:solidFill>
                  <a:schemeClr val="tx1"/>
                </a:solidFill>
              </a:rPr>
              <a:t>your cost of attendance. </a:t>
            </a:r>
          </a:p>
          <a:p>
            <a:endParaRPr lang="en-US" b="0" baseline="0" dirty="0">
              <a:solidFill>
                <a:schemeClr val="tx1"/>
              </a:solidFill>
            </a:endParaRPr>
          </a:p>
          <a:p>
            <a:endParaRPr lang="en-US" dirty="0">
              <a:solidFill>
                <a:schemeClr val="tx1"/>
              </a:solidFill>
            </a:endParaRPr>
          </a:p>
          <a:p>
            <a:endParaRPr lang="en-US" dirty="0">
              <a:solidFill>
                <a:schemeClr val="tx1"/>
              </a:solidFill>
            </a:endParaRPr>
          </a:p>
          <a:p>
            <a:pPr eaLnBrk="1" hangingPunct="1"/>
            <a:endParaRPr lang="en-US" dirty="0">
              <a:solidFill>
                <a:schemeClr val="tx1"/>
              </a:solidFill>
            </a:endParaRPr>
          </a:p>
        </p:txBody>
      </p:sp>
      <p:sp>
        <p:nvSpPr>
          <p:cNvPr id="2" name="Date Placeholder 1"/>
          <p:cNvSpPr>
            <a:spLocks noGrp="1"/>
          </p:cNvSpPr>
          <p:nvPr>
            <p:ph type="dt" idx="10"/>
          </p:nvPr>
        </p:nvSpPr>
        <p:spPr/>
        <p:txBody>
          <a:bodyPr/>
          <a:lstStyle/>
          <a:p>
            <a:pPr>
              <a:defRPr/>
            </a:pPr>
            <a:fld id="{F09B67A4-D314-844A-8DFE-D51752A9077A}" type="datetime1">
              <a:rPr lang="en-US" smtClean="0"/>
              <a:t>08/23/2019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4685" indent="-286418" eaLnBrk="0" hangingPunct="0">
              <a:defRPr>
                <a:solidFill>
                  <a:schemeClr val="tx1"/>
                </a:solidFill>
                <a:latin typeface="Arial" charset="0"/>
              </a:defRPr>
            </a:lvl2pPr>
            <a:lvl3pPr marL="1145669" indent="-229135" eaLnBrk="0" hangingPunct="0">
              <a:defRPr>
                <a:solidFill>
                  <a:schemeClr val="tx1"/>
                </a:solidFill>
                <a:latin typeface="Arial" charset="0"/>
              </a:defRPr>
            </a:lvl3pPr>
            <a:lvl4pPr marL="1603938" indent="-229135" eaLnBrk="0" hangingPunct="0">
              <a:defRPr>
                <a:solidFill>
                  <a:schemeClr val="tx1"/>
                </a:solidFill>
                <a:latin typeface="Arial" charset="0"/>
              </a:defRPr>
            </a:lvl4pPr>
            <a:lvl5pPr marL="2062206" indent="-229135" eaLnBrk="0" hangingPunct="0">
              <a:defRPr>
                <a:solidFill>
                  <a:schemeClr val="tx1"/>
                </a:solidFill>
                <a:latin typeface="Arial" charset="0"/>
              </a:defRPr>
            </a:lvl5pPr>
            <a:lvl6pPr marL="2520474" indent="-229135" eaLnBrk="0" fontAlgn="base" hangingPunct="0">
              <a:spcBef>
                <a:spcPct val="0"/>
              </a:spcBef>
              <a:spcAft>
                <a:spcPct val="0"/>
              </a:spcAft>
              <a:defRPr>
                <a:solidFill>
                  <a:schemeClr val="tx1"/>
                </a:solidFill>
                <a:latin typeface="Arial" charset="0"/>
              </a:defRPr>
            </a:lvl6pPr>
            <a:lvl7pPr marL="2978742" indent="-229135" eaLnBrk="0" fontAlgn="base" hangingPunct="0">
              <a:spcBef>
                <a:spcPct val="0"/>
              </a:spcBef>
              <a:spcAft>
                <a:spcPct val="0"/>
              </a:spcAft>
              <a:defRPr>
                <a:solidFill>
                  <a:schemeClr val="tx1"/>
                </a:solidFill>
                <a:latin typeface="Arial" charset="0"/>
              </a:defRPr>
            </a:lvl7pPr>
            <a:lvl8pPr marL="3437009" indent="-229135" eaLnBrk="0" fontAlgn="base" hangingPunct="0">
              <a:spcBef>
                <a:spcPct val="0"/>
              </a:spcBef>
              <a:spcAft>
                <a:spcPct val="0"/>
              </a:spcAft>
              <a:defRPr>
                <a:solidFill>
                  <a:schemeClr val="tx1"/>
                </a:solidFill>
                <a:latin typeface="Arial" charset="0"/>
              </a:defRPr>
            </a:lvl8pPr>
            <a:lvl9pPr marL="3895278" indent="-229135" eaLnBrk="0" fontAlgn="base" hangingPunct="0">
              <a:spcBef>
                <a:spcPct val="0"/>
              </a:spcBef>
              <a:spcAft>
                <a:spcPct val="0"/>
              </a:spcAft>
              <a:defRPr>
                <a:solidFill>
                  <a:schemeClr val="tx1"/>
                </a:solidFill>
                <a:latin typeface="Arial" charset="0"/>
              </a:defRPr>
            </a:lvl9pPr>
          </a:lstStyle>
          <a:p>
            <a:pPr eaLnBrk="1" hangingPunct="1"/>
            <a:fld id="{C4FCC0A2-21AE-4DBD-9DFD-7EDD560518DE}" type="slidenum">
              <a:rPr lang="en-US" smtClean="0"/>
              <a:pPr eaLnBrk="1" hangingPunct="1"/>
              <a:t>27</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t>Financial aid can help you pay</a:t>
            </a:r>
            <a:r>
              <a:rPr lang="en-US" baseline="0" dirty="0"/>
              <a:t> for college.</a:t>
            </a:r>
          </a:p>
          <a:p>
            <a:pPr eaLnBrk="1" hangingPunct="1"/>
            <a:endParaRPr lang="en-US" baseline="0" dirty="0"/>
          </a:p>
          <a:p>
            <a:pPr eaLnBrk="1" hangingPunct="1"/>
            <a:r>
              <a:rPr lang="en-US" dirty="0"/>
              <a:t>In</a:t>
            </a:r>
            <a:r>
              <a:rPr lang="en-US" baseline="0" dirty="0"/>
              <a:t> order to receive financial aid, you have to complete the Free Application for Federal Student Aid or FAFSA – you do this during your senior year in high school. By completing the FAFSA, you become eligible for federal grants, work-study, student loans, </a:t>
            </a:r>
            <a:r>
              <a:rPr lang="en-US" baseline="0" dirty="0" smtClean="0"/>
              <a:t>grants </a:t>
            </a:r>
            <a:r>
              <a:rPr lang="en-US" baseline="0" dirty="0"/>
              <a:t>and scholarships from colleges. </a:t>
            </a:r>
          </a:p>
          <a:p>
            <a:pPr eaLnBrk="1" hangingPunct="1"/>
            <a:endParaRPr lang="en-US" baseline="0" dirty="0"/>
          </a:p>
          <a:p>
            <a:pPr eaLnBrk="1" hangingPunct="1"/>
            <a:r>
              <a:rPr lang="en-US" baseline="0" dirty="0"/>
              <a:t>Grants and scholarships are money that does not have to be repaid!  </a:t>
            </a:r>
          </a:p>
          <a:p>
            <a:pPr eaLnBrk="1" hangingPunct="1"/>
            <a:endParaRPr lang="en-US" baseline="0" dirty="0"/>
          </a:p>
          <a:p>
            <a:pPr eaLnBrk="1" hangingPunct="1"/>
            <a:r>
              <a:rPr lang="en-US" baseline="0" dirty="0"/>
              <a:t>Work-study is money you earn from working a job on campus.  </a:t>
            </a:r>
          </a:p>
          <a:p>
            <a:pPr eaLnBrk="1" hangingPunct="1"/>
            <a:endParaRPr lang="en-US" baseline="0" dirty="0"/>
          </a:p>
          <a:p>
            <a:pPr eaLnBrk="1" hangingPunct="1"/>
            <a:r>
              <a:rPr lang="en-US" baseline="0" dirty="0"/>
              <a:t>Loans are money that you borrow and have to repay.</a:t>
            </a:r>
          </a:p>
          <a:p>
            <a:pPr eaLnBrk="1" hangingPunct="1"/>
            <a:endParaRPr lang="en-US" baseline="0" dirty="0"/>
          </a:p>
          <a:p>
            <a:pPr eaLnBrk="1" hangingPunct="1"/>
            <a:r>
              <a:rPr lang="en-US" baseline="0" dirty="0"/>
              <a:t>Even if you don’t think you are going to college—complete the FAFSA—you might be surprised by how much money you are eligible for and it might change your mind.</a:t>
            </a:r>
          </a:p>
          <a:p>
            <a:pPr eaLnBrk="1" hangingPunct="1"/>
            <a:endParaRPr lang="en-US" baseline="0" dirty="0"/>
          </a:p>
          <a:p>
            <a:pPr defTabSz="914303">
              <a:defRPr/>
            </a:pPr>
            <a:r>
              <a:rPr lang="en-US" dirty="0">
                <a:effectLst/>
              </a:rPr>
              <a:t>Most students pay less than the price</a:t>
            </a:r>
            <a:r>
              <a:rPr lang="en-US" baseline="0" dirty="0">
                <a:effectLst/>
              </a:rPr>
              <a:t> listed on a college’s website</a:t>
            </a:r>
            <a:r>
              <a:rPr lang="en-US" dirty="0">
                <a:effectLst/>
              </a:rPr>
              <a:t> thanks to financial aid</a:t>
            </a:r>
            <a:r>
              <a:rPr lang="en-US" baseline="0" dirty="0">
                <a:effectLst/>
              </a:rPr>
              <a:t>.</a:t>
            </a:r>
            <a:r>
              <a:rPr lang="en-US" dirty="0">
                <a:effectLst/>
              </a:rPr>
              <a:t> </a:t>
            </a:r>
            <a:br>
              <a:rPr lang="en-US" dirty="0">
                <a:effectLst/>
              </a:rPr>
            </a:br>
            <a:endParaRPr lang="en-US" baseline="0" dirty="0"/>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let’s use the College Navigator to </a:t>
            </a:r>
            <a:r>
              <a:rPr lang="en-US" dirty="0"/>
              <a:t>find colleges by the programs and majors they offer and compare</a:t>
            </a:r>
            <a:r>
              <a:rPr lang="en-US" baseline="0" dirty="0"/>
              <a:t> them based on what we’ve been talking about today—features, admission requirements, and cost.</a:t>
            </a:r>
            <a:endParaRPr lang="en-US" dirty="0"/>
          </a:p>
          <a:p>
            <a:endParaRPr lang="en-US" baseline="0" dirty="0"/>
          </a:p>
          <a:p>
            <a:endParaRPr lang="en-US" baseline="0" dirty="0"/>
          </a:p>
          <a:p>
            <a:r>
              <a:rPr lang="en-US" baseline="0" dirty="0"/>
              <a:t>Since the URL is not easy to remember, the best way to find the site is to Google “College Navigator”—you know you’ve found it when you see National Center for Education Statistics. </a:t>
            </a:r>
          </a:p>
        </p:txBody>
      </p:sp>
      <p:sp>
        <p:nvSpPr>
          <p:cNvPr id="4" name="Slide Number Placeholder 3"/>
          <p:cNvSpPr>
            <a:spLocks noGrp="1"/>
          </p:cNvSpPr>
          <p:nvPr>
            <p:ph type="sldNum" sz="quarter" idx="10"/>
          </p:nvPr>
        </p:nvSpPr>
        <p:spPr/>
        <p:txBody>
          <a:bodyPr/>
          <a:lstStyle/>
          <a:p>
            <a:fld id="{A46C9B18-45DB-45B7-B1A5-ED97544D8E0E}" type="slidenum">
              <a:rPr lang="en-US" smtClean="0"/>
              <a:t>28</a:t>
            </a:fld>
            <a:endParaRPr lang="en-US" dirty="0"/>
          </a:p>
        </p:txBody>
      </p:sp>
    </p:spTree>
    <p:extLst>
      <p:ext uri="{BB962C8B-B14F-4D97-AF65-F5344CB8AC3E}">
        <p14:creationId xmlns:p14="http://schemas.microsoft.com/office/powerpoint/2010/main" val="961168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want to study computer engineering in Wisconsin?</a:t>
            </a:r>
          </a:p>
          <a:p>
            <a:endParaRPr lang="en-US" dirty="0"/>
          </a:p>
          <a:p>
            <a:r>
              <a:rPr lang="en-US" dirty="0"/>
              <a:t>Let’s compare 4 of the colleges I found in WI that offer that major.</a:t>
            </a:r>
          </a:p>
        </p:txBody>
      </p:sp>
      <p:sp>
        <p:nvSpPr>
          <p:cNvPr id="4" name="Slide Number Placeholder 3"/>
          <p:cNvSpPr>
            <a:spLocks noGrp="1"/>
          </p:cNvSpPr>
          <p:nvPr>
            <p:ph type="sldNum" sz="quarter" idx="10"/>
          </p:nvPr>
        </p:nvSpPr>
        <p:spPr/>
        <p:txBody>
          <a:bodyPr/>
          <a:lstStyle/>
          <a:p>
            <a:fld id="{A46C9B18-45DB-45B7-B1A5-ED97544D8E0E}" type="slidenum">
              <a:rPr lang="en-US" smtClean="0"/>
              <a:t>29</a:t>
            </a:fld>
            <a:endParaRPr lang="en-US" dirty="0"/>
          </a:p>
        </p:txBody>
      </p:sp>
    </p:spTree>
    <p:extLst>
      <p:ext uri="{BB962C8B-B14F-4D97-AF65-F5344CB8AC3E}">
        <p14:creationId xmlns:p14="http://schemas.microsoft.com/office/powerpoint/2010/main" val="40984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To find the right fit, start by </a:t>
            </a:r>
            <a:r>
              <a:rPr lang="en-US" baseline="0" dirty="0">
                <a:solidFill>
                  <a:schemeClr val="tx1"/>
                </a:solidFill>
                <a:effectLst/>
              </a:rPr>
              <a:t>asking y</a:t>
            </a:r>
            <a:r>
              <a:rPr lang="en-US" dirty="0">
                <a:solidFill>
                  <a:schemeClr val="tx1"/>
                </a:solidFill>
                <a:effectLst/>
              </a:rPr>
              <a:t>ourself some questions. </a:t>
            </a:r>
          </a:p>
          <a:p>
            <a:endParaRPr lang="en-US" dirty="0">
              <a:solidFill>
                <a:schemeClr val="tx1"/>
              </a:solidFill>
              <a:effectLst/>
            </a:endParaRPr>
          </a:p>
          <a:p>
            <a:r>
              <a:rPr lang="en-US" baseline="0" dirty="0">
                <a:solidFill>
                  <a:schemeClr val="tx1"/>
                </a:solidFill>
                <a:effectLst/>
              </a:rPr>
              <a:t>What do you want to study? Do you know?  It’s okay if you’re unsure. </a:t>
            </a:r>
          </a:p>
          <a:p>
            <a:r>
              <a:rPr lang="en-US" baseline="0" dirty="0">
                <a:solidFill>
                  <a:schemeClr val="tx1"/>
                </a:solidFill>
                <a:effectLst/>
              </a:rPr>
              <a:t>How long do you want to go to college? 4 years? Less than a year?</a:t>
            </a:r>
          </a:p>
          <a:p>
            <a:r>
              <a:rPr lang="en-US" baseline="0" dirty="0">
                <a:solidFill>
                  <a:schemeClr val="tx1"/>
                </a:solidFill>
                <a:effectLst/>
              </a:rPr>
              <a:t>What features do you want the college to have? Big campus? Small campus?</a:t>
            </a:r>
          </a:p>
          <a:p>
            <a:r>
              <a:rPr lang="en-US" baseline="0" dirty="0">
                <a:solidFill>
                  <a:schemeClr val="tx1"/>
                </a:solidFill>
                <a:effectLst/>
              </a:rPr>
              <a:t>Do you meet the college’s admission requirements? Are your grades good enough to get in?</a:t>
            </a:r>
          </a:p>
          <a:p>
            <a:r>
              <a:rPr lang="en-US" baseline="0" dirty="0">
                <a:solidFill>
                  <a:schemeClr val="tx1"/>
                </a:solidFill>
                <a:effectLst/>
              </a:rPr>
              <a:t>What does it cost to attend and how much can you afford?</a:t>
            </a:r>
          </a:p>
          <a:p>
            <a:endParaRPr lang="en-US" baseline="0" dirty="0">
              <a:solidFill>
                <a:schemeClr val="tx1"/>
              </a:solidFill>
              <a:effectLst/>
            </a:endParaRPr>
          </a:p>
          <a:p>
            <a:r>
              <a:rPr lang="en-US" baseline="0" dirty="0">
                <a:solidFill>
                  <a:schemeClr val="tx1"/>
                </a:solidFill>
              </a:rPr>
              <a:t>Let’s go through each of these in more detail.</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A46C9B18-45DB-45B7-B1A5-ED97544D8E0E}" type="slidenum">
              <a:rPr lang="en-US" smtClean="0"/>
              <a:t>3</a:t>
            </a:fld>
            <a:endParaRPr lang="en-US" dirty="0"/>
          </a:p>
        </p:txBody>
      </p:sp>
    </p:spTree>
    <p:extLst>
      <p:ext uri="{BB962C8B-B14F-4D97-AF65-F5344CB8AC3E}">
        <p14:creationId xmlns:p14="http://schemas.microsoft.com/office/powerpoint/2010/main" val="3151559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Marquette,</a:t>
            </a:r>
            <a:r>
              <a:rPr lang="en-US" baseline="0" dirty="0"/>
              <a:t> Milwaukee School of Engineering, UW Milwaukee and UW Stout all offer the major.</a:t>
            </a:r>
          </a:p>
          <a:p>
            <a:endParaRPr lang="en-US" baseline="0" dirty="0"/>
          </a:p>
          <a:p>
            <a:r>
              <a:rPr lang="en-US" b="1" baseline="0" dirty="0"/>
              <a:t>[Click]</a:t>
            </a:r>
          </a:p>
          <a:p>
            <a:endParaRPr lang="en-US" baseline="0" dirty="0"/>
          </a:p>
          <a:p>
            <a:r>
              <a:rPr lang="en-US" baseline="0" dirty="0"/>
              <a:t>College Navigator can show you how far each is from the zip code you enter (in this case how far they are from Madison) and tells you what type of college each is and about the campus setting.</a:t>
            </a:r>
          </a:p>
          <a:p>
            <a:endParaRPr lang="en-US" baseline="0" dirty="0"/>
          </a:p>
          <a:p>
            <a:r>
              <a:rPr lang="en-US" baseline="0" dirty="0"/>
              <a:t>So not only is it telling us that each college is a four-year college, but it also tells us if it is public (which is nonprofit), private nonprofit or private for-profit.</a:t>
            </a:r>
          </a:p>
          <a:p>
            <a:endParaRPr lang="en-US" baseline="0" dirty="0"/>
          </a:p>
          <a:p>
            <a:r>
              <a:rPr lang="en-US" baseline="0" dirty="0"/>
              <a:t>We can see that:</a:t>
            </a:r>
          </a:p>
          <a:p>
            <a:r>
              <a:rPr lang="en-US" baseline="0" dirty="0"/>
              <a:t>Marquette is a private nonprofit in the city.</a:t>
            </a:r>
          </a:p>
          <a:p>
            <a:pPr defTabSz="914303">
              <a:defRPr/>
            </a:pPr>
            <a:r>
              <a:rPr lang="en-US" baseline="0" dirty="0"/>
              <a:t>Milwaukee School of Engineering is a private nonprofit in the city.</a:t>
            </a:r>
          </a:p>
          <a:p>
            <a:r>
              <a:rPr lang="en-US" baseline="0" dirty="0"/>
              <a:t>UW Milwaukee is a public nonprofit in the city.</a:t>
            </a:r>
          </a:p>
          <a:p>
            <a:r>
              <a:rPr lang="en-US" baseline="0" dirty="0"/>
              <a:t>UW Stout is a public nonprofit in a town.</a:t>
            </a:r>
          </a:p>
        </p:txBody>
      </p:sp>
      <p:sp>
        <p:nvSpPr>
          <p:cNvPr id="4" name="Slide Number Placeholder 3"/>
          <p:cNvSpPr>
            <a:spLocks noGrp="1"/>
          </p:cNvSpPr>
          <p:nvPr>
            <p:ph type="sldNum" sz="quarter" idx="10"/>
          </p:nvPr>
        </p:nvSpPr>
        <p:spPr/>
        <p:txBody>
          <a:bodyPr/>
          <a:lstStyle/>
          <a:p>
            <a:fld id="{A46C9B18-45DB-45B7-B1A5-ED97544D8E0E}" type="slidenum">
              <a:rPr lang="en-US" smtClean="0"/>
              <a:t>30</a:t>
            </a:fld>
            <a:endParaRPr lang="en-US" dirty="0"/>
          </a:p>
        </p:txBody>
      </p:sp>
    </p:spTree>
    <p:extLst>
      <p:ext uri="{BB962C8B-B14F-4D97-AF65-F5344CB8AC3E}">
        <p14:creationId xmlns:p14="http://schemas.microsoft.com/office/powerpoint/2010/main" val="2216864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College Navigator can tell you a lot about a college.</a:t>
            </a:r>
          </a:p>
          <a:p>
            <a:endParaRPr lang="en-US" baseline="0" dirty="0"/>
          </a:p>
          <a:p>
            <a:r>
              <a:rPr lang="en-US" b="1" baseline="0" dirty="0"/>
              <a:t>[NOTE: CLICK required for each callout]</a:t>
            </a:r>
          </a:p>
          <a:p>
            <a:endParaRPr lang="en-US" baseline="0" dirty="0"/>
          </a:p>
          <a:p>
            <a:r>
              <a:rPr lang="en-US" baseline="0" dirty="0"/>
              <a:t>You can see the estimated cost to attend each college.</a:t>
            </a:r>
          </a:p>
          <a:p>
            <a:endParaRPr lang="en-US" baseline="0" dirty="0"/>
          </a:p>
          <a:p>
            <a:pPr defTabSz="914303">
              <a:defRPr/>
            </a:pPr>
            <a:r>
              <a:rPr lang="en-US" baseline="0" dirty="0"/>
              <a:t>You can look at how much financial aid students receive.</a:t>
            </a:r>
          </a:p>
          <a:p>
            <a:pPr defTabSz="914303">
              <a:defRPr/>
            </a:pPr>
            <a:endParaRPr lang="en-US" baseline="0" dirty="0"/>
          </a:p>
          <a:p>
            <a:pPr defTabSz="914303">
              <a:defRPr/>
            </a:pPr>
            <a:r>
              <a:rPr lang="en-US" baseline="0" dirty="0"/>
              <a:t>You can look at the real price students paid to attend college after financial aid is applied.</a:t>
            </a:r>
          </a:p>
          <a:p>
            <a:endParaRPr lang="en-US" baseline="0" dirty="0"/>
          </a:p>
          <a:p>
            <a:r>
              <a:rPr lang="en-US" baseline="0" dirty="0"/>
              <a:t>You can look at the breakdown of the student enrollment (including by gender, race, and ethnicity).</a:t>
            </a:r>
          </a:p>
          <a:p>
            <a:endParaRPr lang="en-US" baseline="0" dirty="0"/>
          </a:p>
          <a:p>
            <a:pPr defTabSz="914303">
              <a:defRPr/>
            </a:pPr>
            <a:r>
              <a:rPr lang="en-US" baseline="0" dirty="0"/>
              <a:t>You can look at admissions which includes standardized test scores of the student population.</a:t>
            </a:r>
          </a:p>
          <a:p>
            <a:endParaRPr lang="en-US" baseline="0" dirty="0"/>
          </a:p>
          <a:p>
            <a:pPr defTabSz="914303">
              <a:defRPr/>
            </a:pPr>
            <a:r>
              <a:rPr lang="en-US" baseline="0" dirty="0"/>
              <a:t>You can also look at retention rate (that’s the number of first-time students who return to college) and graduation rates, as well as how many students earn a degree or certificate within 6 or 8 years of when they started. </a:t>
            </a:r>
          </a:p>
          <a:p>
            <a:endParaRPr lang="en-US" baseline="0" dirty="0"/>
          </a:p>
          <a:p>
            <a:pPr defTabSz="914303">
              <a:defRPr/>
            </a:pPr>
            <a:r>
              <a:rPr lang="en-US" baseline="0" dirty="0"/>
              <a:t>This is a really good tool to use to research and compare colleges.</a:t>
            </a:r>
          </a:p>
          <a:p>
            <a:pPr defTabSz="914303">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46C9B18-45DB-45B7-B1A5-ED97544D8E0E}" type="slidenum">
              <a:rPr lang="en-US" smtClean="0"/>
              <a:t>31</a:t>
            </a:fld>
            <a:endParaRPr lang="en-US" dirty="0"/>
          </a:p>
        </p:txBody>
      </p:sp>
    </p:spTree>
    <p:extLst>
      <p:ext uri="{BB962C8B-B14F-4D97-AF65-F5344CB8AC3E}">
        <p14:creationId xmlns:p14="http://schemas.microsoft.com/office/powerpoint/2010/main" val="2216864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54">
              <a:defRPr/>
            </a:pPr>
            <a:r>
              <a:rPr lang="en-US" b="0" dirty="0"/>
              <a:t>Once</a:t>
            </a:r>
            <a:r>
              <a:rPr lang="en-US" b="0" baseline="0" dirty="0"/>
              <a:t> you’ve found the college or colleges that interest you and meet your criteria, the next step is to plan a visit.</a:t>
            </a:r>
            <a:endParaRPr lang="en-US" b="0" dirty="0"/>
          </a:p>
          <a:p>
            <a:pPr defTabSz="914254">
              <a:defRPr/>
            </a:pPr>
            <a:endParaRPr lang="en-US" b="1" dirty="0"/>
          </a:p>
          <a:p>
            <a:pPr defTabSz="914254">
              <a:defRPr/>
            </a:pPr>
            <a:endParaRPr lang="en-US" b="1" dirty="0"/>
          </a:p>
          <a:p>
            <a:pPr defTabSz="914254">
              <a:defRPr/>
            </a:pPr>
            <a:r>
              <a:rPr lang="en-US" b="1" dirty="0"/>
              <a:t>[student interaction]</a:t>
            </a:r>
          </a:p>
          <a:p>
            <a:pPr defTabSz="914254">
              <a:defRPr/>
            </a:pPr>
            <a:endParaRPr lang="en-US" dirty="0"/>
          </a:p>
          <a:p>
            <a:pPr defTabSz="914254">
              <a:defRPr/>
            </a:pPr>
            <a:r>
              <a:rPr lang="en-US" dirty="0"/>
              <a:t>Can anyone tell me why it</a:t>
            </a:r>
            <a:r>
              <a:rPr lang="en-US" baseline="0" dirty="0"/>
              <a:t> is important to visit colleges?  </a:t>
            </a:r>
          </a:p>
          <a:p>
            <a:pPr defTabSz="914254">
              <a:defRPr/>
            </a:pPr>
            <a:endParaRPr lang="en-US" baseline="0" dirty="0"/>
          </a:p>
          <a:p>
            <a:pPr defTabSz="914254">
              <a:defRPr/>
            </a:pPr>
            <a:r>
              <a:rPr lang="en-US" b="0" dirty="0"/>
              <a:t>Visiti</a:t>
            </a:r>
            <a:r>
              <a:rPr lang="en-US" b="0" baseline="0" dirty="0"/>
              <a:t>ng a college can give you a better feel for a college’s campus and the students. While you can find out a lot about a college online, being on campus is very different and allows you to experience what a “day in the life” of one the college’s students is like and what one of your days on that campus might be like. You can see what the dorms or student housing looks like, and you can check out the library and student centers. So if it is possible for you to make the trip, it is worth it!  </a:t>
            </a:r>
          </a:p>
          <a:p>
            <a:pPr defTabSz="914254">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1537BDB-0011-455B-9F9B-AC4B6F264902}" type="slidenum">
              <a:rPr lang="en-US" smtClean="0"/>
              <a:t>32</a:t>
            </a:fld>
            <a:endParaRPr lang="en-US" dirty="0"/>
          </a:p>
        </p:txBody>
      </p:sp>
    </p:spTree>
    <p:extLst>
      <p:ext uri="{BB962C8B-B14F-4D97-AF65-F5344CB8AC3E}">
        <p14:creationId xmlns:p14="http://schemas.microsoft.com/office/powerpoint/2010/main" val="51166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48" indent="-285672" eaLnBrk="0" hangingPunct="0">
              <a:defRPr>
                <a:solidFill>
                  <a:schemeClr val="tx1"/>
                </a:solidFill>
                <a:latin typeface="Arial" charset="0"/>
              </a:defRPr>
            </a:lvl2pPr>
            <a:lvl3pPr marL="1142690" indent="-228537" eaLnBrk="0" hangingPunct="0">
              <a:defRPr>
                <a:solidFill>
                  <a:schemeClr val="tx1"/>
                </a:solidFill>
                <a:latin typeface="Arial" charset="0"/>
              </a:defRPr>
            </a:lvl3pPr>
            <a:lvl4pPr marL="1599766" indent="-228537" eaLnBrk="0" hangingPunct="0">
              <a:defRPr>
                <a:solidFill>
                  <a:schemeClr val="tx1"/>
                </a:solidFill>
                <a:latin typeface="Arial" charset="0"/>
              </a:defRPr>
            </a:lvl4pPr>
            <a:lvl5pPr marL="2056843" indent="-228537" eaLnBrk="0" hangingPunct="0">
              <a:defRPr>
                <a:solidFill>
                  <a:schemeClr val="tx1"/>
                </a:solidFill>
                <a:latin typeface="Arial" charset="0"/>
              </a:defRPr>
            </a:lvl5pPr>
            <a:lvl6pPr marL="2513918" indent="-228537" eaLnBrk="0" fontAlgn="base" hangingPunct="0">
              <a:spcBef>
                <a:spcPct val="0"/>
              </a:spcBef>
              <a:spcAft>
                <a:spcPct val="0"/>
              </a:spcAft>
              <a:defRPr>
                <a:solidFill>
                  <a:schemeClr val="tx1"/>
                </a:solidFill>
                <a:latin typeface="Arial" charset="0"/>
              </a:defRPr>
            </a:lvl6pPr>
            <a:lvl7pPr marL="2970993" indent="-228537" eaLnBrk="0" fontAlgn="base" hangingPunct="0">
              <a:spcBef>
                <a:spcPct val="0"/>
              </a:spcBef>
              <a:spcAft>
                <a:spcPct val="0"/>
              </a:spcAft>
              <a:defRPr>
                <a:solidFill>
                  <a:schemeClr val="tx1"/>
                </a:solidFill>
                <a:latin typeface="Arial" charset="0"/>
              </a:defRPr>
            </a:lvl7pPr>
            <a:lvl8pPr marL="3428070" indent="-228537" eaLnBrk="0" fontAlgn="base" hangingPunct="0">
              <a:spcBef>
                <a:spcPct val="0"/>
              </a:spcBef>
              <a:spcAft>
                <a:spcPct val="0"/>
              </a:spcAft>
              <a:defRPr>
                <a:solidFill>
                  <a:schemeClr val="tx1"/>
                </a:solidFill>
                <a:latin typeface="Arial" charset="0"/>
              </a:defRPr>
            </a:lvl8pPr>
            <a:lvl9pPr marL="3885145" indent="-228537" eaLnBrk="0" fontAlgn="base" hangingPunct="0">
              <a:spcBef>
                <a:spcPct val="0"/>
              </a:spcBef>
              <a:spcAft>
                <a:spcPct val="0"/>
              </a:spcAft>
              <a:defRPr>
                <a:solidFill>
                  <a:schemeClr val="tx1"/>
                </a:solidFill>
                <a:latin typeface="Arial" charset="0"/>
              </a:defRPr>
            </a:lvl9pPr>
          </a:lstStyle>
          <a:p>
            <a:pPr eaLnBrk="1" hangingPunct="1"/>
            <a:fld id="{C4FCC0A2-21AE-4DBD-9DFD-7EDD560518DE}" type="slidenum">
              <a:rPr lang="en-US" smtClean="0"/>
              <a:pPr eaLnBrk="1" hangingPunct="1"/>
              <a:t>33</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dirty="0">
                <a:latin typeface="+mn-lt"/>
              </a:rPr>
              <a:t>To plan your visit:</a:t>
            </a:r>
          </a:p>
          <a:p>
            <a:pPr marL="171450" indent="-171450" eaLnBrk="1" hangingPunct="1">
              <a:buFont typeface="Arial" panose="020B0604020202020204" pitchFamily="34" charset="0"/>
              <a:buChar char="•"/>
            </a:pPr>
            <a:r>
              <a:rPr lang="en-US" b="0" dirty="0">
                <a:latin typeface="+mn-lt"/>
              </a:rPr>
              <a:t>Go to the college’s website and search “visit” or “tour campus” and find out who</a:t>
            </a:r>
            <a:r>
              <a:rPr lang="en-US" b="0" baseline="0" dirty="0">
                <a:latin typeface="+mn-lt"/>
              </a:rPr>
              <a:t> you need to contact to schedule a visit. </a:t>
            </a:r>
          </a:p>
          <a:p>
            <a:pPr marL="171450" indent="-171450" eaLnBrk="1" hangingPunct="1">
              <a:buFont typeface="Arial" panose="020B0604020202020204" pitchFamily="34" charset="0"/>
              <a:buChar char="•"/>
            </a:pPr>
            <a:r>
              <a:rPr lang="en-US" dirty="0">
                <a:latin typeface="+mn-lt"/>
              </a:rPr>
              <a:t>You’ll want to try to schedule a visit when classes are in session so you can get a good idea of what it is like to be a student on that campus.</a:t>
            </a:r>
          </a:p>
          <a:p>
            <a:pPr marL="171450" indent="-171450" eaLnBrk="1" hangingPunct="1">
              <a:buFont typeface="Arial" panose="020B0604020202020204" pitchFamily="34" charset="0"/>
              <a:buChar char="•"/>
            </a:pPr>
            <a:r>
              <a:rPr lang="en-US" dirty="0">
                <a:latin typeface="+mn-lt"/>
              </a:rPr>
              <a:t>Plan ahead of time to make sure that you’ll see some classrooms and student centers and the dorms and cafeteria if you want to live on campus. </a:t>
            </a:r>
          </a:p>
          <a:p>
            <a:pPr marL="171450" indent="-171450" defTabSz="914303">
              <a:buFont typeface="Arial" panose="020B0604020202020204" pitchFamily="34" charset="0"/>
              <a:buChar char="•"/>
              <a:defRPr/>
            </a:pPr>
            <a:r>
              <a:rPr lang="en-US" b="0" dirty="0">
                <a:latin typeface="+mn-lt"/>
              </a:rPr>
              <a:t>Ask if the college sponsors an overnight program to get an even better feel for the campus.</a:t>
            </a:r>
          </a:p>
          <a:p>
            <a:pPr defTabSz="914303">
              <a:defRPr/>
            </a:pPr>
            <a:endParaRPr lang="en-US" b="0" dirty="0">
              <a:latin typeface="+mn-lt"/>
            </a:endParaRPr>
          </a:p>
          <a:p>
            <a:pPr defTabSz="914303">
              <a:defRPr/>
            </a:pPr>
            <a:r>
              <a:rPr lang="en-US" b="0" dirty="0">
                <a:latin typeface="+mn-lt"/>
              </a:rPr>
              <a:t>If you can’t visit:</a:t>
            </a:r>
            <a:r>
              <a:rPr lang="en-US" b="0" baseline="0" dirty="0">
                <a:latin typeface="+mn-lt"/>
              </a:rPr>
              <a:t> </a:t>
            </a:r>
            <a:endParaRPr lang="en-US" b="0" dirty="0">
              <a:latin typeface="+mn-lt"/>
            </a:endParaRPr>
          </a:p>
          <a:p>
            <a:pPr marL="171450" indent="-171450" defTabSz="914303">
              <a:buFont typeface="Arial" panose="020B0604020202020204" pitchFamily="34" charset="0"/>
              <a:buChar char="•"/>
              <a:defRPr/>
            </a:pPr>
            <a:r>
              <a:rPr lang="en-US" b="0" dirty="0">
                <a:latin typeface="+mn-lt"/>
              </a:rPr>
              <a:t>Many colleges offer online virtual tours. It s</a:t>
            </a:r>
            <a:r>
              <a:rPr lang="en-US" b="0" dirty="0">
                <a:latin typeface="+mn-lt"/>
                <a:cs typeface="Arial" panose="020B0604020202020204" pitchFamily="34" charset="0"/>
              </a:rPr>
              <a:t>aves time and money, but is not the same as being on campus.</a:t>
            </a:r>
          </a:p>
          <a:p>
            <a:pPr marL="171450" indent="-171450" defTabSz="914303">
              <a:buFont typeface="Arial" panose="020B0604020202020204" pitchFamily="34" charset="0"/>
              <a:buChar char="•"/>
              <a:defRPr/>
            </a:pPr>
            <a:r>
              <a:rPr lang="en-US" b="0" dirty="0">
                <a:latin typeface="+mn-lt"/>
              </a:rPr>
              <a:t>Ask each college if they can put you in touch with current or past students willing to answer your questions.</a:t>
            </a:r>
          </a:p>
          <a:p>
            <a:pPr marL="171450" indent="-171450" defTabSz="914303">
              <a:buFont typeface="Arial" panose="020B0604020202020204" pitchFamily="34" charset="0"/>
              <a:buChar char="•"/>
              <a:defRPr/>
            </a:pPr>
            <a:r>
              <a:rPr lang="en-US" b="0" dirty="0">
                <a:latin typeface="+mn-lt"/>
              </a:rPr>
              <a:t>Follow colleges on social media and read about them online to get a sense of what they are like. </a:t>
            </a:r>
          </a:p>
          <a:p>
            <a:pPr marL="171450" indent="-171450" defTabSz="914303">
              <a:buFont typeface="Arial" panose="020B0604020202020204" pitchFamily="34" charset="0"/>
              <a:buChar char="•"/>
              <a:defRPr/>
            </a:pPr>
            <a:r>
              <a:rPr lang="en-US" b="0" dirty="0">
                <a:latin typeface="+mn-lt"/>
              </a:rPr>
              <a:t>Request more information from the admissions office.</a:t>
            </a:r>
          </a:p>
          <a:p>
            <a:pPr defTabSz="914303">
              <a:defRPr/>
            </a:pPr>
            <a:endParaRPr lang="en-US" b="0" dirty="0">
              <a:latin typeface="+mn-lt"/>
            </a:endParaRPr>
          </a:p>
          <a:p>
            <a:pPr defTabSz="914303">
              <a:defRPr/>
            </a:pPr>
            <a:endParaRPr lang="en-US" b="0" dirty="0">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48" indent="-285672" eaLnBrk="0" hangingPunct="0">
              <a:defRPr>
                <a:solidFill>
                  <a:schemeClr val="tx1"/>
                </a:solidFill>
                <a:latin typeface="Arial" charset="0"/>
              </a:defRPr>
            </a:lvl2pPr>
            <a:lvl3pPr marL="1142690" indent="-228537" eaLnBrk="0" hangingPunct="0">
              <a:defRPr>
                <a:solidFill>
                  <a:schemeClr val="tx1"/>
                </a:solidFill>
                <a:latin typeface="Arial" charset="0"/>
              </a:defRPr>
            </a:lvl3pPr>
            <a:lvl4pPr marL="1599766" indent="-228537" eaLnBrk="0" hangingPunct="0">
              <a:defRPr>
                <a:solidFill>
                  <a:schemeClr val="tx1"/>
                </a:solidFill>
                <a:latin typeface="Arial" charset="0"/>
              </a:defRPr>
            </a:lvl4pPr>
            <a:lvl5pPr marL="2056843" indent="-228537" eaLnBrk="0" hangingPunct="0">
              <a:defRPr>
                <a:solidFill>
                  <a:schemeClr val="tx1"/>
                </a:solidFill>
                <a:latin typeface="Arial" charset="0"/>
              </a:defRPr>
            </a:lvl5pPr>
            <a:lvl6pPr marL="2513918" indent="-228537" eaLnBrk="0" fontAlgn="base" hangingPunct="0">
              <a:spcBef>
                <a:spcPct val="0"/>
              </a:spcBef>
              <a:spcAft>
                <a:spcPct val="0"/>
              </a:spcAft>
              <a:defRPr>
                <a:solidFill>
                  <a:schemeClr val="tx1"/>
                </a:solidFill>
                <a:latin typeface="Arial" charset="0"/>
              </a:defRPr>
            </a:lvl6pPr>
            <a:lvl7pPr marL="2970993" indent="-228537" eaLnBrk="0" fontAlgn="base" hangingPunct="0">
              <a:spcBef>
                <a:spcPct val="0"/>
              </a:spcBef>
              <a:spcAft>
                <a:spcPct val="0"/>
              </a:spcAft>
              <a:defRPr>
                <a:solidFill>
                  <a:schemeClr val="tx1"/>
                </a:solidFill>
                <a:latin typeface="Arial" charset="0"/>
              </a:defRPr>
            </a:lvl7pPr>
            <a:lvl8pPr marL="3428070" indent="-228537" eaLnBrk="0" fontAlgn="base" hangingPunct="0">
              <a:spcBef>
                <a:spcPct val="0"/>
              </a:spcBef>
              <a:spcAft>
                <a:spcPct val="0"/>
              </a:spcAft>
              <a:defRPr>
                <a:solidFill>
                  <a:schemeClr val="tx1"/>
                </a:solidFill>
                <a:latin typeface="Arial" charset="0"/>
              </a:defRPr>
            </a:lvl8pPr>
            <a:lvl9pPr marL="3885145" indent="-228537" eaLnBrk="0" fontAlgn="base" hangingPunct="0">
              <a:spcBef>
                <a:spcPct val="0"/>
              </a:spcBef>
              <a:spcAft>
                <a:spcPct val="0"/>
              </a:spcAft>
              <a:defRPr>
                <a:solidFill>
                  <a:schemeClr val="tx1"/>
                </a:solidFill>
                <a:latin typeface="Arial" charset="0"/>
              </a:defRPr>
            </a:lvl9pPr>
          </a:lstStyle>
          <a:p>
            <a:pPr eaLnBrk="1" hangingPunct="1"/>
            <a:fld id="{3341074A-AA8B-4BFC-A69A-44DAFF557FE1}" type="slidenum">
              <a:rPr lang="en-US" smtClean="0"/>
              <a:pPr eaLnBrk="1" hangingPunct="1"/>
              <a:t>34</a:t>
            </a:fld>
            <a:endParaRPr 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baseline="0" dirty="0"/>
              <a:t>You can also learn about colleges by a</a:t>
            </a:r>
            <a:r>
              <a:rPr lang="en-US" dirty="0"/>
              <a:t>ttending a college fair. A college fair is</a:t>
            </a:r>
            <a:r>
              <a:rPr lang="en-US" baseline="0" dirty="0"/>
              <a:t> a great opportunity to meet with </a:t>
            </a:r>
            <a:r>
              <a:rPr lang="en-US" dirty="0"/>
              <a:t>representative</a:t>
            </a:r>
            <a:r>
              <a:rPr lang="en-US" baseline="0" dirty="0"/>
              <a:t>s from several colleges at one location. You get the chance to </a:t>
            </a:r>
            <a:r>
              <a:rPr lang="en-US" dirty="0"/>
              <a:t>ask questions about each college, including what you could study and what life is like on the campus.</a:t>
            </a:r>
            <a:r>
              <a:rPr lang="en-US" baseline="0" dirty="0"/>
              <a:t> </a:t>
            </a:r>
            <a:r>
              <a:rPr lang="en-US" dirty="0"/>
              <a:t>If the college is in a city or state that you haven’t been to before, you can ask about that too.</a:t>
            </a:r>
          </a:p>
          <a:p>
            <a:pPr eaLnBrk="1" hangingPunct="1"/>
            <a:endParaRPr lang="en-US" dirty="0"/>
          </a:p>
          <a:p>
            <a:pPr eaLnBrk="1" hangingPunct="1"/>
            <a:r>
              <a:rPr lang="en-US" dirty="0"/>
              <a:t>How do</a:t>
            </a:r>
            <a:r>
              <a:rPr lang="en-US" baseline="0" dirty="0"/>
              <a:t> you find out about college fairs? Ask your high school counselor;</a:t>
            </a:r>
            <a:r>
              <a:rPr lang="en-US" dirty="0"/>
              <a:t> </a:t>
            </a:r>
            <a:r>
              <a:rPr lang="en-US" baseline="0" dirty="0"/>
              <a:t>they should be able to tell you if there are any scheduled. You can also Google “college fairs 2019” and a listing of websites will come up that you can look through and find a college fair to attend!</a:t>
            </a:r>
          </a:p>
          <a:p>
            <a:pPr eaLnBrk="1" hangingPunct="1"/>
            <a:endParaRPr lang="en-US" baseline="0" dirty="0"/>
          </a:p>
          <a:p>
            <a:pPr eaLnBrk="1" hangingPunct="1"/>
            <a:r>
              <a:rPr lang="en-US" b="1" baseline="0" dirty="0"/>
              <a:t>[share any college fairs you know about]</a:t>
            </a:r>
          </a:p>
          <a:p>
            <a:pPr eaLnBrk="1" hangingPunct="1"/>
            <a:endParaRPr lang="en-US" baseline="0" dirty="0"/>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We</a:t>
            </a:r>
            <a:r>
              <a:rPr lang="en-US" baseline="0" dirty="0">
                <a:latin typeface="+mn-lt"/>
              </a:rPr>
              <a:t> talked about a lot today, so let’s do a quick review.</a:t>
            </a:r>
          </a:p>
          <a:p>
            <a:endParaRPr lang="en-US" baseline="0" dirty="0">
              <a:latin typeface="+mn-lt"/>
            </a:endParaRPr>
          </a:p>
          <a:p>
            <a:r>
              <a:rPr lang="en-US" dirty="0">
                <a:latin typeface="+mn-lt"/>
              </a:rPr>
              <a:t>You are empowered to choose a college and you have lots of options to choose from –including over 7,000 in the U.S. that are technical colleges, 2-year colleges, and 4-year colleges.</a:t>
            </a:r>
          </a:p>
          <a:p>
            <a:endParaRPr lang="en-US" dirty="0">
              <a:latin typeface="+mn-lt"/>
            </a:endParaRPr>
          </a:p>
          <a:p>
            <a:endParaRPr lang="en-US" dirty="0">
              <a:latin typeface="+mn-lt"/>
            </a:endParaRPr>
          </a:p>
          <a:p>
            <a:r>
              <a:rPr lang="en-US" dirty="0">
                <a:latin typeface="+mn-lt"/>
              </a:rPr>
              <a:t>Finding the right college increases your likelihood of graduating.</a:t>
            </a:r>
          </a:p>
          <a:p>
            <a:endParaRPr lang="en-US" dirty="0">
              <a:latin typeface="+mn-lt"/>
            </a:endParaRPr>
          </a:p>
          <a:p>
            <a:endParaRPr lang="en-US" baseline="0" dirty="0">
              <a:latin typeface="+mn-lt"/>
            </a:endParaRPr>
          </a:p>
          <a:p>
            <a:r>
              <a:rPr lang="en-US" baseline="0" dirty="0">
                <a:latin typeface="+mn-lt"/>
              </a:rPr>
              <a:t>When looking at colleges you want to consider:</a:t>
            </a:r>
          </a:p>
          <a:p>
            <a:pPr marL="509588" lvl="1" indent="-276225">
              <a:buFont typeface="Arial" panose="020B0604020202020204" pitchFamily="34" charset="0"/>
              <a:buChar char="−"/>
            </a:pPr>
            <a:r>
              <a:rPr lang="en-US" dirty="0">
                <a:latin typeface="+mn-lt"/>
                <a:cs typeface="Arial" panose="020B0604020202020204" pitchFamily="34" charset="0"/>
              </a:rPr>
              <a:t>What you want to study </a:t>
            </a:r>
          </a:p>
          <a:p>
            <a:pPr marL="509588" lvl="1" indent="-276225">
              <a:buFont typeface="Arial" panose="020B0604020202020204" pitchFamily="34" charset="0"/>
              <a:buChar char="−"/>
            </a:pPr>
            <a:r>
              <a:rPr lang="en-US" dirty="0">
                <a:latin typeface="+mn-lt"/>
                <a:cs typeface="Arial" panose="020B0604020202020204" pitchFamily="34" charset="0"/>
              </a:rPr>
              <a:t>How long you want to attend</a:t>
            </a:r>
          </a:p>
          <a:p>
            <a:pPr marL="509588" lvl="1" indent="-276225">
              <a:buFont typeface="Arial" panose="020B0604020202020204" pitchFamily="34" charset="0"/>
              <a:buChar char="−"/>
            </a:pPr>
            <a:r>
              <a:rPr lang="en-US" dirty="0">
                <a:latin typeface="+mn-lt"/>
                <a:cs typeface="Arial" panose="020B0604020202020204" pitchFamily="34" charset="0"/>
              </a:rPr>
              <a:t>Features that are important to you</a:t>
            </a:r>
          </a:p>
          <a:p>
            <a:pPr marL="509588" lvl="1" indent="-276225">
              <a:buFont typeface="Arial" panose="020B0604020202020204" pitchFamily="34" charset="0"/>
              <a:buChar char="−"/>
            </a:pPr>
            <a:r>
              <a:rPr lang="en-US" dirty="0">
                <a:latin typeface="+mn-lt"/>
                <a:cs typeface="Arial" panose="020B0604020202020204" pitchFamily="34" charset="0"/>
              </a:rPr>
              <a:t>Admission requirements</a:t>
            </a:r>
          </a:p>
          <a:p>
            <a:pPr marL="509588" lvl="1" indent="-276225">
              <a:buFont typeface="Arial" panose="020B0604020202020204" pitchFamily="34" charset="0"/>
              <a:buChar char="−"/>
            </a:pPr>
            <a:r>
              <a:rPr lang="en-US" dirty="0">
                <a:latin typeface="+mn-lt"/>
                <a:cs typeface="Arial" panose="020B0604020202020204" pitchFamily="34" charset="0"/>
              </a:rPr>
              <a:t>Cost to attend</a:t>
            </a:r>
          </a:p>
          <a:p>
            <a:endParaRPr lang="en-US" baseline="0" dirty="0">
              <a:latin typeface="+mn-lt"/>
            </a:endParaRPr>
          </a:p>
          <a:p>
            <a:r>
              <a:rPr lang="en-US" baseline="0" dirty="0">
                <a:latin typeface="+mn-lt"/>
              </a:rPr>
              <a:t>Use the resources available to you like College Navigator to find and compare colleges.</a:t>
            </a:r>
          </a:p>
          <a:p>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234A3B1A-E0C2-4DC3-868C-30293AE11E72}" type="slidenum">
              <a:rPr lang="en-US" smtClean="0"/>
              <a:pPr>
                <a:defRPr/>
              </a:pPr>
              <a:t>35</a:t>
            </a:fld>
            <a:endParaRPr lang="en-US" dirty="0"/>
          </a:p>
        </p:txBody>
      </p:sp>
    </p:spTree>
    <p:extLst>
      <p:ext uri="{BB962C8B-B14F-4D97-AF65-F5344CB8AC3E}">
        <p14:creationId xmlns:p14="http://schemas.microsoft.com/office/powerpoint/2010/main" val="2472016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752" indent="-285674" eaLnBrk="0" hangingPunct="0">
              <a:defRPr>
                <a:solidFill>
                  <a:schemeClr val="tx1"/>
                </a:solidFill>
                <a:latin typeface="Arial" charset="0"/>
              </a:defRPr>
            </a:lvl2pPr>
            <a:lvl3pPr marL="1142696" indent="-228539" eaLnBrk="0" hangingPunct="0">
              <a:defRPr>
                <a:solidFill>
                  <a:schemeClr val="tx1"/>
                </a:solidFill>
                <a:latin typeface="Arial" charset="0"/>
              </a:defRPr>
            </a:lvl3pPr>
            <a:lvl4pPr marL="1599774" indent="-228539" eaLnBrk="0" hangingPunct="0">
              <a:defRPr>
                <a:solidFill>
                  <a:schemeClr val="tx1"/>
                </a:solidFill>
                <a:latin typeface="Arial" charset="0"/>
              </a:defRPr>
            </a:lvl4pPr>
            <a:lvl5pPr marL="2056853" indent="-228539" eaLnBrk="0" hangingPunct="0">
              <a:defRPr>
                <a:solidFill>
                  <a:schemeClr val="tx1"/>
                </a:solidFill>
                <a:latin typeface="Arial" charset="0"/>
              </a:defRPr>
            </a:lvl5pPr>
            <a:lvl6pPr marL="2513931" indent="-228539" eaLnBrk="0" fontAlgn="base" hangingPunct="0">
              <a:spcBef>
                <a:spcPct val="0"/>
              </a:spcBef>
              <a:spcAft>
                <a:spcPct val="0"/>
              </a:spcAft>
              <a:defRPr>
                <a:solidFill>
                  <a:schemeClr val="tx1"/>
                </a:solidFill>
                <a:latin typeface="Arial" charset="0"/>
              </a:defRPr>
            </a:lvl6pPr>
            <a:lvl7pPr marL="2971009" indent="-228539" eaLnBrk="0" fontAlgn="base" hangingPunct="0">
              <a:spcBef>
                <a:spcPct val="0"/>
              </a:spcBef>
              <a:spcAft>
                <a:spcPct val="0"/>
              </a:spcAft>
              <a:defRPr>
                <a:solidFill>
                  <a:schemeClr val="tx1"/>
                </a:solidFill>
                <a:latin typeface="Arial" charset="0"/>
              </a:defRPr>
            </a:lvl7pPr>
            <a:lvl8pPr marL="3428087" indent="-228539" eaLnBrk="0" fontAlgn="base" hangingPunct="0">
              <a:spcBef>
                <a:spcPct val="0"/>
              </a:spcBef>
              <a:spcAft>
                <a:spcPct val="0"/>
              </a:spcAft>
              <a:defRPr>
                <a:solidFill>
                  <a:schemeClr val="tx1"/>
                </a:solidFill>
                <a:latin typeface="Arial" charset="0"/>
              </a:defRPr>
            </a:lvl8pPr>
            <a:lvl9pPr marL="3885165" indent="-228539" eaLnBrk="0" fontAlgn="base" hangingPunct="0">
              <a:spcBef>
                <a:spcPct val="0"/>
              </a:spcBef>
              <a:spcAft>
                <a:spcPct val="0"/>
              </a:spcAft>
              <a:defRPr>
                <a:solidFill>
                  <a:schemeClr val="tx1"/>
                </a:solidFill>
                <a:latin typeface="Arial" charset="0"/>
              </a:defRPr>
            </a:lvl9pPr>
          </a:lstStyle>
          <a:p>
            <a:pPr eaLnBrk="1" hangingPunct="1"/>
            <a:fld id="{63A19835-B66A-4CAC-B6A3-F7F1F5044D11}" type="slidenum">
              <a:rPr lang="en-US" smtClean="0">
                <a:solidFill>
                  <a:prstClr val="black"/>
                </a:solidFill>
              </a:rPr>
              <a:pPr eaLnBrk="1" hangingPunct="1"/>
              <a:t>36</a:t>
            </a:fld>
            <a:endParaRPr lang="en-US" dirty="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do you want to study?</a:t>
            </a:r>
          </a:p>
          <a:p>
            <a:endParaRPr lang="en-US" baseline="0" dirty="0"/>
          </a:p>
          <a:p>
            <a:r>
              <a:rPr lang="en-US" baseline="0" dirty="0"/>
              <a:t>As I mentioned before, you’re more likely to become a college graduate if you find the right college fit. You’re also more likely to be successful in the classes where you enjoy studying the subject matter.  </a:t>
            </a:r>
          </a:p>
          <a:p>
            <a:endParaRPr lang="en-US" baseline="0" dirty="0"/>
          </a:p>
          <a:p>
            <a:r>
              <a:rPr lang="en-US" baseline="0" dirty="0"/>
              <a:t>So before you choose a college, make sure it offers the subject you are interested in studying.</a:t>
            </a:r>
          </a:p>
        </p:txBody>
      </p:sp>
      <p:sp>
        <p:nvSpPr>
          <p:cNvPr id="4" name="Slide Number Placeholder 3"/>
          <p:cNvSpPr>
            <a:spLocks noGrp="1"/>
          </p:cNvSpPr>
          <p:nvPr>
            <p:ph type="sldNum" sz="quarter" idx="10"/>
          </p:nvPr>
        </p:nvSpPr>
        <p:spPr/>
        <p:txBody>
          <a:bodyPr/>
          <a:lstStyle/>
          <a:p>
            <a:fld id="{01537BDB-0011-455B-9F9B-AC4B6F264902}" type="slidenum">
              <a:rPr lang="en-US" smtClean="0"/>
              <a:t>4</a:t>
            </a:fld>
            <a:endParaRPr lang="en-US" dirty="0"/>
          </a:p>
        </p:txBody>
      </p:sp>
    </p:spTree>
    <p:extLst>
      <p:ext uri="{BB962C8B-B14F-4D97-AF65-F5344CB8AC3E}">
        <p14:creationId xmlns:p14="http://schemas.microsoft.com/office/powerpoint/2010/main" val="18670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decide what you want to study? </a:t>
            </a:r>
          </a:p>
          <a:p>
            <a:r>
              <a:rPr lang="en-US" baseline="0" dirty="0"/>
              <a:t>Think about:</a:t>
            </a:r>
          </a:p>
          <a:p>
            <a:endParaRPr lang="en-US" baseline="0" dirty="0"/>
          </a:p>
          <a:p>
            <a:r>
              <a:rPr lang="en-US" dirty="0"/>
              <a:t>What your favorite classes are</a:t>
            </a:r>
          </a:p>
          <a:p>
            <a:r>
              <a:rPr lang="en-US" dirty="0"/>
              <a:t>What your hobbies are</a:t>
            </a:r>
          </a:p>
          <a:p>
            <a:r>
              <a:rPr lang="en-US" dirty="0"/>
              <a:t>What you love to do</a:t>
            </a:r>
          </a:p>
          <a:p>
            <a:r>
              <a:rPr lang="en-US" dirty="0"/>
              <a:t>What you can see yourself doing after high school</a:t>
            </a:r>
          </a:p>
          <a:p>
            <a:endParaRPr lang="en-US" dirty="0"/>
          </a:p>
          <a:p>
            <a:r>
              <a:rPr lang="en-US" dirty="0"/>
              <a:t>These interests can become the major</a:t>
            </a:r>
            <a:r>
              <a:rPr lang="en-US" baseline="0" dirty="0"/>
              <a:t> or program you study.</a:t>
            </a:r>
          </a:p>
          <a:p>
            <a:endParaRPr lang="en-US" baseline="0" dirty="0">
              <a:latin typeface="+mn-lt"/>
            </a:endParaRPr>
          </a:p>
          <a:p>
            <a:pPr defTabSz="914303">
              <a:defRPr/>
            </a:pPr>
            <a:r>
              <a:rPr lang="en-US" dirty="0">
                <a:latin typeface="+mn-lt"/>
                <a:ea typeface="ＭＳ Ｐゴシック" pitchFamily="34" charset="-128"/>
              </a:rPr>
              <a:t>Majors and programs are a college’s way of placing you on</a:t>
            </a:r>
            <a:r>
              <a:rPr lang="en-US" baseline="0" dirty="0">
                <a:latin typeface="+mn-lt"/>
                <a:ea typeface="ＭＳ Ｐゴシック" pitchFamily="34" charset="-128"/>
              </a:rPr>
              <a:t> a certain track of classes leading to graduation. Generally, you declare a major your freshman year, or in the case of technical colleges, you select your program for the appropriate hands-on training.</a:t>
            </a:r>
            <a:endParaRPr lang="en-US" dirty="0">
              <a:latin typeface="+mn-lt"/>
              <a:ea typeface="ＭＳ Ｐゴシック" pitchFamily="34" charset="-128"/>
            </a:endParaRPr>
          </a:p>
          <a:p>
            <a:endParaRPr lang="en-US" dirty="0">
              <a:latin typeface="+mn-lt"/>
            </a:endParaRPr>
          </a:p>
          <a:p>
            <a:pPr defTabSz="914303">
              <a:defRPr/>
            </a:pPr>
            <a:r>
              <a:rPr lang="en-US" baseline="0" dirty="0">
                <a:latin typeface="+mn-lt"/>
              </a:rPr>
              <a:t>If you don’t know what you want to study that’s ok too. Part of college is discovering what you like and are interested in.</a:t>
            </a:r>
          </a:p>
          <a:p>
            <a:endParaRPr lang="en-US" dirty="0"/>
          </a:p>
        </p:txBody>
      </p:sp>
      <p:sp>
        <p:nvSpPr>
          <p:cNvPr id="4" name="Slide Number Placeholder 3"/>
          <p:cNvSpPr>
            <a:spLocks noGrp="1"/>
          </p:cNvSpPr>
          <p:nvPr>
            <p:ph type="sldNum" sz="quarter" idx="10"/>
          </p:nvPr>
        </p:nvSpPr>
        <p:spPr/>
        <p:txBody>
          <a:bodyPr/>
          <a:lstStyle/>
          <a:p>
            <a:fld id="{A46C9B18-45DB-45B7-B1A5-ED97544D8E0E}" type="slidenum">
              <a:rPr lang="en-US" smtClean="0"/>
              <a:t>5</a:t>
            </a:fld>
            <a:endParaRPr lang="en-US" dirty="0"/>
          </a:p>
        </p:txBody>
      </p:sp>
    </p:spTree>
    <p:extLst>
      <p:ext uri="{BB962C8B-B14F-4D97-AF65-F5344CB8AC3E}">
        <p14:creationId xmlns:p14="http://schemas.microsoft.com/office/powerpoint/2010/main" val="183419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0176" eaLnBrk="0" hangingPunct="0">
              <a:defRPr sz="2400">
                <a:solidFill>
                  <a:schemeClr val="tx1"/>
                </a:solidFill>
                <a:latin typeface="Arial" pitchFamily="34" charset="0"/>
                <a:ea typeface="ＭＳ Ｐゴシック" pitchFamily="34" charset="-128"/>
              </a:defRPr>
            </a:lvl1pPr>
            <a:lvl2pPr marL="742872" indent="-285720" defTabSz="930176" eaLnBrk="0" hangingPunct="0">
              <a:defRPr sz="2400">
                <a:solidFill>
                  <a:schemeClr val="tx1"/>
                </a:solidFill>
                <a:latin typeface="Arial" pitchFamily="34" charset="0"/>
                <a:ea typeface="ＭＳ Ｐゴシック" pitchFamily="34" charset="-128"/>
              </a:defRPr>
            </a:lvl2pPr>
            <a:lvl3pPr marL="1142880" indent="-228576" defTabSz="930176" eaLnBrk="0" hangingPunct="0">
              <a:defRPr sz="2400">
                <a:solidFill>
                  <a:schemeClr val="tx1"/>
                </a:solidFill>
                <a:latin typeface="Arial" pitchFamily="34" charset="0"/>
                <a:ea typeface="ＭＳ Ｐゴシック" pitchFamily="34" charset="-128"/>
              </a:defRPr>
            </a:lvl3pPr>
            <a:lvl4pPr marL="1600032" indent="-228576" defTabSz="930176" eaLnBrk="0" hangingPunct="0">
              <a:defRPr sz="2400">
                <a:solidFill>
                  <a:schemeClr val="tx1"/>
                </a:solidFill>
                <a:latin typeface="Arial" pitchFamily="34" charset="0"/>
                <a:ea typeface="ＭＳ Ｐゴシック" pitchFamily="34" charset="-128"/>
              </a:defRPr>
            </a:lvl4pPr>
            <a:lvl5pPr marL="2057183" indent="-228576" defTabSz="930176" eaLnBrk="0" hangingPunct="0">
              <a:defRPr sz="2400">
                <a:solidFill>
                  <a:schemeClr val="tx1"/>
                </a:solidFill>
                <a:latin typeface="Arial" pitchFamily="34" charset="0"/>
                <a:ea typeface="ＭＳ Ｐゴシック" pitchFamily="34" charset="-128"/>
              </a:defRPr>
            </a:lvl5pPr>
            <a:lvl6pPr marL="2514335"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7"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8"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90"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99A9A4A6-C1A0-4F5C-8A52-683D9C804EAC}" type="slidenum">
              <a:rPr lang="en-US" sz="1200"/>
              <a:pPr eaLnBrk="1" hangingPunct="1">
                <a:defRPr/>
              </a:pPr>
              <a:t>6</a:t>
            </a:fld>
            <a:endParaRPr lang="en-US" sz="120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303">
              <a:defRPr/>
            </a:pPr>
            <a:r>
              <a:rPr lang="en-US" b="1" baseline="0" dirty="0">
                <a:latin typeface="+mn-lt"/>
                <a:cs typeface="+mn-cs"/>
              </a:rPr>
              <a:t>[student interaction]</a:t>
            </a:r>
          </a:p>
          <a:p>
            <a:pPr eaLnBrk="1" hangingPunct="1">
              <a:defRPr/>
            </a:pPr>
            <a:endParaRPr lang="en-US" dirty="0">
              <a:latin typeface="+mn-lt"/>
              <a:ea typeface="ＭＳ Ｐゴシック" pitchFamily="34" charset="-128"/>
            </a:endParaRPr>
          </a:p>
          <a:p>
            <a:pPr eaLnBrk="1" hangingPunct="1">
              <a:defRPr/>
            </a:pPr>
            <a:endParaRPr lang="en-US" dirty="0">
              <a:latin typeface="+mn-lt"/>
              <a:ea typeface="ＭＳ Ｐゴシック" pitchFamily="34" charset="-128"/>
            </a:endParaRPr>
          </a:p>
          <a:p>
            <a:pPr eaLnBrk="1" hangingPunct="1">
              <a:defRPr/>
            </a:pPr>
            <a:r>
              <a:rPr lang="en-US" dirty="0">
                <a:latin typeface="+mn-lt"/>
                <a:ea typeface="ＭＳ Ｐゴシック" pitchFamily="34" charset="-128"/>
              </a:rPr>
              <a:t>So let</a:t>
            </a:r>
            <a:r>
              <a:rPr lang="en-US" dirty="0">
                <a:ea typeface="ＭＳ Ｐゴシック" pitchFamily="34" charset="-128"/>
              </a:rPr>
              <a:t>’</a:t>
            </a:r>
            <a:r>
              <a:rPr lang="en-US" altLang="ja-JP" dirty="0">
                <a:latin typeface="+mn-lt"/>
                <a:ea typeface="ＭＳ Ｐゴシック" pitchFamily="34" charset="-128"/>
              </a:rPr>
              <a:t>s talk about some specific majors. Maybe you enjoy business classes. Business</a:t>
            </a:r>
            <a:r>
              <a:rPr lang="en-US" altLang="ja-JP" baseline="0" dirty="0">
                <a:latin typeface="+mn-lt"/>
                <a:ea typeface="ＭＳ Ｐゴシック" pitchFamily="34" charset="-128"/>
              </a:rPr>
              <a:t> is one of the most popular areas of study. There are hundreds of business-related classes to choose from, and they vary from college to college. </a:t>
            </a:r>
          </a:p>
          <a:p>
            <a:pPr eaLnBrk="1" hangingPunct="1">
              <a:defRPr/>
            </a:pPr>
            <a:endParaRPr lang="en-US" altLang="ja-JP" baseline="0" dirty="0">
              <a:latin typeface="+mn-lt"/>
              <a:ea typeface="ＭＳ Ｐゴシック" pitchFamily="34" charset="-128"/>
            </a:endParaRPr>
          </a:p>
          <a:p>
            <a:pPr eaLnBrk="1" hangingPunct="1">
              <a:defRPr/>
            </a:pPr>
            <a:r>
              <a:rPr lang="en-US" altLang="ja-JP" baseline="0" dirty="0">
                <a:latin typeface="+mn-lt"/>
                <a:ea typeface="ＭＳ Ｐゴシック" pitchFamily="34" charset="-128"/>
              </a:rPr>
              <a:t>I</a:t>
            </a:r>
            <a:r>
              <a:rPr lang="en-US" altLang="ja-JP" dirty="0">
                <a:latin typeface="+mn-lt"/>
                <a:ea typeface="ＭＳ Ｐゴシック" pitchFamily="34" charset="-128"/>
              </a:rPr>
              <a:t>f you are interested in working in business, what are some majors that you can</a:t>
            </a:r>
            <a:r>
              <a:rPr lang="en-US" altLang="ja-JP" baseline="0" dirty="0">
                <a:latin typeface="+mn-lt"/>
                <a:ea typeface="ＭＳ Ｐゴシック" pitchFamily="34" charset="-128"/>
              </a:rPr>
              <a:t> </a:t>
            </a:r>
            <a:r>
              <a:rPr lang="en-US" altLang="ja-JP" dirty="0">
                <a:latin typeface="+mn-lt"/>
                <a:ea typeface="ＭＳ Ｐゴシック" pitchFamily="34" charset="-128"/>
              </a:rPr>
              <a:t>consider? </a:t>
            </a:r>
          </a:p>
          <a:p>
            <a:pPr eaLnBrk="1" hangingPunct="1">
              <a:defRPr/>
            </a:pPr>
            <a:endParaRPr lang="en-US" i="1" dirty="0">
              <a:latin typeface="+mn-lt"/>
              <a:ea typeface="ＭＳ Ｐゴシック" pitchFamily="34" charset="-128"/>
            </a:endParaRPr>
          </a:p>
          <a:p>
            <a:pPr eaLnBrk="1" hangingPunct="1">
              <a:defRPr/>
            </a:pPr>
            <a:r>
              <a:rPr lang="en-US" i="1" dirty="0">
                <a:latin typeface="+mn-lt"/>
                <a:ea typeface="ＭＳ Ｐゴシック" pitchFamily="34" charset="-128"/>
              </a:rPr>
              <a:t>(Students talk. Confirm if answers are business majors or not.)</a:t>
            </a:r>
          </a:p>
          <a:p>
            <a:pPr eaLnBrk="1" hangingPunct="1">
              <a:defRPr/>
            </a:pPr>
            <a:endParaRPr lang="en-US" dirty="0">
              <a:latin typeface="+mn-lt"/>
              <a:ea typeface="ＭＳ Ｐゴシック" pitchFamily="34" charset="-128"/>
            </a:endParaRPr>
          </a:p>
          <a:p>
            <a:pPr eaLnBrk="1" hangingPunct="1">
              <a:defRPr/>
            </a:pPr>
            <a:r>
              <a:rPr lang="en-US" b="1" dirty="0">
                <a:latin typeface="+mn-lt"/>
                <a:ea typeface="ＭＳ Ｐゴシック" pitchFamily="34" charset="-128"/>
              </a:rPr>
              <a:t>[CLICK]</a:t>
            </a:r>
          </a:p>
          <a:p>
            <a:pPr eaLnBrk="1" hangingPunct="1">
              <a:defRPr/>
            </a:pPr>
            <a:endParaRPr lang="en-US" dirty="0">
              <a:latin typeface="+mn-lt"/>
              <a:ea typeface="ＭＳ Ｐゴシック" pitchFamily="34" charset="-128"/>
            </a:endParaRPr>
          </a:p>
          <a:p>
            <a:pPr eaLnBrk="1" hangingPunct="1">
              <a:defRPr/>
            </a:pPr>
            <a:r>
              <a:rPr lang="en-US" dirty="0">
                <a:latin typeface="+mn-lt"/>
                <a:ea typeface="ＭＳ Ｐゴシック" pitchFamily="34" charset="-128"/>
              </a:rPr>
              <a:t>You get the idea.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0176" eaLnBrk="0" hangingPunct="0">
              <a:defRPr sz="2400">
                <a:solidFill>
                  <a:schemeClr val="tx1"/>
                </a:solidFill>
                <a:latin typeface="Arial" pitchFamily="34" charset="0"/>
                <a:ea typeface="ＭＳ Ｐゴシック" pitchFamily="34" charset="-128"/>
              </a:defRPr>
            </a:lvl1pPr>
            <a:lvl2pPr marL="742872" indent="-285720" defTabSz="930176" eaLnBrk="0" hangingPunct="0">
              <a:defRPr sz="2400">
                <a:solidFill>
                  <a:schemeClr val="tx1"/>
                </a:solidFill>
                <a:latin typeface="Arial" pitchFamily="34" charset="0"/>
                <a:ea typeface="ＭＳ Ｐゴシック" pitchFamily="34" charset="-128"/>
              </a:defRPr>
            </a:lvl2pPr>
            <a:lvl3pPr marL="1142880" indent="-228576" defTabSz="930176" eaLnBrk="0" hangingPunct="0">
              <a:defRPr sz="2400">
                <a:solidFill>
                  <a:schemeClr val="tx1"/>
                </a:solidFill>
                <a:latin typeface="Arial" pitchFamily="34" charset="0"/>
                <a:ea typeface="ＭＳ Ｐゴシック" pitchFamily="34" charset="-128"/>
              </a:defRPr>
            </a:lvl3pPr>
            <a:lvl4pPr marL="1600032" indent="-228576" defTabSz="930176" eaLnBrk="0" hangingPunct="0">
              <a:defRPr sz="2400">
                <a:solidFill>
                  <a:schemeClr val="tx1"/>
                </a:solidFill>
                <a:latin typeface="Arial" pitchFamily="34" charset="0"/>
                <a:ea typeface="ＭＳ Ｐゴシック" pitchFamily="34" charset="-128"/>
              </a:defRPr>
            </a:lvl4pPr>
            <a:lvl5pPr marL="2057183" indent="-228576" defTabSz="930176" eaLnBrk="0" hangingPunct="0">
              <a:defRPr sz="2400">
                <a:solidFill>
                  <a:schemeClr val="tx1"/>
                </a:solidFill>
                <a:latin typeface="Arial" pitchFamily="34" charset="0"/>
                <a:ea typeface="ＭＳ Ｐゴシック" pitchFamily="34" charset="-128"/>
              </a:defRPr>
            </a:lvl5pPr>
            <a:lvl6pPr marL="2514335"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7"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8"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90" indent="-228576" defTabSz="9301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FEA79284-A874-4516-9623-41764529420C}" type="slidenum">
              <a:rPr lang="en-US" sz="1200"/>
              <a:pPr eaLnBrk="1" hangingPunct="1">
                <a:defRPr/>
              </a:pPr>
              <a:t>7</a:t>
            </a:fld>
            <a:endParaRPr lang="en-US" sz="12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303">
              <a:defRPr/>
            </a:pPr>
            <a:r>
              <a:rPr lang="en-US" b="1" baseline="0" dirty="0">
                <a:latin typeface="+mn-lt"/>
                <a:cs typeface="+mn-cs"/>
              </a:rPr>
              <a:t>[student interaction]</a:t>
            </a:r>
          </a:p>
          <a:p>
            <a:pPr eaLnBrk="1" hangingPunct="1">
              <a:defRPr/>
            </a:pPr>
            <a:endParaRPr lang="en-US" altLang="ja-JP" dirty="0">
              <a:latin typeface="+mn-lt"/>
              <a:ea typeface="ＭＳ Ｐゴシック" pitchFamily="34" charset="-128"/>
            </a:endParaRPr>
          </a:p>
          <a:p>
            <a:pPr eaLnBrk="1" hangingPunct="1">
              <a:defRPr/>
            </a:pPr>
            <a:r>
              <a:rPr lang="en-US" altLang="ja-JP" dirty="0">
                <a:latin typeface="+mn-lt"/>
                <a:ea typeface="ＭＳ Ｐゴシック" pitchFamily="34" charset="-128"/>
              </a:rPr>
              <a:t>What</a:t>
            </a:r>
            <a:r>
              <a:rPr lang="en-US" altLang="ja-JP" baseline="0" dirty="0">
                <a:latin typeface="+mn-lt"/>
                <a:ea typeface="ＭＳ Ｐゴシック" pitchFamily="34" charset="-128"/>
              </a:rPr>
              <a:t> about art? </a:t>
            </a:r>
            <a:r>
              <a:rPr lang="en-US" altLang="ja-JP" dirty="0">
                <a:latin typeface="+mn-lt"/>
                <a:ea typeface="ＭＳ Ｐゴシック" pitchFamily="34" charset="-128"/>
              </a:rPr>
              <a:t>Maybe you see yourself as an artist.</a:t>
            </a:r>
            <a:r>
              <a:rPr lang="en-US" altLang="ja-JP" baseline="0" dirty="0">
                <a:latin typeface="+mn-lt"/>
                <a:ea typeface="ＭＳ Ｐゴシック" pitchFamily="34" charset="-128"/>
              </a:rPr>
              <a:t> </a:t>
            </a:r>
            <a:r>
              <a:rPr lang="en-US" altLang="ja-JP" dirty="0">
                <a:latin typeface="+mn-lt"/>
                <a:ea typeface="ＭＳ Ｐゴシック" pitchFamily="34" charset="-128"/>
              </a:rPr>
              <a:t>What are some majors that you can think about in the area of fine arts? </a:t>
            </a:r>
          </a:p>
          <a:p>
            <a:pPr eaLnBrk="1" hangingPunct="1">
              <a:defRPr/>
            </a:pPr>
            <a:endParaRPr lang="en-US" dirty="0">
              <a:latin typeface="+mn-lt"/>
              <a:ea typeface="ＭＳ Ｐゴシック" pitchFamily="34" charset="-128"/>
            </a:endParaRPr>
          </a:p>
          <a:p>
            <a:pPr eaLnBrk="1" hangingPunct="1">
              <a:defRPr/>
            </a:pPr>
            <a:r>
              <a:rPr lang="en-US" b="1" dirty="0">
                <a:latin typeface="+mn-lt"/>
                <a:ea typeface="ＭＳ Ｐゴシック" pitchFamily="34" charset="-128"/>
              </a:rPr>
              <a:t>[CLICK]</a:t>
            </a:r>
          </a:p>
          <a:p>
            <a:pPr eaLnBrk="1" hangingPunct="1">
              <a:defRPr/>
            </a:pPr>
            <a:endParaRPr lang="en-US" dirty="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b="1" baseline="0" dirty="0">
                <a:latin typeface="+mn-lt"/>
                <a:cs typeface="+mn-cs"/>
              </a:rPr>
              <a:t>[student interaction]</a:t>
            </a:r>
          </a:p>
          <a:p>
            <a:endParaRPr lang="en-US" dirty="0">
              <a:latin typeface="+mn-lt"/>
            </a:endParaRPr>
          </a:p>
          <a:p>
            <a:r>
              <a:rPr lang="en-US" dirty="0">
                <a:latin typeface="+mn-lt"/>
              </a:rPr>
              <a:t>What if you like working with your hands?</a:t>
            </a:r>
            <a:endParaRPr lang="en-US" baseline="0" dirty="0">
              <a:latin typeface="+mn-lt"/>
            </a:endParaRPr>
          </a:p>
          <a:p>
            <a:endParaRPr lang="en-US" baseline="0" dirty="0">
              <a:latin typeface="+mn-lt"/>
            </a:endParaRPr>
          </a:p>
          <a:p>
            <a:r>
              <a:rPr lang="en-US" baseline="0" dirty="0">
                <a:latin typeface="+mn-lt"/>
              </a:rPr>
              <a:t>What are some things you might do if you want to work with your hands?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n-lt"/>
                <a:ea typeface="ＭＳ Ｐゴシック" pitchFamily="34" charset="-128"/>
              </a:rPr>
              <a:t>[CLICK]</a:t>
            </a:r>
          </a:p>
          <a:p>
            <a:endParaRPr lang="en-US" baseline="0" dirty="0">
              <a:latin typeface="+mn-lt"/>
            </a:endParaRPr>
          </a:p>
          <a:p>
            <a:r>
              <a:rPr lang="en-US" dirty="0">
                <a:latin typeface="+mn-lt"/>
              </a:rPr>
              <a:t>For</a:t>
            </a:r>
            <a:r>
              <a:rPr lang="en-US" baseline="0" dirty="0">
                <a:latin typeface="+mn-lt"/>
              </a:rPr>
              <a:t> some of these, you might be in school for only a year or two. How nice would it be to be done with college and doing something you like in two years or less?</a:t>
            </a:r>
            <a:endParaRPr lang="en-US" dirty="0">
              <a:latin typeface="+mn-lt"/>
            </a:endParaRPr>
          </a:p>
        </p:txBody>
      </p:sp>
      <p:sp>
        <p:nvSpPr>
          <p:cNvPr id="4" name="Slide Number Placeholder 3"/>
          <p:cNvSpPr>
            <a:spLocks noGrp="1"/>
          </p:cNvSpPr>
          <p:nvPr>
            <p:ph type="sldNum" sz="quarter" idx="10"/>
          </p:nvPr>
        </p:nvSpPr>
        <p:spPr/>
        <p:txBody>
          <a:bodyPr/>
          <a:lstStyle/>
          <a:p>
            <a:fld id="{A46C9B18-45DB-45B7-B1A5-ED97544D8E0E}" type="slidenum">
              <a:rPr lang="en-US" smtClean="0"/>
              <a:t>8</a:t>
            </a:fld>
            <a:endParaRPr lang="en-US" dirty="0"/>
          </a:p>
        </p:txBody>
      </p:sp>
    </p:spTree>
    <p:extLst>
      <p:ext uri="{BB962C8B-B14F-4D97-AF65-F5344CB8AC3E}">
        <p14:creationId xmlns:p14="http://schemas.microsoft.com/office/powerpoint/2010/main" val="198988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question you want to ask yourself is how long do you want to go to college?</a:t>
            </a:r>
          </a:p>
          <a:p>
            <a:endParaRPr lang="en-US" baseline="0" dirty="0"/>
          </a:p>
          <a:p>
            <a:r>
              <a:rPr lang="en-US" baseline="0" dirty="0"/>
              <a:t>Some of you may want to stay in college for 4 years or more. Some of you may want to get out of college and get a job as soon as possible—that’s an option too.</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537BDB-0011-455B-9F9B-AC4B6F264902}" type="slidenum">
              <a:rPr lang="en-US" smtClean="0"/>
              <a:t>9</a:t>
            </a:fld>
            <a:endParaRPr lang="en-US" dirty="0"/>
          </a:p>
        </p:txBody>
      </p:sp>
    </p:spTree>
    <p:extLst>
      <p:ext uri="{BB962C8B-B14F-4D97-AF65-F5344CB8AC3E}">
        <p14:creationId xmlns:p14="http://schemas.microsoft.com/office/powerpoint/2010/main" val="18670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352683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344851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64137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D6B8A18-7419-48C3-A210-F8D01CF77910}" type="slidenum">
              <a:rPr lang="en-US"/>
              <a:pPr>
                <a:defRPr/>
              </a:pPr>
              <a:t>‹#›</a:t>
            </a:fld>
            <a:endParaRPr lang="en-US" dirty="0"/>
          </a:p>
        </p:txBody>
      </p:sp>
    </p:spTree>
    <p:extLst>
      <p:ext uri="{BB962C8B-B14F-4D97-AF65-F5344CB8AC3E}">
        <p14:creationId xmlns:p14="http://schemas.microsoft.com/office/powerpoint/2010/main" val="104289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153783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317075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286407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129556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254707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255916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364995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AE6F1B-A4D9-403C-9D4A-98AD7D30DF6D}" type="datetimeFigureOut">
              <a:rPr lang="en-US" smtClean="0"/>
              <a:t>08/23/2019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14FD37-5CC1-4CBE-A25A-5FD575CA207F}" type="slidenum">
              <a:rPr lang="en-US" smtClean="0"/>
              <a:t>‹#›</a:t>
            </a:fld>
            <a:endParaRPr lang="en-US" dirty="0"/>
          </a:p>
        </p:txBody>
      </p:sp>
    </p:spTree>
    <p:extLst>
      <p:ext uri="{BB962C8B-B14F-4D97-AF65-F5344CB8AC3E}">
        <p14:creationId xmlns:p14="http://schemas.microsoft.com/office/powerpoint/2010/main" val="214880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E6F1B-A4D9-403C-9D4A-98AD7D30DF6D}" type="datetimeFigureOut">
              <a:rPr lang="en-US" smtClean="0"/>
              <a:t>08/23/2019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4FD37-5CC1-4CBE-A25A-5FD575CA207F}" type="slidenum">
              <a:rPr lang="en-US" smtClean="0"/>
              <a:t>‹#›</a:t>
            </a:fld>
            <a:endParaRPr lang="en-US" dirty="0"/>
          </a:p>
        </p:txBody>
      </p:sp>
    </p:spTree>
    <p:extLst>
      <p:ext uri="{BB962C8B-B14F-4D97-AF65-F5344CB8AC3E}">
        <p14:creationId xmlns:p14="http://schemas.microsoft.com/office/powerpoint/2010/main" val="283159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1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1.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55.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16.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3.emf"/><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7.png"/><Relationship Id="rId7" Type="http://schemas.openxmlformats.org/officeDocument/2006/relationships/image" Target="../media/image85.jpg"/><Relationship Id="rId12"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jpg"/><Relationship Id="rId11" Type="http://schemas.openxmlformats.org/officeDocument/2006/relationships/image" Target="../media/image81.PNG"/><Relationship Id="rId5" Type="http://schemas.openxmlformats.org/officeDocument/2006/relationships/image" Target="../media/image83.jp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0.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a:xfrm>
            <a:off x="685800" y="2133600"/>
            <a:ext cx="7772400" cy="1470025"/>
          </a:xfrm>
        </p:spPr>
        <p:txBody>
          <a:bodyPr/>
          <a:lstStyle/>
          <a:p>
            <a:r>
              <a:rPr lang="en-US" dirty="0"/>
              <a:t>Choosing a</a:t>
            </a:r>
            <a:r>
              <a:rPr lang="en-US" baseline="0" dirty="0"/>
              <a:t> </a:t>
            </a:r>
            <a:r>
              <a:rPr lang="en-US" baseline="0" dirty="0" smtClean="0"/>
              <a:t>college</a:t>
            </a:r>
            <a:endParaRPr lang="en-US" dirty="0"/>
          </a:p>
        </p:txBody>
      </p:sp>
      <p:pic>
        <p:nvPicPr>
          <p:cNvPr id="4" name="Picture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525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274" y="2015390"/>
            <a:ext cx="4631252" cy="1794610"/>
          </a:xfrm>
          <a:prstGeom prst="rect">
            <a:avLst/>
          </a:prstGeom>
        </p:spPr>
      </p:pic>
      <p:sp>
        <p:nvSpPr>
          <p:cNvPr id="6" name="TextBox 5"/>
          <p:cNvSpPr txBox="1"/>
          <p:nvPr/>
        </p:nvSpPr>
        <p:spPr>
          <a:xfrm>
            <a:off x="2450242" y="3775439"/>
            <a:ext cx="4167316" cy="861774"/>
          </a:xfrm>
          <a:prstGeom prst="rect">
            <a:avLst/>
          </a:prstGeom>
          <a:noFill/>
        </p:spPr>
        <p:txBody>
          <a:bodyPr wrap="square" rtlCol="0">
            <a:spAutoFit/>
          </a:bodyPr>
          <a:lstStyle/>
          <a:p>
            <a:pPr algn="ctr">
              <a:lnSpc>
                <a:spcPts val="3000"/>
              </a:lnSpc>
            </a:pPr>
            <a:r>
              <a:rPr lang="en-US" sz="2800" b="1" dirty="0">
                <a:latin typeface="Arial" panose="020B0604020202020204" pitchFamily="34" charset="0"/>
                <a:cs typeface="Arial" panose="020B0604020202020204" pitchFamily="34" charset="0"/>
              </a:rPr>
              <a:t>How to find the right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one for you</a:t>
            </a:r>
          </a:p>
        </p:txBody>
      </p:sp>
      <p:pic>
        <p:nvPicPr>
          <p:cNvPr id="8" name="Picture 7" descr="Ascendium">
            <a:extLst>
              <a:ext uri="{FF2B5EF4-FFF2-40B4-BE49-F238E27FC236}">
                <a16:creationId xmlns:a16="http://schemas.microsoft.com/office/drawing/2014/main" id="{6BFC4C52-DE4B-E74C-A36B-DA11DB9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009"/>
          <a:stretch/>
        </p:blipFill>
        <p:spPr>
          <a:xfrm>
            <a:off x="3540125" y="4766519"/>
            <a:ext cx="2063750" cy="460335"/>
          </a:xfrm>
          <a:prstGeom prst="rect">
            <a:avLst/>
          </a:prstGeom>
        </p:spPr>
      </p:pic>
      <p:sp>
        <p:nvSpPr>
          <p:cNvPr id="11" name="TextBox 10">
            <a:extLst>
              <a:ext uri="{FF2B5EF4-FFF2-40B4-BE49-F238E27FC236}">
                <a16:creationId xmlns:a16="http://schemas.microsoft.com/office/drawing/2014/main" id="{124C29CB-7A5B-A942-9ACE-F58752526CB6}"/>
              </a:ext>
            </a:extLst>
          </p:cNvPr>
          <p:cNvSpPr txBox="1"/>
          <p:nvPr/>
        </p:nvSpPr>
        <p:spPr>
          <a:xfrm>
            <a:off x="1752600" y="5334899"/>
            <a:ext cx="56388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2019-20</a:t>
            </a:r>
            <a:r>
              <a:rPr lang="en-US" sz="1200" spc="100" dirty="0">
                <a:latin typeface="Arial" panose="020B0604020202020204" pitchFamily="34" charset="0"/>
                <a:cs typeface="Arial" panose="020B0604020202020204" pitchFamily="34" charset="0"/>
              </a:rPr>
              <a:t> A</a:t>
            </a:r>
            <a:r>
              <a:rPr lang="en-US" sz="1200" dirty="0">
                <a:latin typeface="Arial" panose="020B0604020202020204" pitchFamily="34" charset="0"/>
                <a:cs typeface="Arial" panose="020B0604020202020204" pitchFamily="34" charset="0"/>
              </a:rPr>
              <a:t>cademic Year</a:t>
            </a:r>
          </a:p>
        </p:txBody>
      </p:sp>
    </p:spTree>
    <p:extLst>
      <p:ext uri="{BB962C8B-B14F-4D97-AF65-F5344CB8AC3E}">
        <p14:creationId xmlns:p14="http://schemas.microsoft.com/office/powerpoint/2010/main" val="24729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2134897" y="-994639"/>
            <a:ext cx="8914103" cy="6914431"/>
            <a:chOff x="2134897" y="-994639"/>
            <a:chExt cx="8914103" cy="6914431"/>
          </a:xfrm>
        </p:grpSpPr>
        <p:pic>
          <p:nvPicPr>
            <p:cNvPr id="42"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a:off x="4572000" y="1576392"/>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12659704">
              <a:off x="2134897" y="-994639"/>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5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344488"/>
            <a:ext cx="9372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304" y="958259"/>
            <a:ext cx="2580953" cy="35238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7200" y="1615440"/>
            <a:ext cx="2580953" cy="352381"/>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4568" y="2262209"/>
            <a:ext cx="2580953" cy="352381"/>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248" y="2880360"/>
            <a:ext cx="2580953" cy="35238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520440"/>
            <a:ext cx="2580953" cy="35238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248" y="4142232"/>
            <a:ext cx="2580953" cy="352381"/>
          </a:xfrm>
          <a:prstGeom prst="rect">
            <a:avLst/>
          </a:prstGeom>
        </p:spPr>
      </p:pic>
      <p:pic>
        <p:nvPicPr>
          <p:cNvPr id="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8317">
            <a:off x="411480" y="3849624"/>
            <a:ext cx="9429848" cy="4059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410877">
            <a:off x="1209407" y="5516162"/>
            <a:ext cx="8229600" cy="582622"/>
          </a:xfrm>
        </p:spPr>
        <p:txBody>
          <a:bodyPr>
            <a:normAutofit/>
          </a:bodyPr>
          <a:lstStyle/>
          <a:p>
            <a:r>
              <a:rPr lang="en-US" sz="3200" b="1" cap="all" dirty="0">
                <a:solidFill>
                  <a:schemeClr val="bg1"/>
                </a:solidFill>
                <a:latin typeface="Arial"/>
                <a:ea typeface="+mn-ea"/>
                <a:cs typeface="Arial"/>
              </a:rPr>
              <a:t>Different </a:t>
            </a:r>
            <a:r>
              <a:rPr lang="en-US" sz="3200" b="1" cap="all" dirty="0" smtClean="0">
                <a:solidFill>
                  <a:schemeClr val="bg1"/>
                </a:solidFill>
                <a:latin typeface="Arial"/>
                <a:ea typeface="+mn-ea"/>
                <a:cs typeface="Arial"/>
              </a:rPr>
              <a:t>degrees</a:t>
            </a:r>
            <a:endParaRPr lang="en-US" sz="3200" cap="all" dirty="0"/>
          </a:p>
        </p:txBody>
      </p:sp>
      <p:sp>
        <p:nvSpPr>
          <p:cNvPr id="38" name="Rectangle 37"/>
          <p:cNvSpPr/>
          <p:nvPr/>
        </p:nvSpPr>
        <p:spPr>
          <a:xfrm rot="21411175">
            <a:off x="2793157" y="6022618"/>
            <a:ext cx="5158704" cy="759182"/>
          </a:xfrm>
          <a:prstGeom prst="rect">
            <a:avLst/>
          </a:prstGeom>
        </p:spPr>
        <p:txBody>
          <a:bodyPr wrap="square">
            <a:spAutoFit/>
          </a:bodyPr>
          <a:lstStyle/>
          <a:p>
            <a:pPr algn="ctr">
              <a:lnSpc>
                <a:spcPts val="2600"/>
              </a:lnSpc>
            </a:pPr>
            <a:r>
              <a:rPr lang="en-US" sz="2400" b="1" dirty="0">
                <a:latin typeface="Arial"/>
                <a:cs typeface="Arial"/>
              </a:rPr>
              <a:t>AND THE TIME  IT TAKES </a:t>
            </a:r>
            <a:br>
              <a:rPr lang="en-US" sz="2400" b="1" dirty="0">
                <a:latin typeface="Arial"/>
                <a:cs typeface="Arial"/>
              </a:rPr>
            </a:br>
            <a:r>
              <a:rPr lang="en-US" sz="2400" b="1" dirty="0">
                <a:latin typeface="Arial"/>
                <a:cs typeface="Arial"/>
              </a:rPr>
              <a:t>TO EARN THEM</a:t>
            </a:r>
          </a:p>
        </p:txBody>
      </p:sp>
      <p:pic>
        <p:nvPicPr>
          <p:cNvPr id="4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9083" y="3559175"/>
            <a:ext cx="52578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a:off x="-1759531" y="474345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731520"/>
            <a:ext cx="3810000" cy="3939540"/>
          </a:xfrm>
          <a:prstGeom prst="rect">
            <a:avLst/>
          </a:prstGeom>
          <a:noFill/>
        </p:spPr>
        <p:txBody>
          <a:bodyPr wrap="square" rtlCol="0">
            <a:spAutoFit/>
          </a:bodyPr>
          <a:lstStyle/>
          <a:p>
            <a:pPr algn="r">
              <a:lnSpc>
                <a:spcPts val="5000"/>
              </a:lnSpc>
            </a:pPr>
            <a:r>
              <a:rPr lang="en-US" sz="2800" b="1" dirty="0"/>
              <a:t>Certificate</a:t>
            </a:r>
          </a:p>
          <a:p>
            <a:pPr algn="r">
              <a:lnSpc>
                <a:spcPts val="5000"/>
              </a:lnSpc>
            </a:pPr>
            <a:r>
              <a:rPr lang="en-US" sz="2800" b="1" dirty="0"/>
              <a:t>Master’s</a:t>
            </a:r>
          </a:p>
          <a:p>
            <a:pPr algn="r">
              <a:lnSpc>
                <a:spcPts val="5000"/>
              </a:lnSpc>
            </a:pPr>
            <a:r>
              <a:rPr lang="en-US" sz="2800" b="1" dirty="0"/>
              <a:t>Associate</a:t>
            </a:r>
          </a:p>
          <a:p>
            <a:pPr algn="r">
              <a:lnSpc>
                <a:spcPts val="5000"/>
              </a:lnSpc>
            </a:pPr>
            <a:r>
              <a:rPr lang="en-US" sz="2800" b="1" dirty="0"/>
              <a:t>Bachelor’s</a:t>
            </a:r>
          </a:p>
          <a:p>
            <a:pPr algn="r">
              <a:lnSpc>
                <a:spcPts val="5000"/>
              </a:lnSpc>
            </a:pPr>
            <a:r>
              <a:rPr lang="en-US" sz="2800" b="1" dirty="0"/>
              <a:t>Doctorate (Ph.D.)</a:t>
            </a:r>
          </a:p>
          <a:p>
            <a:pPr algn="r">
              <a:lnSpc>
                <a:spcPts val="5000"/>
              </a:lnSpc>
            </a:pPr>
            <a:r>
              <a:rPr lang="en-US" sz="2800" b="1" dirty="0"/>
              <a:t>Technical Diploma</a:t>
            </a:r>
          </a:p>
        </p:txBody>
      </p:sp>
      <p:pic>
        <p:nvPicPr>
          <p:cNvPr id="28" name="#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651" y="93932"/>
            <a:ext cx="740619" cy="740619"/>
          </a:xfrm>
          <a:prstGeom prst="rect">
            <a:avLst/>
          </a:prstGeom>
        </p:spPr>
      </p:pic>
      <p:pic>
        <p:nvPicPr>
          <p:cNvPr id="27" name="#2"/>
          <p:cNvPicPr>
            <a:picLocks noChangeAspect="1"/>
          </p:cNvPicPr>
          <p:nvPr/>
        </p:nvPicPr>
        <p:blipFill rotWithShape="1">
          <a:blip r:embed="rId10">
            <a:extLst>
              <a:ext uri="{28A0092B-C50C-407E-A947-70E740481C1C}">
                <a14:useLocalDpi xmlns:a14="http://schemas.microsoft.com/office/drawing/2010/main" val="0"/>
              </a:ext>
            </a:extLst>
          </a:blip>
          <a:srcRect l="14347" r="71307"/>
          <a:stretch/>
        </p:blipFill>
        <p:spPr>
          <a:xfrm>
            <a:off x="1225471" y="18942"/>
            <a:ext cx="747183" cy="860118"/>
          </a:xfrm>
          <a:prstGeom prst="rect">
            <a:avLst/>
          </a:prstGeom>
        </p:spPr>
      </p:pic>
      <p:pic>
        <p:nvPicPr>
          <p:cNvPr id="29" name="#3"/>
          <p:cNvPicPr>
            <a:picLocks noChangeAspect="1"/>
          </p:cNvPicPr>
          <p:nvPr/>
        </p:nvPicPr>
        <p:blipFill rotWithShape="1">
          <a:blip r:embed="rId10">
            <a:extLst>
              <a:ext uri="{28A0092B-C50C-407E-A947-70E740481C1C}">
                <a14:useLocalDpi xmlns:a14="http://schemas.microsoft.com/office/drawing/2010/main" val="0"/>
              </a:ext>
            </a:extLst>
          </a:blip>
          <a:srcRect l="29082" r="56826"/>
          <a:stretch/>
        </p:blipFill>
        <p:spPr>
          <a:xfrm>
            <a:off x="2109268" y="18942"/>
            <a:ext cx="733947" cy="860118"/>
          </a:xfrm>
          <a:prstGeom prst="rect">
            <a:avLst/>
          </a:prstGeom>
        </p:spPr>
      </p:pic>
      <p:pic>
        <p:nvPicPr>
          <p:cNvPr id="30" name="#4"/>
          <p:cNvPicPr>
            <a:picLocks noChangeAspect="1"/>
          </p:cNvPicPr>
          <p:nvPr/>
        </p:nvPicPr>
        <p:blipFill rotWithShape="1">
          <a:blip r:embed="rId10">
            <a:extLst>
              <a:ext uri="{28A0092B-C50C-407E-A947-70E740481C1C}">
                <a14:useLocalDpi xmlns:a14="http://schemas.microsoft.com/office/drawing/2010/main" val="0"/>
              </a:ext>
            </a:extLst>
          </a:blip>
          <a:srcRect l="43175" r="43652"/>
          <a:stretch/>
        </p:blipFill>
        <p:spPr>
          <a:xfrm>
            <a:off x="2944677" y="34182"/>
            <a:ext cx="686105" cy="860118"/>
          </a:xfrm>
          <a:prstGeom prst="rect">
            <a:avLst/>
          </a:prstGeom>
        </p:spPr>
      </p:pic>
      <p:pic>
        <p:nvPicPr>
          <p:cNvPr id="33" name="#5"/>
          <p:cNvPicPr>
            <a:picLocks noChangeAspect="1"/>
          </p:cNvPicPr>
          <p:nvPr/>
        </p:nvPicPr>
        <p:blipFill rotWithShape="1">
          <a:blip r:embed="rId10">
            <a:extLst>
              <a:ext uri="{28A0092B-C50C-407E-A947-70E740481C1C}">
                <a14:useLocalDpi xmlns:a14="http://schemas.microsoft.com/office/drawing/2010/main" val="0"/>
              </a:ext>
            </a:extLst>
          </a:blip>
          <a:srcRect l="57175" r="28824"/>
          <a:stretch/>
        </p:blipFill>
        <p:spPr>
          <a:xfrm>
            <a:off x="3803974" y="34796"/>
            <a:ext cx="729227" cy="860119"/>
          </a:xfrm>
          <a:prstGeom prst="rect">
            <a:avLst/>
          </a:prstGeom>
        </p:spPr>
      </p:pic>
      <p:pic>
        <p:nvPicPr>
          <p:cNvPr id="36" name="#6"/>
          <p:cNvPicPr>
            <a:picLocks noChangeAspect="1"/>
          </p:cNvPicPr>
          <p:nvPr/>
        </p:nvPicPr>
        <p:blipFill rotWithShape="1">
          <a:blip r:embed="rId10">
            <a:extLst>
              <a:ext uri="{28A0092B-C50C-407E-A947-70E740481C1C}">
                <a14:useLocalDpi xmlns:a14="http://schemas.microsoft.com/office/drawing/2010/main" val="0"/>
              </a:ext>
            </a:extLst>
          </a:blip>
          <a:srcRect l="86151" r="-1418"/>
          <a:stretch/>
        </p:blipFill>
        <p:spPr>
          <a:xfrm>
            <a:off x="4648200" y="-3883"/>
            <a:ext cx="795177" cy="860118"/>
          </a:xfrm>
          <a:prstGeom prst="rect">
            <a:avLst/>
          </a:prstGeom>
        </p:spPr>
      </p:pic>
    </p:spTree>
    <p:extLst>
      <p:ext uri="{BB962C8B-B14F-4D97-AF65-F5344CB8AC3E}">
        <p14:creationId xmlns:p14="http://schemas.microsoft.com/office/powerpoint/2010/main" val="4202651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anim calcmode="lin" valueType="num">
                                      <p:cBhvr>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500"/>
                                        <p:tgtEl>
                                          <p:spTgt spid="4">
                                            <p:txEl>
                                              <p:pRg st="2" end="2"/>
                                            </p:txEl>
                                          </p:spTgt>
                                        </p:tgtEl>
                                      </p:cBhvr>
                                    </p:animEffect>
                                    <p:anim calcmode="lin" valueType="num">
                                      <p:cBhvr>
                                        <p:cTn id="3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500"/>
                                        <p:tgtEl>
                                          <p:spTgt spid="4">
                                            <p:txEl>
                                              <p:pRg st="3" end="3"/>
                                            </p:txEl>
                                          </p:spTgt>
                                        </p:tgtEl>
                                      </p:cBhvr>
                                    </p:animEffect>
                                    <p:anim calcmode="lin" valueType="num">
                                      <p:cBhvr>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2" presetClass="entr" presetSubtype="0" fill="hold" grpId="0" nodeType="after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fade">
                                      <p:cBhvr>
                                        <p:cTn id="50" dur="500"/>
                                        <p:tgtEl>
                                          <p:spTgt spid="4">
                                            <p:txEl>
                                              <p:pRg st="4" end="4"/>
                                            </p:txEl>
                                          </p:spTgt>
                                        </p:tgtEl>
                                      </p:cBhvr>
                                    </p:animEffect>
                                    <p:anim calcmode="lin" valueType="num">
                                      <p:cBhvr>
                                        <p:cTn id="5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2"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4">
                                            <p:txEl>
                                              <p:pRg st="5" end="5"/>
                                            </p:txEl>
                                          </p:spTgt>
                                        </p:tgtEl>
                                        <p:attrNameLst>
                                          <p:attrName>style.visibility</p:attrName>
                                        </p:attrNameLst>
                                      </p:cBhvr>
                                      <p:to>
                                        <p:strVal val="visible"/>
                                      </p:to>
                                    </p:set>
                                    <p:animEffect transition="in" filter="fade">
                                      <p:cBhvr>
                                        <p:cTn id="56" dur="500"/>
                                        <p:tgtEl>
                                          <p:spTgt spid="4">
                                            <p:txEl>
                                              <p:pRg st="5" end="5"/>
                                            </p:txEl>
                                          </p:spTgt>
                                        </p:tgtEl>
                                      </p:cBhvr>
                                    </p:animEffect>
                                    <p:anim calcmode="lin" valueType="num">
                                      <p:cBhvr>
                                        <p:cTn id="5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8" dur="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750"/>
                                        <p:tgtEl>
                                          <p:spTgt spid="6"/>
                                        </p:tgtEl>
                                      </p:cBhvr>
                                    </p:animEffect>
                                  </p:childTnLst>
                                </p:cTn>
                              </p:par>
                              <p:par>
                                <p:cTn id="64" presetID="49" presetClass="path" presetSubtype="0" accel="50000" decel="50000" fill="hold" nodeType="withEffect">
                                  <p:stCondLst>
                                    <p:cond delay="0"/>
                                  </p:stCondLst>
                                  <p:childTnLst>
                                    <p:animMotion origin="layout" path="M -4.44444E-6 4.31413E-6 L 0.74306 0.099 " pathEditMode="relative" rAng="0" ptsTypes="AA">
                                      <p:cBhvr>
                                        <p:cTn id="65" dur="2000" fill="hold"/>
                                        <p:tgtEl>
                                          <p:spTgt spid="28"/>
                                        </p:tgtEl>
                                        <p:attrNameLst>
                                          <p:attrName>ppt_x</p:attrName>
                                          <p:attrName>ppt_y</p:attrName>
                                        </p:attrNameLst>
                                      </p:cBhvr>
                                      <p:rCtr x="37153" y="4950"/>
                                    </p:animMotion>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750"/>
                                        <p:tgtEl>
                                          <p:spTgt spid="21"/>
                                        </p:tgtEl>
                                      </p:cBhvr>
                                    </p:animEffect>
                                  </p:childTnLst>
                                </p:cTn>
                              </p:par>
                              <p:par>
                                <p:cTn id="71" presetID="49" presetClass="path" presetSubtype="0" accel="50000" decel="50000" fill="hold" nodeType="withEffect">
                                  <p:stCondLst>
                                    <p:cond delay="0"/>
                                  </p:stCondLst>
                                  <p:childTnLst>
                                    <p:animMotion origin="layout" path="M -2.77778E-6 2.99329E-6 L 0.32743 0.1987 " pathEditMode="relative" rAng="0" ptsTypes="AA">
                                      <p:cBhvr>
                                        <p:cTn id="72" dur="2000" fill="hold"/>
                                        <p:tgtEl>
                                          <p:spTgt spid="33"/>
                                        </p:tgtEl>
                                        <p:attrNameLst>
                                          <p:attrName>ppt_x</p:attrName>
                                          <p:attrName>ppt_y</p:attrName>
                                        </p:attrNameLst>
                                      </p:cBhvr>
                                      <p:rCtr x="16372" y="9924"/>
                                    </p:animMotion>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750"/>
                                        <p:tgtEl>
                                          <p:spTgt spid="22"/>
                                        </p:tgtEl>
                                      </p:cBhvr>
                                    </p:animEffect>
                                  </p:childTnLst>
                                </p:cTn>
                              </p:par>
                              <p:par>
                                <p:cTn id="78" presetID="49" presetClass="path" presetSubtype="0" accel="50000" decel="50000" fill="hold" nodeType="withEffect">
                                  <p:stCondLst>
                                    <p:cond delay="0"/>
                                  </p:stCondLst>
                                  <p:childTnLst>
                                    <p:animMotion origin="layout" path="M -3.33333E-6 1.34135E-6 L 0.55417 0.28978 " pathEditMode="relative" rAng="0" ptsTypes="AA">
                                      <p:cBhvr>
                                        <p:cTn id="79" dur="2000" fill="hold"/>
                                        <p:tgtEl>
                                          <p:spTgt spid="29"/>
                                        </p:tgtEl>
                                        <p:attrNameLst>
                                          <p:attrName>ppt_x</p:attrName>
                                          <p:attrName>ppt_y</p:attrName>
                                        </p:attrNameLst>
                                      </p:cBhvr>
                                      <p:rCtr x="27708" y="14477"/>
                                    </p:animMotion>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750"/>
                                        <p:tgtEl>
                                          <p:spTgt spid="24"/>
                                        </p:tgtEl>
                                      </p:cBhvr>
                                    </p:animEffect>
                                  </p:childTnLst>
                                </p:cTn>
                              </p:par>
                              <p:par>
                                <p:cTn id="85" presetID="49" presetClass="path" presetSubtype="0" accel="50000" decel="50000" fill="hold" nodeType="withEffect">
                                  <p:stCondLst>
                                    <p:cond delay="0"/>
                                  </p:stCondLst>
                                  <p:childTnLst>
                                    <p:animMotion origin="layout" path="M 1.38889E-6 4.31413E-6 L 0.43212 0.37659 " pathEditMode="relative" rAng="0" ptsTypes="AA">
                                      <p:cBhvr>
                                        <p:cTn id="86" dur="2000" fill="hold"/>
                                        <p:tgtEl>
                                          <p:spTgt spid="30"/>
                                        </p:tgtEl>
                                        <p:attrNameLst>
                                          <p:attrName>ppt_x</p:attrName>
                                          <p:attrName>ppt_y</p:attrName>
                                        </p:attrNameLst>
                                      </p:cBhvr>
                                      <p:rCtr x="21597" y="18830"/>
                                    </p:animMotion>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750"/>
                                        <p:tgtEl>
                                          <p:spTgt spid="25"/>
                                        </p:tgtEl>
                                      </p:cBhvr>
                                    </p:animEffect>
                                  </p:childTnLst>
                                </p:cTn>
                              </p:par>
                              <p:par>
                                <p:cTn id="92" presetID="42" presetClass="path" presetSubtype="0" accel="50000" decel="50000" fill="hold" nodeType="withEffect">
                                  <p:stCondLst>
                                    <p:cond delay="0"/>
                                  </p:stCondLst>
                                  <p:childTnLst>
                                    <p:animMotion origin="layout" path="M 3.88889E-6 3.51526E-7 L 0.27326 0.48196 " pathEditMode="relative" rAng="0" ptsTypes="AA">
                                      <p:cBhvr>
                                        <p:cTn id="93" dur="2000" fill="hold"/>
                                        <p:tgtEl>
                                          <p:spTgt spid="36"/>
                                        </p:tgtEl>
                                        <p:attrNameLst>
                                          <p:attrName>ppt_x</p:attrName>
                                          <p:attrName>ppt_y</p:attrName>
                                        </p:attrNameLst>
                                      </p:cBhvr>
                                      <p:rCtr x="13663" y="24098"/>
                                    </p:animMotion>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750"/>
                                        <p:tgtEl>
                                          <p:spTgt spid="26"/>
                                        </p:tgtEl>
                                      </p:cBhvr>
                                    </p:animEffect>
                                  </p:childTnLst>
                                </p:cTn>
                              </p:par>
                              <p:par>
                                <p:cTn id="99" presetID="49" presetClass="path" presetSubtype="0" accel="50000" decel="50000" fill="hold" nodeType="withEffect">
                                  <p:stCondLst>
                                    <p:cond delay="0"/>
                                  </p:stCondLst>
                                  <p:childTnLst>
                                    <p:animMotion origin="layout" path="M 0.09184 -0.00995 L 0.6085 0.5784 " pathEditMode="relative" rAng="0" ptsTypes="AA">
                                      <p:cBhvr>
                                        <p:cTn id="100" dur="2000" fill="hold"/>
                                        <p:tgtEl>
                                          <p:spTgt spid="27"/>
                                        </p:tgtEl>
                                        <p:attrNameLst>
                                          <p:attrName>ppt_x</p:attrName>
                                          <p:attrName>ppt_y</p:attrName>
                                        </p:attrNameLst>
                                      </p:cBhvr>
                                      <p:rCtr x="25833" y="29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134897" y="-994639"/>
            <a:ext cx="8914103" cy="6914431"/>
            <a:chOff x="2134897" y="-994639"/>
            <a:chExt cx="8914103" cy="6914431"/>
          </a:xfrm>
        </p:grpSpPr>
        <p:pic>
          <p:nvPicPr>
            <p:cNvPr id="31"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a:off x="4572000" y="1576392"/>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rot="12659704">
              <a:off x="2134897" y="-994639"/>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8317">
            <a:off x="415488" y="3845292"/>
            <a:ext cx="9429848" cy="4059206"/>
          </a:xfrm>
          <a:prstGeom prst="rect">
            <a:avLst/>
          </a:prstGeom>
          <a:noFill/>
          <a:extLst>
            <a:ext uri="{909E8E84-426E-40DD-AFC4-6F175D3DCCD1}">
              <a14:hiddenFill xmlns:a14="http://schemas.microsoft.com/office/drawing/2010/main">
                <a:solidFill>
                  <a:srgbClr val="FFFFFF"/>
                </a:solidFill>
              </a14:hiddenFill>
            </a:ext>
          </a:extLst>
        </p:spPr>
      </p:pic>
      <p:pic>
        <p:nvPicPr>
          <p:cNvPr id="11265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083" y="3559175"/>
            <a:ext cx="52578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9" name="Picture 19"/>
          <p:cNvPicPr>
            <a:picLocks noChangeAspect="1" noChangeArrowheads="1"/>
          </p:cNvPicPr>
          <p:nvPr/>
        </p:nvPicPr>
        <p:blipFill>
          <a:blip r:embed="rId4">
            <a:extLst>
              <a:ext uri="{28A0092B-C50C-407E-A947-70E740481C1C}">
                <a14:useLocalDpi xmlns:a14="http://schemas.microsoft.com/office/drawing/2010/main" val="0"/>
              </a:ext>
            </a:extLst>
          </a:blip>
          <a:srcRect l="29167" t="16667" b="20000"/>
          <a:stretch>
            <a:fillRect/>
          </a:stretch>
        </p:blipFill>
        <p:spPr bwMode="auto">
          <a:xfrm>
            <a:off x="-1759531" y="4743450"/>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5" y="-344488"/>
            <a:ext cx="9372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6304" y="958259"/>
            <a:ext cx="2580953" cy="352381"/>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1615440"/>
            <a:ext cx="2580953" cy="352381"/>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2894" y="2253659"/>
            <a:ext cx="2580953" cy="352381"/>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2878499"/>
            <a:ext cx="2580953" cy="352381"/>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0" y="3520440"/>
            <a:ext cx="2580953" cy="352381"/>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4143419"/>
            <a:ext cx="2580953" cy="352381"/>
          </a:xfrm>
          <a:prstGeom prst="rect">
            <a:avLst/>
          </a:prstGeom>
        </p:spPr>
      </p:pic>
      <p:sp>
        <p:nvSpPr>
          <p:cNvPr id="5" name="Title 4" descr="Different Degrees (continued)"/>
          <p:cNvSpPr>
            <a:spLocks noGrp="1"/>
          </p:cNvSpPr>
          <p:nvPr>
            <p:ph type="title"/>
          </p:nvPr>
        </p:nvSpPr>
        <p:spPr>
          <a:xfrm rot="21375905">
            <a:off x="1236592" y="5336703"/>
            <a:ext cx="8789651" cy="891205"/>
          </a:xfrm>
        </p:spPr>
        <p:txBody>
          <a:bodyPr>
            <a:normAutofit/>
          </a:bodyPr>
          <a:lstStyle/>
          <a:p>
            <a:r>
              <a:rPr lang="en-US" sz="3200" b="1" cap="all" dirty="0">
                <a:solidFill>
                  <a:schemeClr val="bg1"/>
                </a:solidFill>
                <a:latin typeface="Arial"/>
                <a:ea typeface="+mn-ea"/>
                <a:cs typeface="Arial"/>
              </a:rPr>
              <a:t>Different </a:t>
            </a:r>
            <a:r>
              <a:rPr lang="en-US" sz="3200" b="1" cap="all" dirty="0" smtClean="0">
                <a:solidFill>
                  <a:schemeClr val="bg1"/>
                </a:solidFill>
                <a:latin typeface="Arial"/>
                <a:ea typeface="+mn-ea"/>
                <a:cs typeface="Arial"/>
              </a:rPr>
              <a:t>degrees</a:t>
            </a:r>
            <a:r>
              <a:rPr lang="en-US" sz="800" b="1" cap="all" dirty="0" smtClean="0">
                <a:solidFill>
                  <a:srgbClr val="ED168A"/>
                </a:solidFill>
                <a:latin typeface="Arial"/>
                <a:ea typeface="+mn-ea"/>
                <a:cs typeface="Arial"/>
              </a:rPr>
              <a:t> continued</a:t>
            </a:r>
            <a:endParaRPr lang="en-US" sz="800" cap="all" dirty="0">
              <a:solidFill>
                <a:srgbClr val="ED168A"/>
              </a:solidFill>
            </a:endParaRPr>
          </a:p>
        </p:txBody>
      </p:sp>
      <p:sp>
        <p:nvSpPr>
          <p:cNvPr id="28" name="Rectangle 27"/>
          <p:cNvSpPr/>
          <p:nvPr/>
        </p:nvSpPr>
        <p:spPr>
          <a:xfrm rot="21411175">
            <a:off x="2793157" y="6022618"/>
            <a:ext cx="5158704" cy="759182"/>
          </a:xfrm>
          <a:prstGeom prst="rect">
            <a:avLst/>
          </a:prstGeom>
        </p:spPr>
        <p:txBody>
          <a:bodyPr wrap="square">
            <a:spAutoFit/>
          </a:bodyPr>
          <a:lstStyle/>
          <a:p>
            <a:pPr algn="ctr">
              <a:lnSpc>
                <a:spcPts val="2600"/>
              </a:lnSpc>
            </a:pPr>
            <a:r>
              <a:rPr lang="en-US" sz="2400" b="1" dirty="0">
                <a:latin typeface="Arial"/>
                <a:cs typeface="Arial"/>
              </a:rPr>
              <a:t>AND THE TIME  IT TAKES </a:t>
            </a:r>
            <a:br>
              <a:rPr lang="en-US" sz="2400" b="1" dirty="0">
                <a:latin typeface="Arial"/>
                <a:cs typeface="Arial"/>
              </a:rPr>
            </a:br>
            <a:r>
              <a:rPr lang="en-US" sz="2400" b="1" dirty="0">
                <a:latin typeface="Arial"/>
                <a:cs typeface="Arial"/>
              </a:rPr>
              <a:t>TO EARN THEM</a:t>
            </a:r>
          </a:p>
        </p:txBody>
      </p:sp>
      <p:sp>
        <p:nvSpPr>
          <p:cNvPr id="4" name="TextBox 3"/>
          <p:cNvSpPr txBox="1"/>
          <p:nvPr/>
        </p:nvSpPr>
        <p:spPr>
          <a:xfrm>
            <a:off x="457200" y="731520"/>
            <a:ext cx="3810000" cy="3939540"/>
          </a:xfrm>
          <a:prstGeom prst="rect">
            <a:avLst/>
          </a:prstGeom>
          <a:noFill/>
        </p:spPr>
        <p:txBody>
          <a:bodyPr wrap="square" rtlCol="0">
            <a:spAutoFit/>
          </a:bodyPr>
          <a:lstStyle/>
          <a:p>
            <a:pPr algn="r">
              <a:lnSpc>
                <a:spcPts val="5000"/>
              </a:lnSpc>
            </a:pPr>
            <a:r>
              <a:rPr lang="en-US" sz="2800" b="1" dirty="0"/>
              <a:t>Certificate</a:t>
            </a:r>
          </a:p>
          <a:p>
            <a:pPr algn="r">
              <a:lnSpc>
                <a:spcPts val="5000"/>
              </a:lnSpc>
            </a:pPr>
            <a:r>
              <a:rPr lang="en-US" sz="2800" b="1" dirty="0"/>
              <a:t>Technical Diploma</a:t>
            </a:r>
          </a:p>
          <a:p>
            <a:pPr algn="r">
              <a:lnSpc>
                <a:spcPts val="5000"/>
              </a:lnSpc>
            </a:pPr>
            <a:r>
              <a:rPr lang="en-US" sz="2800" b="1" dirty="0"/>
              <a:t>Associate</a:t>
            </a:r>
          </a:p>
          <a:p>
            <a:pPr algn="r">
              <a:lnSpc>
                <a:spcPts val="5000"/>
              </a:lnSpc>
            </a:pPr>
            <a:r>
              <a:rPr lang="en-US" sz="2800" b="1" dirty="0"/>
              <a:t>Bachelor’s</a:t>
            </a:r>
          </a:p>
          <a:p>
            <a:pPr algn="r">
              <a:lnSpc>
                <a:spcPts val="5000"/>
              </a:lnSpc>
            </a:pPr>
            <a:r>
              <a:rPr lang="en-US" sz="2800" b="1" dirty="0"/>
              <a:t>Master’s</a:t>
            </a:r>
          </a:p>
          <a:p>
            <a:pPr algn="r">
              <a:lnSpc>
                <a:spcPts val="5000"/>
              </a:lnSpc>
            </a:pPr>
            <a:r>
              <a:rPr lang="en-US" sz="2800" b="1" dirty="0"/>
              <a:t>Doctorate (Ph.D.)</a:t>
            </a:r>
          </a:p>
        </p:txBody>
      </p:sp>
      <p:pic>
        <p:nvPicPr>
          <p:cNvPr id="48" name="1" descr="Certificate: Less than 1 yea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2952" y="675952"/>
            <a:ext cx="771848" cy="771848"/>
          </a:xfrm>
          <a:prstGeom prst="rect">
            <a:avLst/>
          </a:prstGeom>
        </p:spPr>
      </p:pic>
      <p:pic>
        <p:nvPicPr>
          <p:cNvPr id="43" name="2" descr="Technical Diploma: 1 year"/>
          <p:cNvPicPr>
            <a:picLocks noChangeAspect="1"/>
          </p:cNvPicPr>
          <p:nvPr/>
        </p:nvPicPr>
        <p:blipFill rotWithShape="1">
          <a:blip r:embed="rId10">
            <a:extLst>
              <a:ext uri="{28A0092B-C50C-407E-A947-70E740481C1C}">
                <a14:useLocalDpi xmlns:a14="http://schemas.microsoft.com/office/drawing/2010/main" val="0"/>
              </a:ext>
            </a:extLst>
          </a:blip>
          <a:srcRect l="14347" r="71307"/>
          <a:stretch/>
        </p:blipFill>
        <p:spPr>
          <a:xfrm>
            <a:off x="6722657" y="1310640"/>
            <a:ext cx="747183" cy="860118"/>
          </a:xfrm>
          <a:prstGeom prst="rect">
            <a:avLst/>
          </a:prstGeom>
        </p:spPr>
      </p:pic>
      <p:pic>
        <p:nvPicPr>
          <p:cNvPr id="44" name="3" descr="Associate: 2 years"/>
          <p:cNvPicPr>
            <a:picLocks noChangeAspect="1"/>
          </p:cNvPicPr>
          <p:nvPr/>
        </p:nvPicPr>
        <p:blipFill rotWithShape="1">
          <a:blip r:embed="rId10">
            <a:extLst>
              <a:ext uri="{28A0092B-C50C-407E-A947-70E740481C1C}">
                <a14:useLocalDpi xmlns:a14="http://schemas.microsoft.com/office/drawing/2010/main" val="0"/>
              </a:ext>
            </a:extLst>
          </a:blip>
          <a:srcRect l="29082" r="56826"/>
          <a:stretch/>
        </p:blipFill>
        <p:spPr>
          <a:xfrm>
            <a:off x="7183567" y="1874871"/>
            <a:ext cx="733947" cy="860118"/>
          </a:xfrm>
          <a:prstGeom prst="rect">
            <a:avLst/>
          </a:prstGeom>
        </p:spPr>
      </p:pic>
      <p:pic>
        <p:nvPicPr>
          <p:cNvPr id="45" name="4" descr="Bachelor's: 4 years"/>
          <p:cNvPicPr>
            <a:picLocks noChangeAspect="1"/>
          </p:cNvPicPr>
          <p:nvPr/>
        </p:nvPicPr>
        <p:blipFill rotWithShape="1">
          <a:blip r:embed="rId10">
            <a:extLst>
              <a:ext uri="{28A0092B-C50C-407E-A947-70E740481C1C}">
                <a14:useLocalDpi xmlns:a14="http://schemas.microsoft.com/office/drawing/2010/main" val="0"/>
              </a:ext>
            </a:extLst>
          </a:blip>
          <a:srcRect l="43175" r="43652"/>
          <a:stretch/>
        </p:blipFill>
        <p:spPr>
          <a:xfrm>
            <a:off x="6848153" y="2613081"/>
            <a:ext cx="686105" cy="860118"/>
          </a:xfrm>
          <a:prstGeom prst="rect">
            <a:avLst/>
          </a:prstGeom>
        </p:spPr>
      </p:pic>
      <p:pic>
        <p:nvPicPr>
          <p:cNvPr id="46" name="5" descr="Master's: 6 years"/>
          <p:cNvPicPr>
            <a:picLocks noChangeAspect="1"/>
          </p:cNvPicPr>
          <p:nvPr/>
        </p:nvPicPr>
        <p:blipFill rotWithShape="1">
          <a:blip r:embed="rId10">
            <a:extLst>
              <a:ext uri="{28A0092B-C50C-407E-A947-70E740481C1C}">
                <a14:useLocalDpi xmlns:a14="http://schemas.microsoft.com/office/drawing/2010/main" val="0"/>
              </a:ext>
            </a:extLst>
          </a:blip>
          <a:srcRect l="57175" r="28824"/>
          <a:stretch/>
        </p:blipFill>
        <p:spPr>
          <a:xfrm>
            <a:off x="7162800" y="3254681"/>
            <a:ext cx="729227" cy="860119"/>
          </a:xfrm>
          <a:prstGeom prst="rect">
            <a:avLst/>
          </a:prstGeom>
        </p:spPr>
      </p:pic>
      <p:pic>
        <p:nvPicPr>
          <p:cNvPr id="49" name="6" descr="Doctorate (Ph.D.): 7 or more years"/>
          <p:cNvPicPr>
            <a:picLocks noChangeAspect="1"/>
          </p:cNvPicPr>
          <p:nvPr/>
        </p:nvPicPr>
        <p:blipFill rotWithShape="1">
          <a:blip r:embed="rId10">
            <a:extLst>
              <a:ext uri="{28A0092B-C50C-407E-A947-70E740481C1C}">
                <a14:useLocalDpi xmlns:a14="http://schemas.microsoft.com/office/drawing/2010/main" val="0"/>
              </a:ext>
            </a:extLst>
          </a:blip>
          <a:srcRect l="86151" r="-1418"/>
          <a:stretch/>
        </p:blipFill>
        <p:spPr>
          <a:xfrm>
            <a:off x="6755364" y="3883332"/>
            <a:ext cx="795177" cy="860118"/>
          </a:xfrm>
          <a:prstGeom prst="rect">
            <a:avLst/>
          </a:prstGeom>
        </p:spPr>
      </p:pic>
    </p:spTree>
    <p:extLst>
      <p:ext uri="{BB962C8B-B14F-4D97-AF65-F5344CB8AC3E}">
        <p14:creationId xmlns:p14="http://schemas.microsoft.com/office/powerpoint/2010/main" val="981602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Background photo of a historic college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l="33352" t="5550" r="42611" b="41198"/>
          <a:stretch/>
        </p:blipFill>
        <p:spPr bwMode="auto">
          <a:xfrm>
            <a:off x="0" y="-1"/>
            <a:ext cx="3924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60238" t="61761" r="639" b="22326"/>
          <a:stretch/>
        </p:blipFill>
        <p:spPr bwMode="auto">
          <a:xfrm>
            <a:off x="3746500" y="5388073"/>
            <a:ext cx="4707295" cy="151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86869" t="5283" r="2944" b="68682"/>
          <a:stretch/>
        </p:blipFill>
        <p:spPr bwMode="auto">
          <a:xfrm>
            <a:off x="7918325" y="-7883"/>
            <a:ext cx="1225676" cy="247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27"/>
          <p:cNvSpPr txBox="1">
            <a:spLocks noChangeArrowheads="1"/>
          </p:cNvSpPr>
          <p:nvPr/>
        </p:nvSpPr>
        <p:spPr bwMode="auto">
          <a:xfrm>
            <a:off x="6019800" y="-38862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algn="l" eaLnBrk="1" hangingPunct="1"/>
            <a:endParaRPr lang="en-US" sz="24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rot="21369877">
            <a:off x="47188" y="273960"/>
            <a:ext cx="8229600" cy="1143000"/>
          </a:xfrm>
        </p:spPr>
        <p:txBody>
          <a:bodyPr>
            <a:normAutofit fontScale="90000"/>
          </a:bodyPr>
          <a:lstStyle/>
          <a:p>
            <a:pPr>
              <a:lnSpc>
                <a:spcPts val="3800"/>
              </a:lnSpc>
            </a:pPr>
            <a:r>
              <a:rPr lang="en-US" sz="3900" b="1" dirty="0">
                <a:latin typeface="Arial" panose="020B0604020202020204" pitchFamily="34" charset="0"/>
                <a:cs typeface="Arial" panose="020B0604020202020204" pitchFamily="34" charset="0"/>
              </a:rPr>
              <a:t>DIFFERENT COLLEGES OFFER</a:t>
            </a:r>
            <a:r>
              <a:rPr lang="en-US" sz="5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DIFFERENT MAJORS, PROGRAMS, AND DEGREES</a:t>
            </a:r>
          </a:p>
        </p:txBody>
      </p:sp>
      <p:grpSp>
        <p:nvGrpSpPr>
          <p:cNvPr id="16" name="Group 53"/>
          <p:cNvGrpSpPr>
            <a:grpSpLocks/>
          </p:cNvGrpSpPr>
          <p:nvPr/>
        </p:nvGrpSpPr>
        <p:grpSpPr bwMode="auto">
          <a:xfrm>
            <a:off x="4114800" y="2133600"/>
            <a:ext cx="4953000" cy="1138239"/>
            <a:chOff x="432" y="1499"/>
            <a:chExt cx="3120" cy="717"/>
          </a:xfrm>
        </p:grpSpPr>
        <p:pic>
          <p:nvPicPr>
            <p:cNvPr id="17"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507"/>
              <a:ext cx="13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5"/>
            <p:cNvSpPr txBox="1">
              <a:spLocks noChangeArrowheads="1"/>
            </p:cNvSpPr>
            <p:nvPr/>
          </p:nvSpPr>
          <p:spPr bwMode="auto">
            <a:xfrm>
              <a:off x="576" y="1499"/>
              <a:ext cx="2976" cy="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r>
                <a:rPr lang="en-US" sz="2400" b="1" dirty="0">
                  <a:solidFill>
                    <a:srgbClr val="EC2588"/>
                  </a:solidFill>
                </a:rPr>
                <a:t>TECHNICAL COLLEGE—</a:t>
              </a:r>
              <a:r>
                <a:rPr lang="en-US" sz="2200" b="1" dirty="0"/>
                <a:t>Certificate, Technical Diploma and Associate Degree</a:t>
              </a:r>
            </a:p>
          </p:txBody>
        </p:sp>
      </p:grpSp>
      <p:grpSp>
        <p:nvGrpSpPr>
          <p:cNvPr id="2" name="Group 1"/>
          <p:cNvGrpSpPr/>
          <p:nvPr/>
        </p:nvGrpSpPr>
        <p:grpSpPr>
          <a:xfrm>
            <a:off x="4114800" y="3651248"/>
            <a:ext cx="4953000" cy="800101"/>
            <a:chOff x="4114800" y="3651248"/>
            <a:chExt cx="4953000" cy="800101"/>
          </a:xfrm>
        </p:grpSpPr>
        <p:pic>
          <p:nvPicPr>
            <p:cNvPr id="4109"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667123"/>
              <a:ext cx="217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 Box 55"/>
            <p:cNvSpPr txBox="1">
              <a:spLocks noChangeArrowheads="1"/>
            </p:cNvSpPr>
            <p:nvPr/>
          </p:nvSpPr>
          <p:spPr bwMode="auto">
            <a:xfrm>
              <a:off x="4343400" y="3651248"/>
              <a:ext cx="4724400" cy="80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r>
                <a:rPr lang="en-US" sz="2400" b="1" dirty="0">
                  <a:solidFill>
                    <a:srgbClr val="EC2588"/>
                  </a:solidFill>
                </a:rPr>
                <a:t>2-YEAR COLLEGES—</a:t>
              </a:r>
              <a:br>
                <a:rPr lang="en-US" sz="2400" b="1" dirty="0">
                  <a:solidFill>
                    <a:srgbClr val="EC2588"/>
                  </a:solidFill>
                </a:rPr>
              </a:br>
              <a:r>
                <a:rPr lang="en-US" sz="2200" b="1" dirty="0"/>
                <a:t>Associate Degree</a:t>
              </a:r>
            </a:p>
          </p:txBody>
        </p:sp>
      </p:grpSp>
      <p:grpSp>
        <p:nvGrpSpPr>
          <p:cNvPr id="3" name="Group 2"/>
          <p:cNvGrpSpPr/>
          <p:nvPr/>
        </p:nvGrpSpPr>
        <p:grpSpPr>
          <a:xfrm>
            <a:off x="4114800" y="4841081"/>
            <a:ext cx="4953000" cy="800101"/>
            <a:chOff x="4114800" y="4841081"/>
            <a:chExt cx="4953000" cy="800101"/>
          </a:xfrm>
        </p:grpSpPr>
        <p:pic>
          <p:nvPicPr>
            <p:cNvPr id="14"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860131"/>
              <a:ext cx="217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5"/>
            <p:cNvSpPr txBox="1">
              <a:spLocks noChangeArrowheads="1"/>
            </p:cNvSpPr>
            <p:nvPr/>
          </p:nvSpPr>
          <p:spPr bwMode="auto">
            <a:xfrm>
              <a:off x="4343400" y="4841081"/>
              <a:ext cx="4724400" cy="80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r>
                <a:rPr lang="en-US" sz="2400" b="1" dirty="0">
                  <a:solidFill>
                    <a:srgbClr val="EC2588"/>
                  </a:solidFill>
                </a:rPr>
                <a:t>4-YEAR COLLEGES—</a:t>
              </a:r>
              <a:br>
                <a:rPr lang="en-US" sz="2400" b="1" dirty="0">
                  <a:solidFill>
                    <a:srgbClr val="EC2588"/>
                  </a:solidFill>
                </a:rPr>
              </a:br>
              <a:r>
                <a:rPr lang="en-US" sz="2200" b="1" dirty="0"/>
                <a:t>Bachelor’s Degree</a:t>
              </a:r>
            </a:p>
          </p:txBody>
        </p:sp>
      </p:grpSp>
    </p:spTree>
    <p:extLst>
      <p:ext uri="{BB962C8B-B14F-4D97-AF65-F5344CB8AC3E}">
        <p14:creationId xmlns:p14="http://schemas.microsoft.com/office/powerpoint/2010/main" val="251638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675" decel="100000" fill="hold"/>
                                        <p:tgtEl>
                                          <p:spTgt spid="1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anim calcmode="lin" valueType="num">
                                      <p:cBhvr>
                                        <p:cTn id="15" dur="750" fill="hold"/>
                                        <p:tgtEl>
                                          <p:spTgt spid="2"/>
                                        </p:tgtEl>
                                        <p:attrNameLst>
                                          <p:attrName>ppt_x</p:attrName>
                                        </p:attrNameLst>
                                      </p:cBhvr>
                                      <p:tavLst>
                                        <p:tav tm="0">
                                          <p:val>
                                            <p:strVal val="#ppt_x"/>
                                          </p:val>
                                        </p:tav>
                                        <p:tav tm="100000">
                                          <p:val>
                                            <p:strVal val="#ppt_x"/>
                                          </p:val>
                                        </p:tav>
                                      </p:tavLst>
                                    </p:anim>
                                    <p:anim calcmode="lin" valueType="num">
                                      <p:cBhvr>
                                        <p:cTn id="16" dur="675" decel="100000" fill="hold"/>
                                        <p:tgtEl>
                                          <p:spTgt spid="2"/>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2"/>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3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anim calcmode="lin" valueType="num">
                                      <p:cBhvr>
                                        <p:cTn id="22" dur="750" fill="hold"/>
                                        <p:tgtEl>
                                          <p:spTgt spid="3"/>
                                        </p:tgtEl>
                                        <p:attrNameLst>
                                          <p:attrName>ppt_x</p:attrName>
                                        </p:attrNameLst>
                                      </p:cBhvr>
                                      <p:tavLst>
                                        <p:tav tm="0">
                                          <p:val>
                                            <p:strVal val="#ppt_x"/>
                                          </p:val>
                                        </p:tav>
                                        <p:tav tm="100000">
                                          <p:val>
                                            <p:strVal val="#ppt_x"/>
                                          </p:val>
                                        </p:tav>
                                      </p:tavLst>
                                    </p:anim>
                                    <p:anim calcmode="lin" valueType="num">
                                      <p:cBhvr>
                                        <p:cTn id="23" dur="675" decel="100000" fill="hold"/>
                                        <p:tgtEl>
                                          <p:spTgt spid="3"/>
                                        </p:tgtEl>
                                        <p:attrNameLst>
                                          <p:attrName>ppt_y</p:attrName>
                                        </p:attrNameLst>
                                      </p:cBhvr>
                                      <p:tavLst>
                                        <p:tav tm="0">
                                          <p:val>
                                            <p:strVal val="#ppt_y+1"/>
                                          </p:val>
                                        </p:tav>
                                        <p:tav tm="100000">
                                          <p:val>
                                            <p:strVal val="#ppt_y-.03"/>
                                          </p:val>
                                        </p:tav>
                                      </p:tavLst>
                                    </p:anim>
                                    <p:anim calcmode="lin" valueType="num">
                                      <p:cBhvr>
                                        <p:cTn id="24" dur="75" accel="100000" fill="hold">
                                          <p:stCondLst>
                                            <p:cond delay="67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b="1595"/>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2942044" y="1248443"/>
            <a:ext cx="7563517" cy="700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27" descr="United states 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03" y="1510652"/>
            <a:ext cx="7367143" cy="5096244"/>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3" y="1510652"/>
            <a:ext cx="7367142" cy="5096242"/>
          </a:xfrm>
          <a:prstGeom prst="rect">
            <a:avLst/>
          </a:prstGeom>
        </p:spPr>
      </p:pic>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003" y="1510652"/>
            <a:ext cx="7367142" cy="5096243"/>
          </a:xfrm>
          <a:prstGeom prst="rect">
            <a:avLst/>
          </a:prstGeom>
        </p:spPr>
      </p:pic>
      <p:pic>
        <p:nvPicPr>
          <p:cNvPr id="23" name="Picture 1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944" y="1508760"/>
            <a:ext cx="7367142" cy="5096243"/>
          </a:xfrm>
          <a:prstGeom prst="rect">
            <a:avLst/>
          </a:prstGeom>
        </p:spPr>
      </p:pic>
      <p:pic>
        <p:nvPicPr>
          <p:cNvPr id="21" name="Picture 1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944" y="1508760"/>
            <a:ext cx="7367142" cy="5096243"/>
          </a:xfrm>
          <a:prstGeom prst="rect">
            <a:avLst/>
          </a:prstGeom>
        </p:spPr>
      </p:pic>
      <p:pic>
        <p:nvPicPr>
          <p:cNvPr id="20"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944" y="1508760"/>
            <a:ext cx="7367142" cy="5096243"/>
          </a:xfrm>
          <a:prstGeom prst="rect">
            <a:avLst/>
          </a:prstGeom>
        </p:spPr>
      </p:pic>
      <p:pic>
        <p:nvPicPr>
          <p:cNvPr id="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101992">
            <a:off x="-2439696" y="-883150"/>
            <a:ext cx="39814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2"/>
          <a:stretch>
            <a:fillRect/>
          </a:stretch>
        </p:blipFill>
        <p:spPr>
          <a:xfrm>
            <a:off x="-152400" y="-457200"/>
            <a:ext cx="9296400" cy="2768600"/>
          </a:xfrm>
          <a:prstGeom prst="rect">
            <a:avLst/>
          </a:prstGeom>
        </p:spPr>
      </p:pic>
      <p:sp>
        <p:nvSpPr>
          <p:cNvPr id="10" name="Title 1"/>
          <p:cNvSpPr>
            <a:spLocks noGrp="1"/>
          </p:cNvSpPr>
          <p:nvPr>
            <p:ph type="title"/>
          </p:nvPr>
        </p:nvSpPr>
        <p:spPr>
          <a:xfrm rot="166214">
            <a:off x="-129587" y="198203"/>
            <a:ext cx="8229600" cy="1143000"/>
          </a:xfrm>
        </p:spPr>
        <p:txBody>
          <a:bodyPr>
            <a:noAutofit/>
          </a:bodyPr>
          <a:lstStyle/>
          <a:p>
            <a:r>
              <a:rPr lang="en-US" sz="3600" b="1" dirty="0">
                <a:solidFill>
                  <a:schemeClr val="bg1"/>
                </a:solidFill>
                <a:latin typeface="Arial"/>
                <a:cs typeface="Arial"/>
              </a:rPr>
              <a:t>GOOD NEWS—YOU HAVE LOTS </a:t>
            </a:r>
            <a:br>
              <a:rPr lang="en-US" sz="3600" b="1" dirty="0">
                <a:solidFill>
                  <a:schemeClr val="bg1"/>
                </a:solidFill>
                <a:latin typeface="Arial"/>
                <a:cs typeface="Arial"/>
              </a:rPr>
            </a:br>
            <a:r>
              <a:rPr lang="en-US" sz="3600" b="1" dirty="0">
                <a:solidFill>
                  <a:schemeClr val="bg1"/>
                </a:solidFill>
                <a:latin typeface="Arial"/>
                <a:cs typeface="Arial"/>
              </a:rPr>
              <a:t>OF COLLEGES TO CHOOSE FROM</a:t>
            </a:r>
            <a:endParaRPr lang="en-US" sz="4500" b="1" dirty="0">
              <a:solidFill>
                <a:schemeClr val="bg1"/>
              </a:solidFill>
              <a:latin typeface="Arial"/>
              <a:cs typeface="Arial"/>
            </a:endParaRPr>
          </a:p>
        </p:txBody>
      </p:sp>
      <p:grpSp>
        <p:nvGrpSpPr>
          <p:cNvPr id="134" name="Group 133"/>
          <p:cNvGrpSpPr/>
          <p:nvPr/>
        </p:nvGrpSpPr>
        <p:grpSpPr>
          <a:xfrm>
            <a:off x="1024128" y="1380744"/>
            <a:ext cx="6826358" cy="5044073"/>
            <a:chOff x="1478676" y="1143000"/>
            <a:chExt cx="6826358" cy="5044073"/>
          </a:xfrm>
        </p:grpSpPr>
        <p:pic>
          <p:nvPicPr>
            <p:cNvPr id="135" name="Picture 1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8676" y="1143000"/>
              <a:ext cx="6826358" cy="5044073"/>
            </a:xfrm>
            <a:prstGeom prst="rect">
              <a:avLst/>
            </a:prstGeom>
          </p:spPr>
        </p:pic>
        <p:sp>
          <p:nvSpPr>
            <p:cNvPr id="136" name="Rectangle 135"/>
            <p:cNvSpPr/>
            <p:nvPr/>
          </p:nvSpPr>
          <p:spPr>
            <a:xfrm rot="21412790">
              <a:off x="1499503" y="2021834"/>
              <a:ext cx="6521155" cy="267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1" algn="ctr"/>
              <a:r>
                <a:rPr lang="en-US" sz="4200" b="1" dirty="0">
                  <a:solidFill>
                    <a:schemeClr val="bg1"/>
                  </a:solidFill>
                  <a:latin typeface="Arial" panose="020B0604020202020204" pitchFamily="34" charset="0"/>
                  <a:cs typeface="Arial" panose="020B0604020202020204" pitchFamily="34" charset="0"/>
                </a:rPr>
                <a:t>Over </a:t>
              </a:r>
              <a:br>
                <a:rPr lang="en-US" sz="4200" b="1" dirty="0">
                  <a:solidFill>
                    <a:schemeClr val="bg1"/>
                  </a:solidFill>
                  <a:latin typeface="Arial" panose="020B0604020202020204" pitchFamily="34" charset="0"/>
                  <a:cs typeface="Arial" panose="020B0604020202020204" pitchFamily="34" charset="0"/>
                </a:rPr>
              </a:br>
              <a:r>
                <a:rPr lang="en-US" sz="8000" b="1" dirty="0">
                  <a:solidFill>
                    <a:srgbClr val="ED2289"/>
                  </a:solidFill>
                  <a:latin typeface="Arial" panose="020B0604020202020204" pitchFamily="34" charset="0"/>
                  <a:cs typeface="Arial" panose="020B0604020202020204" pitchFamily="34" charset="0"/>
                </a:rPr>
                <a:t>7,000</a:t>
              </a:r>
              <a:r>
                <a:rPr lang="en-US" sz="3200" b="1" dirty="0">
                  <a:solidFill>
                    <a:srgbClr val="ED2289"/>
                  </a:solidFill>
                  <a:latin typeface="Arial" panose="020B0604020202020204" pitchFamily="34" charset="0"/>
                  <a:cs typeface="Arial" panose="020B0604020202020204" pitchFamily="34" charset="0"/>
                </a:rPr>
                <a:t> </a:t>
              </a:r>
              <a:br>
                <a:rPr lang="en-US" sz="3200" b="1" dirty="0">
                  <a:solidFill>
                    <a:srgbClr val="ED2289"/>
                  </a:solidFill>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 the U.S.</a:t>
              </a:r>
            </a:p>
          </p:txBody>
        </p:sp>
      </p:grpSp>
    </p:spTree>
    <p:extLst>
      <p:ext uri="{BB962C8B-B14F-4D97-AF65-F5344CB8AC3E}">
        <p14:creationId xmlns:p14="http://schemas.microsoft.com/office/powerpoint/2010/main" val="13577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8"/>
                                        </p:tgtEl>
                                        <p:attrNameLst>
                                          <p:attrName>style.visibility</p:attrName>
                                        </p:attrNameLst>
                                      </p:cBhvr>
                                      <p:to>
                                        <p:strVal val="visible"/>
                                      </p:to>
                                    </p:set>
                                    <p:animEffect transition="in" filter="fade">
                                      <p:cBhvr>
                                        <p:cTn id="14" dur="500"/>
                                        <p:tgtEl>
                                          <p:spTgt spid="128"/>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299"/>
                                          </p:stCondLst>
                                        </p:cTn>
                                        <p:tgtEl>
                                          <p:spTgt spid="129"/>
                                        </p:tgtEl>
                                        <p:attrNameLst>
                                          <p:attrName>style.visibility</p:attrName>
                                        </p:attrNameLst>
                                      </p:cBhvr>
                                      <p:to>
                                        <p:strVal val="visible"/>
                                      </p:to>
                                    </p:set>
                                  </p:childTnLst>
                                </p:cTn>
                              </p:par>
                            </p:childTnLst>
                          </p:cTn>
                        </p:par>
                        <p:par>
                          <p:cTn id="18" fill="hold">
                            <p:stCondLst>
                              <p:cond delay="1300"/>
                            </p:stCondLst>
                            <p:childTnLst>
                              <p:par>
                                <p:cTn id="19" presetID="1" presetClass="entr" presetSubtype="0" fill="hold" nodeType="afterEffect">
                                  <p:stCondLst>
                                    <p:cond delay="0"/>
                                  </p:stCondLst>
                                  <p:childTnLst>
                                    <p:set>
                                      <p:cBhvr>
                                        <p:cTn id="20" dur="1" fill="hold">
                                          <p:stCondLst>
                                            <p:cond delay="299"/>
                                          </p:stCondLst>
                                        </p:cTn>
                                        <p:tgtEl>
                                          <p:spTgt spid="130"/>
                                        </p:tgtEl>
                                        <p:attrNameLst>
                                          <p:attrName>style.visibility</p:attrName>
                                        </p:attrNameLst>
                                      </p:cBhvr>
                                      <p:to>
                                        <p:strVal val="visible"/>
                                      </p:to>
                                    </p:set>
                                  </p:childTnLst>
                                </p:cTn>
                              </p:par>
                            </p:childTnLst>
                          </p:cTn>
                        </p:par>
                        <p:par>
                          <p:cTn id="21" fill="hold">
                            <p:stCondLst>
                              <p:cond delay="1600"/>
                            </p:stCondLst>
                            <p:childTnLst>
                              <p:par>
                                <p:cTn id="22" presetID="1" presetClass="entr" presetSubtype="0" fill="hold" nodeType="afterEffect">
                                  <p:stCondLst>
                                    <p:cond delay="0"/>
                                  </p:stCondLst>
                                  <p:childTnLst>
                                    <p:set>
                                      <p:cBhvr>
                                        <p:cTn id="23" dur="1" fill="hold">
                                          <p:stCondLst>
                                            <p:cond delay="299"/>
                                          </p:stCondLst>
                                        </p:cTn>
                                        <p:tgtEl>
                                          <p:spTgt spid="23"/>
                                        </p:tgtEl>
                                        <p:attrNameLst>
                                          <p:attrName>style.visibility</p:attrName>
                                        </p:attrNameLst>
                                      </p:cBhvr>
                                      <p:to>
                                        <p:strVal val="visible"/>
                                      </p:to>
                                    </p:set>
                                  </p:childTnLst>
                                </p:cTn>
                              </p:par>
                            </p:childTnLst>
                          </p:cTn>
                        </p:par>
                        <p:par>
                          <p:cTn id="24" fill="hold">
                            <p:stCondLst>
                              <p:cond delay="1900"/>
                            </p:stCondLst>
                            <p:childTnLst>
                              <p:par>
                                <p:cTn id="25" presetID="1" presetClass="entr" presetSubtype="0" fill="hold" nodeType="afterEffect">
                                  <p:stCondLst>
                                    <p:cond delay="0"/>
                                  </p:stCondLst>
                                  <p:childTnLst>
                                    <p:set>
                                      <p:cBhvr>
                                        <p:cTn id="26" dur="1" fill="hold">
                                          <p:stCondLst>
                                            <p:cond delay="299"/>
                                          </p:stCondLst>
                                        </p:cTn>
                                        <p:tgtEl>
                                          <p:spTgt spid="21"/>
                                        </p:tgtEl>
                                        <p:attrNameLst>
                                          <p:attrName>style.visibility</p:attrName>
                                        </p:attrNameLst>
                                      </p:cBhvr>
                                      <p:to>
                                        <p:strVal val="visible"/>
                                      </p:to>
                                    </p:set>
                                  </p:childTnLst>
                                </p:cTn>
                              </p:par>
                            </p:childTnLst>
                          </p:cTn>
                        </p:par>
                        <p:par>
                          <p:cTn id="27" fill="hold">
                            <p:stCondLst>
                              <p:cond delay="2200"/>
                            </p:stCondLst>
                            <p:childTnLst>
                              <p:par>
                                <p:cTn id="28" presetID="1" presetClass="entr" presetSubtype="0" fill="hold" nodeType="afterEffect">
                                  <p:stCondLst>
                                    <p:cond delay="0"/>
                                  </p:stCondLst>
                                  <p:childTnLst>
                                    <p:set>
                                      <p:cBhvr>
                                        <p:cTn id="29" dur="1" fill="hold">
                                          <p:stCondLst>
                                            <p:cond delay="299"/>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dissolve">
                                      <p:cBhvr>
                                        <p:cTn id="3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a:t>Differences between public and private</a:t>
            </a:r>
          </a:p>
        </p:txBody>
      </p:sp>
      <p:pic>
        <p:nvPicPr>
          <p:cNvPr id="12"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148441" y="-40049"/>
            <a:ext cx="6370558" cy="590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81400" y="3886200"/>
            <a:ext cx="14097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3949599" y="2454753"/>
            <a:ext cx="6370558" cy="590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213912" y="1039857"/>
            <a:ext cx="8620086" cy="798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8200" y="1588690"/>
            <a:ext cx="381000" cy="392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46690" y="2519485"/>
            <a:ext cx="381000" cy="3925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1"/>
          <p:cNvSpPr/>
          <p:nvPr/>
        </p:nvSpPr>
        <p:spPr>
          <a:xfrm>
            <a:off x="2242316" y="2096869"/>
            <a:ext cx="481965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Public </a:t>
            </a:r>
            <a:r>
              <a:rPr lang="en-US" sz="3600" b="1" i="1" dirty="0">
                <a:latin typeface="Arial" panose="020B0604020202020204" pitchFamily="34" charset="0"/>
                <a:cs typeface="Arial" panose="020B0604020202020204" pitchFamily="34" charset="0"/>
              </a:rPr>
              <a:t>Non</a:t>
            </a:r>
            <a:r>
              <a:rPr lang="en-US" sz="3600" b="1" dirty="0">
                <a:latin typeface="Arial" panose="020B0604020202020204" pitchFamily="34" charset="0"/>
                <a:cs typeface="Arial" panose="020B0604020202020204" pitchFamily="34" charset="0"/>
              </a:rPr>
              <a:t>profit</a:t>
            </a:r>
            <a:endParaRPr lang="en-US" sz="3200" b="1" dirty="0">
              <a:latin typeface="Arial" panose="020B0604020202020204" pitchFamily="34" charset="0"/>
              <a:cs typeface="Arial" panose="020B0604020202020204" pitchFamily="34" charset="0"/>
            </a:endParaRPr>
          </a:p>
        </p:txBody>
      </p:sp>
      <p:sp>
        <p:nvSpPr>
          <p:cNvPr id="15" name="2"/>
          <p:cNvSpPr/>
          <p:nvPr/>
        </p:nvSpPr>
        <p:spPr>
          <a:xfrm>
            <a:off x="2242316" y="2782669"/>
            <a:ext cx="481965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Private </a:t>
            </a:r>
            <a:r>
              <a:rPr lang="en-US" sz="3600" b="1" i="1" dirty="0">
                <a:latin typeface="Arial" panose="020B0604020202020204" pitchFamily="34" charset="0"/>
                <a:cs typeface="Arial" panose="020B0604020202020204" pitchFamily="34" charset="0"/>
              </a:rPr>
              <a:t>Non</a:t>
            </a:r>
            <a:r>
              <a:rPr lang="en-US" sz="3600" b="1" dirty="0">
                <a:latin typeface="Arial" panose="020B0604020202020204" pitchFamily="34" charset="0"/>
                <a:cs typeface="Arial" panose="020B0604020202020204" pitchFamily="34" charset="0"/>
              </a:rPr>
              <a:t>profit</a:t>
            </a:r>
            <a:endParaRPr lang="en-US" sz="3200" b="1" dirty="0">
              <a:latin typeface="Arial" panose="020B0604020202020204" pitchFamily="34" charset="0"/>
              <a:cs typeface="Arial" panose="020B0604020202020204" pitchFamily="34" charset="0"/>
            </a:endParaRPr>
          </a:p>
        </p:txBody>
      </p:sp>
      <p:sp>
        <p:nvSpPr>
          <p:cNvPr id="16" name="3"/>
          <p:cNvSpPr/>
          <p:nvPr/>
        </p:nvSpPr>
        <p:spPr>
          <a:xfrm>
            <a:off x="2242316" y="3468469"/>
            <a:ext cx="481965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Private </a:t>
            </a:r>
            <a:r>
              <a:rPr lang="en-US" sz="3600" b="1" i="1" dirty="0">
                <a:latin typeface="Arial" panose="020B0604020202020204" pitchFamily="34" charset="0"/>
                <a:cs typeface="Arial" panose="020B0604020202020204" pitchFamily="34" charset="0"/>
              </a:rPr>
              <a:t>For-</a:t>
            </a:r>
            <a:r>
              <a:rPr lang="en-US" sz="3600" b="1" dirty="0">
                <a:latin typeface="Arial" panose="020B0604020202020204" pitchFamily="34" charset="0"/>
                <a:cs typeface="Arial" panose="020B0604020202020204" pitchFamily="34" charset="0"/>
              </a:rPr>
              <a:t>profit</a:t>
            </a:r>
            <a:endParaRPr lang="en-US" sz="3200" b="1" dirty="0">
              <a:latin typeface="Arial" panose="020B0604020202020204" pitchFamily="34" charset="0"/>
              <a:cs typeface="Arial" panose="020B0604020202020204" pitchFamily="34" charset="0"/>
            </a:endParaRPr>
          </a:p>
        </p:txBody>
      </p:sp>
      <p:sp>
        <p:nvSpPr>
          <p:cNvPr id="22" name="4"/>
          <p:cNvSpPr/>
          <p:nvPr/>
        </p:nvSpPr>
        <p:spPr>
          <a:xfrm>
            <a:off x="1989083" y="4191000"/>
            <a:ext cx="5326117" cy="584775"/>
          </a:xfrm>
          <a:prstGeom prst="rect">
            <a:avLst/>
          </a:prstGeom>
          <a:noFill/>
        </p:spPr>
        <p:txBody>
          <a:bodyPr wrap="square">
            <a:spAutoFit/>
          </a:bodyPr>
          <a:lstStyle/>
          <a:p>
            <a:pPr algn="ctr"/>
            <a:r>
              <a:rPr lang="en-US" sz="3200" b="1" dirty="0">
                <a:solidFill>
                  <a:srgbClr val="002060"/>
                </a:solidFill>
                <a:latin typeface="Arial" panose="020B0604020202020204" pitchFamily="34" charset="0"/>
                <a:cs typeface="Arial" panose="020B0604020202020204" pitchFamily="34" charset="0"/>
              </a:rPr>
              <a:t>What are the differences?</a:t>
            </a:r>
          </a:p>
        </p:txBody>
      </p:sp>
      <p:cxnSp>
        <p:nvCxnSpPr>
          <p:cNvPr id="5" name="Straight Connector 4"/>
          <p:cNvCxnSpPr/>
          <p:nvPr/>
        </p:nvCxnSpPr>
        <p:spPr>
          <a:xfrm>
            <a:off x="576942" y="2133600"/>
            <a:ext cx="2979682" cy="0"/>
          </a:xfrm>
          <a:prstGeom prst="line">
            <a:avLst/>
          </a:prstGeom>
          <a:ln w="28575">
            <a:solidFill>
              <a:srgbClr val="00ACB9"/>
            </a:solidFill>
          </a:ln>
        </p:spPr>
        <p:style>
          <a:lnRef idx="1">
            <a:schemeClr val="accent5"/>
          </a:lnRef>
          <a:fillRef idx="0">
            <a:schemeClr val="accent5"/>
          </a:fillRef>
          <a:effectRef idx="0">
            <a:schemeClr val="accent5"/>
          </a:effectRef>
          <a:fontRef idx="minor">
            <a:schemeClr val="tx1"/>
          </a:fontRef>
        </p:style>
      </p:cxnSp>
      <p:sp>
        <p:nvSpPr>
          <p:cNvPr id="7" name="5"/>
          <p:cNvSpPr txBox="1">
            <a:spLocks/>
          </p:cNvSpPr>
          <p:nvPr/>
        </p:nvSpPr>
        <p:spPr>
          <a:xfrm>
            <a:off x="533400" y="2204915"/>
            <a:ext cx="4194646" cy="1681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775" indent="-231775">
              <a:spcBef>
                <a:spcPts val="350"/>
              </a:spcBef>
            </a:pPr>
            <a:r>
              <a:rPr lang="en-US" sz="2200" dirty="0">
                <a:latin typeface="Arial" panose="020B0604020202020204" pitchFamily="34" charset="0"/>
                <a:cs typeface="Arial" panose="020B0604020202020204" pitchFamily="34" charset="0"/>
              </a:rPr>
              <a:t>Eligible for State Aid</a:t>
            </a:r>
          </a:p>
          <a:p>
            <a:pPr marL="231775" indent="-231775">
              <a:spcBef>
                <a:spcPts val="350"/>
              </a:spcBef>
            </a:pPr>
            <a:r>
              <a:rPr lang="en-US" sz="2200" dirty="0">
                <a:latin typeface="Arial" panose="020B0604020202020204" pitchFamily="34" charset="0"/>
                <a:cs typeface="Arial" panose="020B0604020202020204" pitchFamily="34" charset="0"/>
              </a:rPr>
              <a:t>Credits may transfer</a:t>
            </a:r>
          </a:p>
          <a:p>
            <a:pPr marL="0" indent="0">
              <a:spcBef>
                <a:spcPts val="350"/>
              </a:spcBef>
              <a:buNone/>
            </a:pPr>
            <a:r>
              <a:rPr lang="en-US" sz="2200" dirty="0">
                <a:latin typeface="Arial" panose="020B0604020202020204" pitchFamily="34" charset="0"/>
                <a:cs typeface="Arial" panose="020B0604020202020204" pitchFamily="34" charset="0"/>
              </a:rPr>
              <a:t>	</a:t>
            </a:r>
          </a:p>
        </p:txBody>
      </p:sp>
      <p:cxnSp>
        <p:nvCxnSpPr>
          <p:cNvPr id="28" name="Straight Connector 27"/>
          <p:cNvCxnSpPr/>
          <p:nvPr/>
        </p:nvCxnSpPr>
        <p:spPr>
          <a:xfrm>
            <a:off x="5007429" y="2133600"/>
            <a:ext cx="3100251" cy="0"/>
          </a:xfrm>
          <a:prstGeom prst="line">
            <a:avLst/>
          </a:prstGeom>
          <a:ln w="28575">
            <a:solidFill>
              <a:srgbClr val="85A644"/>
            </a:solidFill>
          </a:ln>
        </p:spPr>
        <p:style>
          <a:lnRef idx="1">
            <a:schemeClr val="accent3"/>
          </a:lnRef>
          <a:fillRef idx="0">
            <a:schemeClr val="accent3"/>
          </a:fillRef>
          <a:effectRef idx="0">
            <a:schemeClr val="accent3"/>
          </a:effectRef>
          <a:fontRef idx="minor">
            <a:schemeClr val="tx1"/>
          </a:fontRef>
        </p:style>
      </p:cxnSp>
      <p:sp>
        <p:nvSpPr>
          <p:cNvPr id="43" name="6"/>
          <p:cNvSpPr txBox="1">
            <a:spLocks/>
          </p:cNvSpPr>
          <p:nvPr/>
        </p:nvSpPr>
        <p:spPr>
          <a:xfrm>
            <a:off x="5007429" y="2204915"/>
            <a:ext cx="4194646" cy="1681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775" indent="-231775">
              <a:spcBef>
                <a:spcPts val="350"/>
              </a:spcBef>
            </a:pPr>
            <a:r>
              <a:rPr lang="en-US" sz="2200" dirty="0">
                <a:latin typeface="Arial" panose="020B0604020202020204" pitchFamily="34" charset="0"/>
                <a:cs typeface="Arial" panose="020B0604020202020204" pitchFamily="34" charset="0"/>
              </a:rPr>
              <a:t>Eligible for State Aid</a:t>
            </a:r>
          </a:p>
          <a:p>
            <a:pPr marL="231775" indent="-231775">
              <a:spcBef>
                <a:spcPts val="350"/>
              </a:spcBef>
            </a:pPr>
            <a:r>
              <a:rPr lang="en-US" sz="2200" dirty="0">
                <a:latin typeface="Arial" panose="020B0604020202020204" pitchFamily="34" charset="0"/>
                <a:cs typeface="Arial" panose="020B0604020202020204" pitchFamily="34" charset="0"/>
              </a:rPr>
              <a:t>Credits may transfer</a:t>
            </a:r>
          </a:p>
        </p:txBody>
      </p:sp>
      <p:cxnSp>
        <p:nvCxnSpPr>
          <p:cNvPr id="44" name="Straight Connector 43"/>
          <p:cNvCxnSpPr/>
          <p:nvPr/>
        </p:nvCxnSpPr>
        <p:spPr>
          <a:xfrm>
            <a:off x="2714105" y="4575604"/>
            <a:ext cx="2963462" cy="0"/>
          </a:xfrm>
          <a:prstGeom prst="line">
            <a:avLst/>
          </a:prstGeom>
          <a:ln w="28575">
            <a:solidFill>
              <a:srgbClr val="F6862A"/>
            </a:solidFill>
          </a:ln>
        </p:spPr>
        <p:style>
          <a:lnRef idx="1">
            <a:schemeClr val="accent3"/>
          </a:lnRef>
          <a:fillRef idx="0">
            <a:schemeClr val="accent3"/>
          </a:fillRef>
          <a:effectRef idx="0">
            <a:schemeClr val="accent3"/>
          </a:effectRef>
          <a:fontRef idx="minor">
            <a:schemeClr val="tx1"/>
          </a:fontRef>
        </p:style>
      </p:cxnSp>
      <p:sp>
        <p:nvSpPr>
          <p:cNvPr id="58" name="7"/>
          <p:cNvSpPr txBox="1">
            <a:spLocks/>
          </p:cNvSpPr>
          <p:nvPr/>
        </p:nvSpPr>
        <p:spPr>
          <a:xfrm>
            <a:off x="2714105" y="4627085"/>
            <a:ext cx="4966434"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spcBef>
                <a:spcPts val="350"/>
              </a:spcBef>
              <a:buClr>
                <a:schemeClr val="tx1"/>
              </a:buClr>
            </a:pPr>
            <a:r>
              <a:rPr lang="en-US" sz="2200" b="1" dirty="0">
                <a:solidFill>
                  <a:srgbClr val="ED2289"/>
                </a:solidFill>
                <a:latin typeface="Arial" panose="020B0604020202020204" pitchFamily="34" charset="0"/>
                <a:cs typeface="Arial" panose="020B0604020202020204" pitchFamily="34" charset="0"/>
              </a:rPr>
              <a:t>NOT</a:t>
            </a:r>
            <a:r>
              <a:rPr lang="en-US" sz="2200" dirty="0">
                <a:solidFill>
                  <a:srgbClr val="ED2289"/>
                </a:solidFill>
                <a:latin typeface="Arial" panose="020B0604020202020204" pitchFamily="34" charset="0"/>
                <a:cs typeface="Arial" panose="020B0604020202020204" pitchFamily="34" charset="0"/>
              </a:rPr>
              <a:t> </a:t>
            </a:r>
            <a:r>
              <a:rPr lang="en-US" sz="2200" b="1" dirty="0">
                <a:solidFill>
                  <a:srgbClr val="ED2289"/>
                </a:solidFill>
                <a:latin typeface="Arial" panose="020B0604020202020204" pitchFamily="34" charset="0"/>
                <a:cs typeface="Arial" panose="020B0604020202020204" pitchFamily="34" charset="0"/>
              </a:rPr>
              <a:t>Eligible</a:t>
            </a:r>
            <a:r>
              <a:rPr lang="en-US" sz="2200" dirty="0">
                <a:solidFill>
                  <a:srgbClr val="ED2289"/>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for most State Aid </a:t>
            </a:r>
          </a:p>
          <a:p>
            <a:pPr marL="228600" indent="-228600">
              <a:spcBef>
                <a:spcPts val="350"/>
              </a:spcBef>
              <a:buClr>
                <a:schemeClr val="tx1"/>
              </a:buClr>
            </a:pPr>
            <a:r>
              <a:rPr lang="en-US" sz="2200" dirty="0">
                <a:latin typeface="Arial" panose="020B0604020202020204" pitchFamily="34" charset="0"/>
                <a:cs typeface="Arial" panose="020B0604020202020204" pitchFamily="34" charset="0"/>
              </a:rPr>
              <a:t>Credits likely will</a:t>
            </a:r>
            <a:r>
              <a:rPr lang="en-US" sz="2200" b="1" dirty="0">
                <a:solidFill>
                  <a:srgbClr val="FF0000"/>
                </a:solidFill>
                <a:latin typeface="Arial" panose="020B0604020202020204" pitchFamily="34" charset="0"/>
                <a:cs typeface="Arial" panose="020B0604020202020204" pitchFamily="34" charset="0"/>
              </a:rPr>
              <a:t> </a:t>
            </a:r>
            <a:r>
              <a:rPr lang="en-US" sz="2200" b="1" dirty="0">
                <a:solidFill>
                  <a:srgbClr val="ED2289"/>
                </a:solidFill>
                <a:latin typeface="Arial" panose="020B0604020202020204" pitchFamily="34" charset="0"/>
                <a:cs typeface="Arial" panose="020B0604020202020204" pitchFamily="34" charset="0"/>
              </a:rPr>
              <a:t>NOT transfer</a:t>
            </a:r>
          </a:p>
          <a:p>
            <a:pPr marL="228600" indent="-228600">
              <a:spcBef>
                <a:spcPts val="350"/>
              </a:spcBef>
            </a:pPr>
            <a:r>
              <a:rPr lang="en-US" sz="2200" dirty="0">
                <a:latin typeface="Arial" panose="020B0604020202020204" pitchFamily="34" charset="0"/>
                <a:cs typeface="Arial" panose="020B0604020202020204" pitchFamily="34" charset="0"/>
              </a:rPr>
              <a:t>Tuition costs could be up to </a:t>
            </a:r>
            <a:br>
              <a:rPr lang="en-US" sz="2200" dirty="0">
                <a:latin typeface="Arial" panose="020B0604020202020204" pitchFamily="34" charset="0"/>
                <a:cs typeface="Arial" panose="020B0604020202020204" pitchFamily="34" charset="0"/>
              </a:rPr>
            </a:br>
            <a:r>
              <a:rPr lang="en-US" sz="2200" b="1" dirty="0">
                <a:solidFill>
                  <a:srgbClr val="ED2289"/>
                </a:solidFill>
                <a:latin typeface="Arial" panose="020B0604020202020204" pitchFamily="34" charset="0"/>
                <a:cs typeface="Arial" panose="020B0604020202020204" pitchFamily="34" charset="0"/>
              </a:rPr>
              <a:t>4.5 TIMES HIGHER</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38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18" presetClass="entr" presetSubtype="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Right)">
                                      <p:cBhvr>
                                        <p:cTn id="25" dur="500"/>
                                        <p:tgtEl>
                                          <p:spTgt spid="22"/>
                                        </p:tgtEl>
                                      </p:cBhvr>
                                    </p:animEffect>
                                  </p:childTnLst>
                                </p:cTn>
                              </p:par>
                              <p:par>
                                <p:cTn id="26" presetID="10" presetClass="exit" presetSubtype="0" fill="hold" grpId="1" nodeType="withEffect">
                                  <p:stCondLst>
                                    <p:cond delay="250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par>
                          <p:cTn id="29" fill="hold">
                            <p:stCondLst>
                              <p:cond delay="4500"/>
                            </p:stCondLst>
                            <p:childTnLst>
                              <p:par>
                                <p:cTn id="30" presetID="6" presetClass="emph" presetSubtype="0" fill="hold" grpId="1" nodeType="afterEffect">
                                  <p:stCondLst>
                                    <p:cond delay="0"/>
                                  </p:stCondLst>
                                  <p:childTnLst>
                                    <p:animScale>
                                      <p:cBhvr>
                                        <p:cTn id="31" dur="500" fill="hold"/>
                                        <p:tgtEl>
                                          <p:spTgt spid="13"/>
                                        </p:tgtEl>
                                      </p:cBhvr>
                                      <p:by x="80000" y="80000"/>
                                    </p:animScale>
                                  </p:childTnLst>
                                </p:cTn>
                              </p:par>
                              <p:par>
                                <p:cTn id="32" presetID="6" presetClass="emph" presetSubtype="0" fill="hold" grpId="1" nodeType="withEffect">
                                  <p:stCondLst>
                                    <p:cond delay="0"/>
                                  </p:stCondLst>
                                  <p:childTnLst>
                                    <p:animScale>
                                      <p:cBhvr>
                                        <p:cTn id="33" dur="500" fill="hold"/>
                                        <p:tgtEl>
                                          <p:spTgt spid="15"/>
                                        </p:tgtEl>
                                      </p:cBhvr>
                                      <p:by x="80000" y="80000"/>
                                    </p:animScale>
                                  </p:childTnLst>
                                </p:cTn>
                              </p:par>
                              <p:par>
                                <p:cTn id="34" presetID="6" presetClass="emph" presetSubtype="0" fill="hold" grpId="1" nodeType="withEffect">
                                  <p:stCondLst>
                                    <p:cond delay="0"/>
                                  </p:stCondLst>
                                  <p:childTnLst>
                                    <p:animScale>
                                      <p:cBhvr>
                                        <p:cTn id="35" dur="500" fill="hold"/>
                                        <p:tgtEl>
                                          <p:spTgt spid="16"/>
                                        </p:tgtEl>
                                      </p:cBhvr>
                                      <p:by x="80000" y="80000"/>
                                    </p:animScale>
                                  </p:childTnLst>
                                </p:cTn>
                              </p:par>
                              <p:par>
                                <p:cTn id="36" presetID="0" presetClass="path" presetSubtype="0" accel="50000" decel="50000" fill="hold" grpId="2" nodeType="withEffect">
                                  <p:stCondLst>
                                    <p:cond delay="0"/>
                                  </p:stCondLst>
                                  <p:childTnLst>
                                    <p:animMotion origin="layout" path="M -5.55556E-7 5.78035E-8 L -0.28368 -0.07491 " pathEditMode="relative" rAng="0" ptsTypes="AA">
                                      <p:cBhvr>
                                        <p:cTn id="37" dur="800" fill="hold"/>
                                        <p:tgtEl>
                                          <p:spTgt spid="13"/>
                                        </p:tgtEl>
                                        <p:attrNameLst>
                                          <p:attrName>ppt_x</p:attrName>
                                          <p:attrName>ppt_y</p:attrName>
                                        </p:attrNameLst>
                                      </p:cBhvr>
                                      <p:rCtr x="-14184" y="-3746"/>
                                    </p:animMotion>
                                  </p:childTnLst>
                                </p:cTn>
                              </p:par>
                              <p:par>
                                <p:cTn id="38" presetID="0" presetClass="path" presetSubtype="0" accel="50000" decel="50000" fill="hold" grpId="2" nodeType="withEffect">
                                  <p:stCondLst>
                                    <p:cond delay="0"/>
                                  </p:stCondLst>
                                  <p:childTnLst>
                                    <p:animMotion origin="layout" path="M -5.55556E-7 -4.33526E-6 L 0.20799 -0.17479 " pathEditMode="relative" rAng="0" ptsTypes="AA">
                                      <p:cBhvr>
                                        <p:cTn id="39" dur="800" fill="hold"/>
                                        <p:tgtEl>
                                          <p:spTgt spid="15"/>
                                        </p:tgtEl>
                                        <p:attrNameLst>
                                          <p:attrName>ppt_x</p:attrName>
                                          <p:attrName>ppt_y</p:attrName>
                                        </p:attrNameLst>
                                      </p:cBhvr>
                                      <p:rCtr x="10399" y="-8740"/>
                                    </p:animMotion>
                                  </p:childTnLst>
                                </p:cTn>
                              </p:par>
                              <p:par>
                                <p:cTn id="40" presetID="0" presetClass="path" presetSubtype="0" accel="50000" decel="50000" fill="hold" grpId="2" nodeType="withEffect">
                                  <p:stCondLst>
                                    <p:cond delay="0"/>
                                  </p:stCondLst>
                                  <p:childTnLst>
                                    <p:animMotion origin="layout" path="M -5.55556E-7 2.22222E-6 L -0.05035 0.08055 " pathEditMode="relative" rAng="0" ptsTypes="AA">
                                      <p:cBhvr>
                                        <p:cTn id="41" dur="800" fill="hold"/>
                                        <p:tgtEl>
                                          <p:spTgt spid="16"/>
                                        </p:tgtEl>
                                        <p:attrNameLst>
                                          <p:attrName>ppt_x</p:attrName>
                                          <p:attrName>ppt_y</p:attrName>
                                        </p:attrNameLst>
                                      </p:cBhvr>
                                      <p:rCtr x="-2517" y="4028"/>
                                    </p:animMotion>
                                  </p:childTnLst>
                                </p:cTn>
                              </p:par>
                            </p:childTnLst>
                          </p:cTn>
                        </p:par>
                        <p:par>
                          <p:cTn id="42" fill="hold">
                            <p:stCondLst>
                              <p:cond delay="53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300"/>
                                        <p:tgtEl>
                                          <p:spTgt spid="5"/>
                                        </p:tgtEl>
                                      </p:cBhvr>
                                    </p:animEffect>
                                  </p:childTnLst>
                                </p:cTn>
                              </p:par>
                            </p:childTnLst>
                          </p:cTn>
                        </p:par>
                        <p:par>
                          <p:cTn id="46" fill="hold">
                            <p:stCondLst>
                              <p:cond delay="5600"/>
                            </p:stCondLst>
                            <p:childTnLst>
                              <p:par>
                                <p:cTn id="47" presetID="22" presetClass="entr" presetSubtype="1" fill="hold" nodeType="after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wipe(up)">
                                      <p:cBhvr>
                                        <p:cTn id="49" dur="500"/>
                                        <p:tgtEl>
                                          <p:spTgt spid="7">
                                            <p:txEl>
                                              <p:pRg st="0" end="0"/>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up)">
                                      <p:cBhvr>
                                        <p:cTn id="52" dur="500"/>
                                        <p:tgtEl>
                                          <p:spTgt spid="7">
                                            <p:txEl>
                                              <p:pRg st="1" end="1"/>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wipe(up)">
                                      <p:cBhvr>
                                        <p:cTn id="55" dur="500"/>
                                        <p:tgtEl>
                                          <p:spTgt spid="7">
                                            <p:txEl>
                                              <p:pRg st="2" end="2"/>
                                            </p:txEl>
                                          </p:spTgt>
                                        </p:tgtEl>
                                      </p:cBhvr>
                                    </p:animEffect>
                                  </p:childTnLst>
                                </p:cTn>
                              </p:par>
                            </p:childTnLst>
                          </p:cTn>
                        </p:par>
                        <p:par>
                          <p:cTn id="56" fill="hold">
                            <p:stCondLst>
                              <p:cond delay="6100"/>
                            </p:stCondLst>
                            <p:childTnLst>
                              <p:par>
                                <p:cTn id="57" presetID="22" presetClass="entr" presetSubtype="8"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300"/>
                                        <p:tgtEl>
                                          <p:spTgt spid="28"/>
                                        </p:tgtEl>
                                      </p:cBhvr>
                                    </p:animEffect>
                                  </p:childTnLst>
                                </p:cTn>
                              </p:par>
                            </p:childTnLst>
                          </p:cTn>
                        </p:par>
                        <p:par>
                          <p:cTn id="60" fill="hold">
                            <p:stCondLst>
                              <p:cond delay="6400"/>
                            </p:stCondLst>
                            <p:childTnLst>
                              <p:par>
                                <p:cTn id="61" presetID="22" presetClass="entr" presetSubtype="1"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Effect transition="in" filter="wipe(up)">
                                      <p:cBhvr>
                                        <p:cTn id="63" dur="500"/>
                                        <p:tgtEl>
                                          <p:spTgt spid="43">
                                            <p:txEl>
                                              <p:pRg st="0" end="0"/>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43">
                                            <p:txEl>
                                              <p:pRg st="1" end="1"/>
                                            </p:txEl>
                                          </p:spTgt>
                                        </p:tgtEl>
                                        <p:attrNameLst>
                                          <p:attrName>style.visibility</p:attrName>
                                        </p:attrNameLst>
                                      </p:cBhvr>
                                      <p:to>
                                        <p:strVal val="visible"/>
                                      </p:to>
                                    </p:set>
                                    <p:animEffect transition="in" filter="wipe(up)">
                                      <p:cBhvr>
                                        <p:cTn id="66" dur="500"/>
                                        <p:tgtEl>
                                          <p:spTgt spid="43">
                                            <p:txEl>
                                              <p:pRg st="1" end="1"/>
                                            </p:txEl>
                                          </p:spTgt>
                                        </p:tgtEl>
                                      </p:cBhvr>
                                    </p:animEffect>
                                  </p:childTnLst>
                                </p:cTn>
                              </p:par>
                            </p:childTnLst>
                          </p:cTn>
                        </p:par>
                        <p:par>
                          <p:cTn id="67" fill="hold">
                            <p:stCondLst>
                              <p:cond delay="6900"/>
                            </p:stCondLst>
                            <p:childTnLst>
                              <p:par>
                                <p:cTn id="68" presetID="22" presetClass="entr" presetSubtype="8"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left)">
                                      <p:cBhvr>
                                        <p:cTn id="70" dur="300"/>
                                        <p:tgtEl>
                                          <p:spTgt spid="44"/>
                                        </p:tgtEl>
                                      </p:cBhvr>
                                    </p:animEffect>
                                  </p:childTnLst>
                                </p:cTn>
                              </p:par>
                            </p:childTnLst>
                          </p:cTn>
                        </p:par>
                        <p:par>
                          <p:cTn id="71" fill="hold">
                            <p:stCondLst>
                              <p:cond delay="7200"/>
                            </p:stCondLst>
                            <p:childTnLst>
                              <p:par>
                                <p:cTn id="72" presetID="22" presetClass="entr" presetSubtype="1" fill="hold" nodeType="afterEffect">
                                  <p:stCondLst>
                                    <p:cond delay="0"/>
                                  </p:stCondLst>
                                  <p:childTnLst>
                                    <p:set>
                                      <p:cBhvr>
                                        <p:cTn id="73" dur="1" fill="hold">
                                          <p:stCondLst>
                                            <p:cond delay="0"/>
                                          </p:stCondLst>
                                        </p:cTn>
                                        <p:tgtEl>
                                          <p:spTgt spid="58">
                                            <p:txEl>
                                              <p:pRg st="0" end="0"/>
                                            </p:txEl>
                                          </p:spTgt>
                                        </p:tgtEl>
                                        <p:attrNameLst>
                                          <p:attrName>style.visibility</p:attrName>
                                        </p:attrNameLst>
                                      </p:cBhvr>
                                      <p:to>
                                        <p:strVal val="visible"/>
                                      </p:to>
                                    </p:set>
                                    <p:animEffect transition="in" filter="wipe(up)">
                                      <p:cBhvr>
                                        <p:cTn id="74" dur="500"/>
                                        <p:tgtEl>
                                          <p:spTgt spid="58">
                                            <p:txEl>
                                              <p:pRg st="0" end="0"/>
                                            </p:txEl>
                                          </p:spTgt>
                                        </p:tgtEl>
                                      </p:cBhvr>
                                    </p:animEffect>
                                  </p:childTnLst>
                                </p:cTn>
                              </p:par>
                              <p:par>
                                <p:cTn id="75" presetID="22" presetClass="entr" presetSubtype="1" fill="hold" nodeType="withEffect">
                                  <p:stCondLst>
                                    <p:cond delay="0"/>
                                  </p:stCondLst>
                                  <p:childTnLst>
                                    <p:set>
                                      <p:cBhvr>
                                        <p:cTn id="76" dur="1" fill="hold">
                                          <p:stCondLst>
                                            <p:cond delay="0"/>
                                          </p:stCondLst>
                                        </p:cTn>
                                        <p:tgtEl>
                                          <p:spTgt spid="58">
                                            <p:txEl>
                                              <p:pRg st="1" end="1"/>
                                            </p:txEl>
                                          </p:spTgt>
                                        </p:tgtEl>
                                        <p:attrNameLst>
                                          <p:attrName>style.visibility</p:attrName>
                                        </p:attrNameLst>
                                      </p:cBhvr>
                                      <p:to>
                                        <p:strVal val="visible"/>
                                      </p:to>
                                    </p:set>
                                    <p:animEffect transition="in" filter="wipe(up)">
                                      <p:cBhvr>
                                        <p:cTn id="77" dur="500"/>
                                        <p:tgtEl>
                                          <p:spTgt spid="58">
                                            <p:txEl>
                                              <p:pRg st="1" end="1"/>
                                            </p:txEl>
                                          </p:spTgt>
                                        </p:tgtEl>
                                      </p:cBhvr>
                                    </p:animEffect>
                                  </p:childTnLst>
                                </p:cTn>
                              </p:par>
                              <p:par>
                                <p:cTn id="78" presetID="22" presetClass="entr" presetSubtype="1" fill="hold" nodeType="withEffect">
                                  <p:stCondLst>
                                    <p:cond delay="0"/>
                                  </p:stCondLst>
                                  <p:childTnLst>
                                    <p:set>
                                      <p:cBhvr>
                                        <p:cTn id="79" dur="1" fill="hold">
                                          <p:stCondLst>
                                            <p:cond delay="0"/>
                                          </p:stCondLst>
                                        </p:cTn>
                                        <p:tgtEl>
                                          <p:spTgt spid="58">
                                            <p:txEl>
                                              <p:pRg st="2" end="2"/>
                                            </p:txEl>
                                          </p:spTgt>
                                        </p:tgtEl>
                                        <p:attrNameLst>
                                          <p:attrName>style.visibility</p:attrName>
                                        </p:attrNameLst>
                                      </p:cBhvr>
                                      <p:to>
                                        <p:strVal val="visible"/>
                                      </p:to>
                                    </p:set>
                                    <p:animEffect transition="in" filter="wipe(up)">
                                      <p:cBhvr>
                                        <p:cTn id="80" dur="500"/>
                                        <p:tgtEl>
                                          <p:spTgt spid="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5" grpId="0"/>
      <p:bldP spid="15" grpId="1"/>
      <p:bldP spid="15" grpId="2"/>
      <p:bldP spid="16" grpId="0"/>
      <p:bldP spid="16" grpId="1"/>
      <p:bldP spid="16" grpId="2"/>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712949"/>
            <a:ext cx="7239000" cy="670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334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47781"/>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a:spLocks noGrp="1"/>
          </p:cNvSpPr>
          <p:nvPr>
            <p:ph type="title"/>
          </p:nvPr>
        </p:nvSpPr>
        <p:spPr>
          <a:xfrm rot="21412532">
            <a:off x="127366" y="299629"/>
            <a:ext cx="8229600" cy="1143000"/>
          </a:xfrm>
        </p:spPr>
        <p:txBody>
          <a:bodyPr>
            <a:normAutofit/>
          </a:bodyPr>
          <a:lstStyle/>
          <a:p>
            <a:pPr algn="l" rtl="0" eaLnBrk="1" latinLnBrk="0" hangingPunct="1"/>
            <a:r>
              <a:rPr lang="en-US" sz="3500" b="1" kern="1200" dirty="0">
                <a:solidFill>
                  <a:srgbClr val="000000"/>
                </a:solidFill>
                <a:effectLst/>
                <a:latin typeface="Arial" panose="020B0604020202020204" pitchFamily="34" charset="0"/>
                <a:ea typeface="+mn-ea"/>
                <a:cs typeface="Arial" panose="020B0604020202020204" pitchFamily="34" charset="0"/>
              </a:rPr>
              <a:t>DIFFERENT COLLEGES OFFER </a:t>
            </a:r>
            <a:r>
              <a:rPr lang="en-US" sz="1800" b="1" kern="1200" dirty="0">
                <a:solidFill>
                  <a:srgbClr val="000000"/>
                </a:solidFill>
                <a:effectLst/>
                <a:latin typeface="Arial" panose="020B0604020202020204" pitchFamily="34" charset="0"/>
                <a:ea typeface="+mn-ea"/>
                <a:cs typeface="Arial" panose="020B0604020202020204" pitchFamily="34" charset="0"/>
              </a:rPr>
              <a:t/>
            </a:r>
            <a:br>
              <a:rPr lang="en-US" sz="1800" b="1" kern="1200" dirty="0">
                <a:solidFill>
                  <a:srgbClr val="000000"/>
                </a:solidFill>
                <a:effectLst/>
                <a:latin typeface="Arial" panose="020B0604020202020204" pitchFamily="34" charset="0"/>
                <a:ea typeface="+mn-ea"/>
                <a:cs typeface="Arial" panose="020B0604020202020204" pitchFamily="34" charset="0"/>
              </a:rPr>
            </a:br>
            <a:r>
              <a:rPr lang="en-US" sz="2500" b="1" kern="1200" dirty="0">
                <a:solidFill>
                  <a:srgbClr val="000000"/>
                </a:solidFill>
                <a:effectLst/>
                <a:latin typeface="Arial" panose="020B0604020202020204" pitchFamily="34" charset="0"/>
                <a:ea typeface="+mn-ea"/>
                <a:cs typeface="Arial" panose="020B0604020202020204" pitchFamily="34" charset="0"/>
              </a:rPr>
              <a:t>DIFFERENT MAJORS, PROGRAMS AND </a:t>
            </a:r>
            <a:r>
              <a:rPr lang="en-US" sz="2500" b="1" kern="1200" dirty="0" smtClean="0">
                <a:solidFill>
                  <a:srgbClr val="000000"/>
                </a:solidFill>
                <a:effectLst/>
                <a:latin typeface="Arial" panose="020B0604020202020204" pitchFamily="34" charset="0"/>
                <a:ea typeface="+mn-ea"/>
                <a:cs typeface="Arial" panose="020B0604020202020204" pitchFamily="34" charset="0"/>
              </a:rPr>
              <a:t>DEGREES</a:t>
            </a:r>
            <a:r>
              <a:rPr lang="en-US" sz="500" b="1" kern="1200" dirty="0" smtClean="0">
                <a:solidFill>
                  <a:srgbClr val="000000"/>
                </a:solidFill>
                <a:effectLst/>
                <a:latin typeface="Arial" panose="020B0604020202020204" pitchFamily="34" charset="0"/>
                <a:ea typeface="+mn-ea"/>
                <a:cs typeface="Arial" panose="020B0604020202020204" pitchFamily="34" charset="0"/>
              </a:rPr>
              <a:t> </a:t>
            </a:r>
            <a:r>
              <a:rPr lang="en-US" sz="500" b="1" kern="1200" dirty="0" smtClean="0">
                <a:solidFill>
                  <a:srgbClr val="00B5EE"/>
                </a:solidFill>
                <a:effectLst/>
                <a:latin typeface="Arial" panose="020B0604020202020204" pitchFamily="34" charset="0"/>
                <a:ea typeface="+mn-ea"/>
                <a:cs typeface="Arial" panose="020B0604020202020204" pitchFamily="34" charset="0"/>
              </a:rPr>
              <a:t>(1 of 5)</a:t>
            </a:r>
            <a:endParaRPr lang="en-US" sz="500" dirty="0">
              <a:solidFill>
                <a:srgbClr val="00B5EE"/>
              </a:solidFill>
              <a:effectLst/>
            </a:endParaRPr>
          </a:p>
        </p:txBody>
      </p:sp>
      <p:sp>
        <p:nvSpPr>
          <p:cNvPr id="3" name="2"/>
          <p:cNvSpPr txBox="1"/>
          <p:nvPr/>
        </p:nvSpPr>
        <p:spPr>
          <a:xfrm>
            <a:off x="1428750" y="2171581"/>
            <a:ext cx="5472460" cy="1177245"/>
          </a:xfrm>
          <a:prstGeom prst="rect">
            <a:avLst/>
          </a:prstGeom>
          <a:noFill/>
        </p:spPr>
        <p:txBody>
          <a:bodyPr wrap="none" rtlCol="0">
            <a:spAutoFit/>
          </a:bodyPr>
          <a:lstStyle/>
          <a:p>
            <a:r>
              <a:rPr lang="en-US" sz="2400" b="1" dirty="0">
                <a:solidFill>
                  <a:srgbClr val="ED214F"/>
                </a:solidFill>
                <a:latin typeface="Arial" panose="020B0604020202020204" pitchFamily="34" charset="0"/>
                <a:cs typeface="Arial" panose="020B0604020202020204" pitchFamily="34" charset="0"/>
              </a:rPr>
              <a:t>Madison Area Technical College</a:t>
            </a:r>
          </a:p>
          <a:p>
            <a:pPr marL="509588" lvl="1" indent="-276225">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Technical Diploma in Nursing (1 year)</a:t>
            </a:r>
          </a:p>
          <a:p>
            <a:pPr marL="509588" lvl="1" indent="-276225">
              <a:buFont typeface="Arial" panose="020B0604020202020204" pitchFamily="34" charset="0"/>
              <a:buChar char="−"/>
            </a:pPr>
            <a:r>
              <a:rPr lang="en-US" sz="2200" dirty="0">
                <a:latin typeface="Arial" panose="020B0604020202020204" pitchFamily="34" charset="0"/>
                <a:cs typeface="Arial" panose="020B0604020202020204" pitchFamily="34" charset="0"/>
              </a:rPr>
              <a:t>Associate Degree in Nursing (2 years)</a:t>
            </a:r>
            <a:endParaRPr lang="en-US" sz="2400" dirty="0">
              <a:latin typeface="Arial" panose="020B0604020202020204" pitchFamily="34" charset="0"/>
              <a:cs typeface="Arial" panose="020B0604020202020204" pitchFamily="34" charset="0"/>
            </a:endParaRPr>
          </a:p>
        </p:txBody>
      </p:sp>
      <p:pic>
        <p:nvPicPr>
          <p:cNvPr id="13"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38948"/>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p:cNvSpPr txBox="1"/>
          <p:nvPr/>
        </p:nvSpPr>
        <p:spPr>
          <a:xfrm>
            <a:off x="1428750" y="3551635"/>
            <a:ext cx="7010400" cy="800219"/>
          </a:xfrm>
          <a:prstGeom prst="rect">
            <a:avLst/>
          </a:prstGeom>
          <a:noFill/>
        </p:spPr>
        <p:txBody>
          <a:bodyPr wrap="square" rtlCol="0">
            <a:spAutoFit/>
          </a:bodyPr>
          <a:lstStyle/>
          <a:p>
            <a:r>
              <a:rPr lang="en-US" sz="2400" b="1" dirty="0">
                <a:solidFill>
                  <a:srgbClr val="ED214F"/>
                </a:solidFill>
                <a:latin typeface="Arial" panose="020B0604020202020204" pitchFamily="34" charset="0"/>
                <a:cs typeface="Arial" panose="020B0604020202020204" pitchFamily="34" charset="0"/>
              </a:rPr>
              <a:t>UW-Madison</a:t>
            </a:r>
          </a:p>
          <a:p>
            <a:pPr marL="509588" lvl="1" indent="-276225">
              <a:buFont typeface="Arial" panose="020B0604020202020204" pitchFamily="34" charset="0"/>
              <a:buChar char="−"/>
            </a:pPr>
            <a:r>
              <a:rPr lang="en-US" sz="2200" dirty="0">
                <a:latin typeface="Arial" panose="020B0604020202020204" pitchFamily="34" charset="0"/>
                <a:cs typeface="Arial" panose="020B0604020202020204" pitchFamily="34" charset="0"/>
              </a:rPr>
              <a:t>Bachelor of Science Degree in Nursing (4 years)</a:t>
            </a:r>
          </a:p>
        </p:txBody>
      </p:sp>
      <p:pic>
        <p:nvPicPr>
          <p:cNvPr id="15"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697294"/>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4"/>
          <p:cNvSpPr txBox="1"/>
          <p:nvPr/>
        </p:nvSpPr>
        <p:spPr>
          <a:xfrm>
            <a:off x="1428750" y="4609981"/>
            <a:ext cx="6971076" cy="800219"/>
          </a:xfrm>
          <a:prstGeom prst="rect">
            <a:avLst/>
          </a:prstGeom>
          <a:noFill/>
        </p:spPr>
        <p:txBody>
          <a:bodyPr wrap="none" rtlCol="0">
            <a:spAutoFit/>
          </a:bodyPr>
          <a:lstStyle/>
          <a:p>
            <a:r>
              <a:rPr lang="en-US" sz="2400" b="1" dirty="0">
                <a:solidFill>
                  <a:srgbClr val="ED214F"/>
                </a:solidFill>
                <a:latin typeface="Arial" panose="020B0604020202020204" pitchFamily="34" charset="0"/>
                <a:cs typeface="Arial" panose="020B0604020202020204" pitchFamily="34" charset="0"/>
              </a:rPr>
              <a:t>Edgewood College</a:t>
            </a:r>
          </a:p>
          <a:p>
            <a:pPr marL="512763" lvl="1" indent="-279400">
              <a:buFont typeface="Arial" panose="020B0604020202020204" pitchFamily="34" charset="0"/>
              <a:buChar char="−"/>
            </a:pPr>
            <a:r>
              <a:rPr lang="en-US" sz="2200" dirty="0">
                <a:latin typeface="Arial" panose="020B0604020202020204" pitchFamily="34" charset="0"/>
                <a:cs typeface="Arial" panose="020B0604020202020204" pitchFamily="34" charset="0"/>
              </a:rPr>
              <a:t>Bachelor of Science Degree in Nursing (4 years)</a:t>
            </a:r>
          </a:p>
        </p:txBody>
      </p:sp>
    </p:spTree>
    <p:extLst>
      <p:ext uri="{BB962C8B-B14F-4D97-AF65-F5344CB8AC3E}">
        <p14:creationId xmlns:p14="http://schemas.microsoft.com/office/powerpoint/2010/main" val="2816489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29"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ppt_x</p:attrName>
                                        </p:attrNameLst>
                                      </p:cBhvr>
                                      <p:tavLst>
                                        <p:tav tm="0">
                                          <p:val>
                                            <p:strVal val="#ppt_x-.2"/>
                                          </p:val>
                                        </p:tav>
                                        <p:tav tm="100000">
                                          <p:val>
                                            <p:strVal val="#ppt_x"/>
                                          </p:val>
                                        </p:tav>
                                      </p:tavLst>
                                    </p:anim>
                                    <p:anim calcmode="lin" valueType="num">
                                      <p:cBhvr>
                                        <p:cTn id="32"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3" dur="500"/>
                                        <p:tgtEl>
                                          <p:spTgt spid="1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flipV="1">
            <a:off x="0" y="0"/>
            <a:ext cx="9144000" cy="235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412532">
            <a:off x="127366" y="299629"/>
            <a:ext cx="8229600" cy="1143000"/>
          </a:xfrm>
        </p:spPr>
        <p:txBody>
          <a:bodyPr>
            <a:normAutofit/>
          </a:bodyPr>
          <a:lstStyle/>
          <a:p>
            <a:pPr algn="l"/>
            <a:r>
              <a:rPr lang="en-US" sz="3500" b="1" kern="1200" dirty="0">
                <a:solidFill>
                  <a:srgbClr val="000000"/>
                </a:solidFill>
                <a:effectLst/>
                <a:latin typeface="Arial" panose="020B0604020202020204" pitchFamily="34" charset="0"/>
                <a:ea typeface="+mn-ea"/>
                <a:cs typeface="Arial" panose="020B0604020202020204" pitchFamily="34" charset="0"/>
              </a:rPr>
              <a:t>DIFFERENT COLLEGES OFFER </a:t>
            </a:r>
            <a:r>
              <a:rPr lang="en-US" sz="1800" b="1" kern="1200" dirty="0">
                <a:solidFill>
                  <a:srgbClr val="000000"/>
                </a:solidFill>
                <a:effectLst/>
                <a:latin typeface="Arial" panose="020B0604020202020204" pitchFamily="34" charset="0"/>
                <a:ea typeface="+mn-ea"/>
                <a:cs typeface="Arial" panose="020B0604020202020204" pitchFamily="34" charset="0"/>
              </a:rPr>
              <a:t/>
            </a:r>
            <a:br>
              <a:rPr lang="en-US" sz="1800" b="1" kern="1200" dirty="0">
                <a:solidFill>
                  <a:srgbClr val="000000"/>
                </a:solidFill>
                <a:effectLst/>
                <a:latin typeface="Arial" panose="020B0604020202020204" pitchFamily="34" charset="0"/>
                <a:ea typeface="+mn-ea"/>
                <a:cs typeface="Arial" panose="020B0604020202020204" pitchFamily="34" charset="0"/>
              </a:rPr>
            </a:br>
            <a:r>
              <a:rPr lang="en-US" sz="2500" b="1" kern="1200" dirty="0">
                <a:solidFill>
                  <a:srgbClr val="000000"/>
                </a:solidFill>
                <a:effectLst/>
                <a:latin typeface="Arial" panose="020B0604020202020204" pitchFamily="34" charset="0"/>
                <a:ea typeface="+mn-ea"/>
                <a:cs typeface="Arial" panose="020B0604020202020204" pitchFamily="34" charset="0"/>
              </a:rPr>
              <a:t>DIFFERENT MAJORS, </a:t>
            </a:r>
            <a:r>
              <a:rPr lang="en-US" sz="2500" b="1" kern="1200" dirty="0" smtClean="0">
                <a:solidFill>
                  <a:srgbClr val="000000"/>
                </a:solidFill>
                <a:effectLst/>
                <a:latin typeface="Arial" panose="020B0604020202020204" pitchFamily="34" charset="0"/>
                <a:ea typeface="+mn-ea"/>
                <a:cs typeface="Arial" panose="020B0604020202020204" pitchFamily="34" charset="0"/>
              </a:rPr>
              <a:t>PROGRAMS </a:t>
            </a:r>
            <a:r>
              <a:rPr lang="en-US" sz="2500" b="1" kern="1200" dirty="0">
                <a:solidFill>
                  <a:srgbClr val="000000"/>
                </a:solidFill>
                <a:effectLst/>
                <a:latin typeface="Arial" panose="020B0604020202020204" pitchFamily="34" charset="0"/>
                <a:ea typeface="+mn-ea"/>
                <a:cs typeface="Arial" panose="020B0604020202020204" pitchFamily="34" charset="0"/>
              </a:rPr>
              <a:t>AND </a:t>
            </a:r>
            <a:r>
              <a:rPr lang="en-US" sz="2500" b="1" kern="1200" dirty="0" smtClean="0">
                <a:solidFill>
                  <a:srgbClr val="000000"/>
                </a:solidFill>
                <a:effectLst/>
                <a:latin typeface="Arial" panose="020B0604020202020204" pitchFamily="34" charset="0"/>
                <a:ea typeface="+mn-ea"/>
                <a:cs typeface="Arial" panose="020B0604020202020204" pitchFamily="34" charset="0"/>
              </a:rPr>
              <a:t>DEGREES</a:t>
            </a:r>
            <a:r>
              <a:rPr lang="en-US" sz="800" b="1" dirty="0">
                <a:solidFill>
                  <a:srgbClr val="000000"/>
                </a:solidFill>
                <a:latin typeface="Arial" panose="020B0604020202020204" pitchFamily="34" charset="0"/>
                <a:cs typeface="Arial" panose="020B0604020202020204" pitchFamily="34" charset="0"/>
              </a:rPr>
              <a:t> </a:t>
            </a:r>
            <a:r>
              <a:rPr lang="en-US" sz="800" b="1" dirty="0" smtClean="0">
                <a:solidFill>
                  <a:srgbClr val="00B5EE"/>
                </a:solidFill>
                <a:latin typeface="Arial" panose="020B0604020202020204" pitchFamily="34" charset="0"/>
                <a:cs typeface="Arial" panose="020B0604020202020204" pitchFamily="34" charset="0"/>
              </a:rPr>
              <a:t>(2 </a:t>
            </a:r>
            <a:r>
              <a:rPr lang="en-US" sz="800" b="1" dirty="0">
                <a:solidFill>
                  <a:srgbClr val="00B5EE"/>
                </a:solidFill>
                <a:latin typeface="Arial" panose="020B0604020202020204" pitchFamily="34" charset="0"/>
                <a:cs typeface="Arial" panose="020B0604020202020204" pitchFamily="34" charset="0"/>
              </a:rPr>
              <a:t>of 5)</a:t>
            </a:r>
            <a:endParaRPr lang="en-US" dirty="0">
              <a:solidFill>
                <a:srgbClr val="00B5EE"/>
              </a:solidFill>
              <a:effectLst/>
            </a:endParaRPr>
          </a:p>
        </p:txBody>
      </p:sp>
      <p:sp>
        <p:nvSpPr>
          <p:cNvPr id="5" name="2"/>
          <p:cNvSpPr>
            <a:spLocks noChangeArrowheads="1"/>
          </p:cNvSpPr>
          <p:nvPr/>
        </p:nvSpPr>
        <p:spPr bwMode="auto">
          <a:xfrm>
            <a:off x="1166976" y="2133600"/>
            <a:ext cx="782462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sz="2400" b="1" dirty="0">
                <a:solidFill>
                  <a:srgbClr val="ED2289"/>
                </a:solidFill>
                <a:latin typeface="Arial" panose="020B0604020202020204" pitchFamily="34" charset="0"/>
                <a:cs typeface="Arial" panose="020B0604020202020204" pitchFamily="34" charset="0"/>
              </a:rPr>
              <a:t>Northcentral Technical College</a:t>
            </a:r>
          </a:p>
          <a:p>
            <a:pPr marL="627063" indent="-339725">
              <a:spcAft>
                <a:spcPts val="300"/>
              </a:spcAft>
              <a:buFont typeface="Calibri" panose="020F0502020204030204" pitchFamily="34" charset="0"/>
              <a:buChar char="−"/>
            </a:pPr>
            <a:r>
              <a:rPr lang="en-US" sz="2200" dirty="0">
                <a:latin typeface="Arial" panose="020B0604020202020204" pitchFamily="34" charset="0"/>
                <a:cs typeface="Arial" panose="020B0604020202020204" pitchFamily="34" charset="0"/>
              </a:rPr>
              <a:t>Welding Robotic Operation Technical Diploma (1 year)</a:t>
            </a:r>
          </a:p>
          <a:p>
            <a:pPr marL="627063" indent="-339725">
              <a:spcAft>
                <a:spcPts val="300"/>
              </a:spcAft>
              <a:buFont typeface="Calibri" panose="020F0502020204030204" pitchFamily="34" charset="0"/>
              <a:buChar char="−"/>
            </a:pPr>
            <a:r>
              <a:rPr lang="en-US" sz="2200" dirty="0">
                <a:latin typeface="Arial" panose="020B0604020202020204" pitchFamily="34" charset="0"/>
                <a:cs typeface="Arial" panose="020B0604020202020204" pitchFamily="34" charset="0"/>
              </a:rPr>
              <a:t>Welding Technical Diploma (1 year)</a:t>
            </a:r>
          </a:p>
          <a:p>
            <a:pPr marL="627063" indent="-339725">
              <a:spcAft>
                <a:spcPts val="300"/>
              </a:spcAft>
              <a:buFont typeface="Calibri" panose="020F0502020204030204" pitchFamily="34" charset="0"/>
              <a:buChar char="−"/>
            </a:pPr>
            <a:r>
              <a:rPr lang="en-US" sz="2200" dirty="0">
                <a:latin typeface="Arial" panose="020B0604020202020204" pitchFamily="34" charset="0"/>
                <a:cs typeface="Arial" panose="020B0604020202020204" pitchFamily="34" charset="0"/>
              </a:rPr>
              <a:t>Welding Fabrication &amp; Robotics Associate Degree</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(2 years)</a:t>
            </a:r>
          </a:p>
        </p:txBody>
      </p:sp>
      <p:pic>
        <p:nvPicPr>
          <p:cNvPr id="6"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53832">
            <a:off x="-2097808" y="5087934"/>
            <a:ext cx="3733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p:cNvPicPr>
            <a:picLocks noChangeAspect="1" noChangeArrowheads="1"/>
          </p:cNvPicPr>
          <p:nvPr/>
        </p:nvPicPr>
        <p:blipFill rotWithShape="1">
          <a:blip r:embed="rId3">
            <a:extLst>
              <a:ext uri="{28A0092B-C50C-407E-A947-70E740481C1C}">
                <a14:useLocalDpi xmlns:a14="http://schemas.microsoft.com/office/drawing/2010/main" val="0"/>
              </a:ext>
            </a:extLst>
          </a:blip>
          <a:srcRect l="35135" b="73334"/>
          <a:stretch/>
        </p:blipFill>
        <p:spPr bwMode="auto">
          <a:xfrm>
            <a:off x="0" y="419100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87" y="2133600"/>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87" y="4114800"/>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p:cNvSpPr>
            <a:spLocks noChangeArrowheads="1"/>
          </p:cNvSpPr>
          <p:nvPr/>
        </p:nvSpPr>
        <p:spPr bwMode="auto">
          <a:xfrm>
            <a:off x="1219200" y="4114800"/>
            <a:ext cx="78246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sz="2400" b="1" dirty="0">
                <a:solidFill>
                  <a:srgbClr val="ED2289"/>
                </a:solidFill>
                <a:latin typeface="Arial" panose="020B0604020202020204" pitchFamily="34" charset="0"/>
                <a:cs typeface="Arial" panose="020B0604020202020204" pitchFamily="34" charset="0"/>
              </a:rPr>
              <a:t>Mid-State Technical College</a:t>
            </a:r>
            <a:endParaRPr lang="en-US" sz="2200" dirty="0">
              <a:latin typeface="Arial" panose="020B0604020202020204" pitchFamily="34" charset="0"/>
              <a:cs typeface="Arial" panose="020B0604020202020204" pitchFamily="34" charset="0"/>
            </a:endParaRPr>
          </a:p>
          <a:p>
            <a:pPr marL="627063" indent="-339725">
              <a:buFont typeface="Calibri" panose="020F0502020204030204" pitchFamily="34" charset="0"/>
              <a:buChar char="−"/>
            </a:pPr>
            <a:r>
              <a:rPr lang="en-US" sz="2200" dirty="0">
                <a:latin typeface="Arial" panose="020B0604020202020204" pitchFamily="34" charset="0"/>
                <a:cs typeface="Arial" panose="020B0604020202020204" pitchFamily="34" charset="0"/>
              </a:rPr>
              <a:t>Welding Technical Diploma (1 year)</a:t>
            </a:r>
          </a:p>
        </p:txBody>
      </p:sp>
    </p:spTree>
    <p:extLst>
      <p:ext uri="{BB962C8B-B14F-4D97-AF65-F5344CB8AC3E}">
        <p14:creationId xmlns:p14="http://schemas.microsoft.com/office/powerpoint/2010/main" val="21831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675" decel="100000" fill="hold"/>
                                        <p:tgtEl>
                                          <p:spTgt spid="5"/>
                                        </p:tgtEl>
                                        <p:attrNameLst>
                                          <p:attrName>ppt_y</p:attrName>
                                        </p:attrNameLst>
                                      </p:cBhvr>
                                      <p:tavLst>
                                        <p:tav tm="0">
                                          <p:val>
                                            <p:strVal val="#ppt_y+1"/>
                                          </p:val>
                                        </p:tav>
                                        <p:tav tm="100000">
                                          <p:val>
                                            <p:strVal val="#ppt_y-.03"/>
                                          </p:val>
                                        </p:tav>
                                      </p:tavLst>
                                    </p:anim>
                                    <p:anim calcmode="lin" valueType="num">
                                      <p:cBhvr>
                                        <p:cTn id="17" dur="75" accel="100000" fill="hold">
                                          <p:stCondLst>
                                            <p:cond delay="675"/>
                                          </p:stCondLst>
                                        </p:cTn>
                                        <p:tgtEl>
                                          <p:spTgt spid="5"/>
                                        </p:tgtEl>
                                        <p:attrNameLst>
                                          <p:attrName>ppt_y</p:attrName>
                                        </p:attrNameLst>
                                      </p:cBhvr>
                                      <p:tavLst>
                                        <p:tav tm="0">
                                          <p:val>
                                            <p:strVal val="#ppt_y-.03"/>
                                          </p:val>
                                        </p:tav>
                                        <p:tav tm="100000">
                                          <p:val>
                                            <p:strVal val="#ppt_y"/>
                                          </p:val>
                                        </p:tav>
                                      </p:tavLst>
                                    </p:anim>
                                  </p:childTnLst>
                                </p:cTn>
                              </p:par>
                            </p:childTnLst>
                          </p:cTn>
                        </p:par>
                        <p:par>
                          <p:cTn id="18" fill="hold">
                            <p:stCondLst>
                              <p:cond delay="1250"/>
                            </p:stCondLst>
                            <p:childTnLst>
                              <p:par>
                                <p:cTn id="19" presetID="49" presetClass="entr" presetSubtype="0" decel="10000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childTnLst>
                          </p:cTn>
                        </p:par>
                        <p:par>
                          <p:cTn id="25" fill="hold">
                            <p:stCondLst>
                              <p:cond delay="1750"/>
                            </p:stCondLst>
                            <p:childTnLst>
                              <p:par>
                                <p:cTn id="26" presetID="3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750"/>
                                        <p:tgtEl>
                                          <p:spTgt spid="14"/>
                                        </p:tgtEl>
                                      </p:cBhvr>
                                    </p:animEffect>
                                    <p:anim calcmode="lin" valueType="num">
                                      <p:cBhvr>
                                        <p:cTn id="29" dur="750" fill="hold"/>
                                        <p:tgtEl>
                                          <p:spTgt spid="14"/>
                                        </p:tgtEl>
                                        <p:attrNameLst>
                                          <p:attrName>ppt_x</p:attrName>
                                        </p:attrNameLst>
                                      </p:cBhvr>
                                      <p:tavLst>
                                        <p:tav tm="0">
                                          <p:val>
                                            <p:strVal val="#ppt_x"/>
                                          </p:val>
                                        </p:tav>
                                        <p:tav tm="100000">
                                          <p:val>
                                            <p:strVal val="#ppt_x"/>
                                          </p:val>
                                        </p:tav>
                                      </p:tavLst>
                                    </p:anim>
                                    <p:anim calcmode="lin" valueType="num">
                                      <p:cBhvr>
                                        <p:cTn id="30" dur="675" decel="100000" fill="hold"/>
                                        <p:tgtEl>
                                          <p:spTgt spid="14"/>
                                        </p:tgtEl>
                                        <p:attrNameLst>
                                          <p:attrName>ppt_y</p:attrName>
                                        </p:attrNameLst>
                                      </p:cBhvr>
                                      <p:tavLst>
                                        <p:tav tm="0">
                                          <p:val>
                                            <p:strVal val="#ppt_y+1"/>
                                          </p:val>
                                        </p:tav>
                                        <p:tav tm="100000">
                                          <p:val>
                                            <p:strVal val="#ppt_y-.03"/>
                                          </p:val>
                                        </p:tav>
                                      </p:tavLst>
                                    </p:anim>
                                    <p:anim calcmode="lin" valueType="num">
                                      <p:cBhvr>
                                        <p:cTn id="31" dur="75" accel="100000" fill="hold">
                                          <p:stCondLst>
                                            <p:cond delay="67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0" descr="Background photo of student studying"/>
          <p:cNvPicPr>
            <a:picLocks noChangeAspect="1" noChangeArrowheads="1"/>
          </p:cNvPicPr>
          <p:nvPr/>
        </p:nvPicPr>
        <p:blipFill>
          <a:blip r:embed="rId3">
            <a:extLst>
              <a:ext uri="{28A0092B-C50C-407E-A947-70E740481C1C}">
                <a14:useLocalDpi xmlns:a14="http://schemas.microsoft.com/office/drawing/2010/main" val="0"/>
              </a:ext>
            </a:extLst>
          </a:blip>
          <a:srcRect l="12575" t="22420" r="15569" b="135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rot="21412532">
            <a:off x="127366" y="299629"/>
            <a:ext cx="8229600" cy="1143000"/>
          </a:xfrm>
        </p:spPr>
        <p:txBody>
          <a:bodyPr>
            <a:normAutofit/>
          </a:bodyPr>
          <a:lstStyle/>
          <a:p>
            <a:pPr algn="l"/>
            <a:r>
              <a:rPr lang="en-US" sz="3500" b="1" kern="1200" dirty="0">
                <a:solidFill>
                  <a:srgbClr val="000000"/>
                </a:solidFill>
                <a:effectLst/>
                <a:latin typeface="Arial" panose="020B0604020202020204" pitchFamily="34" charset="0"/>
                <a:ea typeface="+mn-ea"/>
                <a:cs typeface="Arial" panose="020B0604020202020204" pitchFamily="34" charset="0"/>
              </a:rPr>
              <a:t>DIFFERENT COLLEGES OFFER </a:t>
            </a:r>
            <a:r>
              <a:rPr lang="en-US" sz="1800" b="1" kern="1200" dirty="0">
                <a:solidFill>
                  <a:srgbClr val="000000"/>
                </a:solidFill>
                <a:effectLst/>
                <a:latin typeface="Arial" panose="020B0604020202020204" pitchFamily="34" charset="0"/>
                <a:ea typeface="+mn-ea"/>
                <a:cs typeface="Arial" panose="020B0604020202020204" pitchFamily="34" charset="0"/>
              </a:rPr>
              <a:t/>
            </a:r>
            <a:br>
              <a:rPr lang="en-US" sz="1800" b="1" kern="1200" dirty="0">
                <a:solidFill>
                  <a:srgbClr val="000000"/>
                </a:solidFill>
                <a:effectLst/>
                <a:latin typeface="Arial" panose="020B0604020202020204" pitchFamily="34" charset="0"/>
                <a:ea typeface="+mn-ea"/>
                <a:cs typeface="Arial" panose="020B0604020202020204" pitchFamily="34" charset="0"/>
              </a:rPr>
            </a:br>
            <a:r>
              <a:rPr lang="en-US" sz="2500" b="1" kern="1200" dirty="0">
                <a:solidFill>
                  <a:srgbClr val="000000"/>
                </a:solidFill>
                <a:effectLst/>
                <a:latin typeface="Arial" panose="020B0604020202020204" pitchFamily="34" charset="0"/>
                <a:ea typeface="+mn-ea"/>
                <a:cs typeface="Arial" panose="020B0604020202020204" pitchFamily="34" charset="0"/>
              </a:rPr>
              <a:t>DIFFERENT MAJORS, </a:t>
            </a:r>
            <a:r>
              <a:rPr lang="en-US" sz="2500" b="1" kern="1200" dirty="0" smtClean="0">
                <a:solidFill>
                  <a:srgbClr val="000000"/>
                </a:solidFill>
                <a:effectLst/>
                <a:latin typeface="Arial" panose="020B0604020202020204" pitchFamily="34" charset="0"/>
                <a:ea typeface="+mn-ea"/>
                <a:cs typeface="Arial" panose="020B0604020202020204" pitchFamily="34" charset="0"/>
              </a:rPr>
              <a:t>PROGRAMS </a:t>
            </a:r>
            <a:r>
              <a:rPr lang="en-US" sz="2500" b="1" kern="1200" dirty="0">
                <a:solidFill>
                  <a:srgbClr val="000000"/>
                </a:solidFill>
                <a:effectLst/>
                <a:latin typeface="Arial" panose="020B0604020202020204" pitchFamily="34" charset="0"/>
                <a:ea typeface="+mn-ea"/>
                <a:cs typeface="Arial" panose="020B0604020202020204" pitchFamily="34" charset="0"/>
              </a:rPr>
              <a:t>AND </a:t>
            </a:r>
            <a:r>
              <a:rPr lang="en-US" sz="2500" b="1" kern="1200" dirty="0" smtClean="0">
                <a:solidFill>
                  <a:srgbClr val="000000"/>
                </a:solidFill>
                <a:effectLst/>
                <a:latin typeface="Arial" panose="020B0604020202020204" pitchFamily="34" charset="0"/>
                <a:ea typeface="+mn-ea"/>
                <a:cs typeface="Arial" panose="020B0604020202020204" pitchFamily="34" charset="0"/>
              </a:rPr>
              <a:t>DEGREES</a:t>
            </a:r>
            <a:r>
              <a:rPr lang="en-US" sz="800" b="1" dirty="0">
                <a:solidFill>
                  <a:srgbClr val="000000"/>
                </a:solidFill>
                <a:latin typeface="Arial" panose="020B0604020202020204" pitchFamily="34" charset="0"/>
                <a:cs typeface="Arial" panose="020B0604020202020204" pitchFamily="34" charset="0"/>
              </a:rPr>
              <a:t> </a:t>
            </a:r>
            <a:r>
              <a:rPr lang="en-US" sz="800" b="1" dirty="0" smtClean="0">
                <a:solidFill>
                  <a:srgbClr val="00B5EE"/>
                </a:solidFill>
                <a:latin typeface="Arial" panose="020B0604020202020204" pitchFamily="34" charset="0"/>
                <a:cs typeface="Arial" panose="020B0604020202020204" pitchFamily="34" charset="0"/>
              </a:rPr>
              <a:t>(3 </a:t>
            </a:r>
            <a:r>
              <a:rPr lang="en-US" sz="800" b="1" dirty="0">
                <a:solidFill>
                  <a:srgbClr val="00B5EE"/>
                </a:solidFill>
                <a:latin typeface="Arial" panose="020B0604020202020204" pitchFamily="34" charset="0"/>
                <a:cs typeface="Arial" panose="020B0604020202020204" pitchFamily="34" charset="0"/>
              </a:rPr>
              <a:t>of 5)</a:t>
            </a:r>
            <a:endParaRPr lang="en-US" dirty="0">
              <a:solidFill>
                <a:srgbClr val="00B5EE"/>
              </a:solidFill>
              <a:effectLst/>
            </a:endParaRPr>
          </a:p>
        </p:txBody>
      </p:sp>
      <p:sp>
        <p:nvSpPr>
          <p:cNvPr id="2" name="2"/>
          <p:cNvSpPr txBox="1"/>
          <p:nvPr/>
        </p:nvSpPr>
        <p:spPr>
          <a:xfrm>
            <a:off x="-497033" y="2194560"/>
            <a:ext cx="7162800" cy="1077218"/>
          </a:xfrm>
          <a:prstGeom prst="rect">
            <a:avLst/>
          </a:prstGeom>
          <a:noFill/>
        </p:spPr>
        <p:txBody>
          <a:bodyPr wrap="square" rtlCol="0">
            <a:spAutoFit/>
          </a:bodyPr>
          <a:lstStyle/>
          <a:p>
            <a:pPr algn="ctr"/>
            <a:r>
              <a:rPr lang="en-US" sz="3200" b="1" dirty="0">
                <a:solidFill>
                  <a:srgbClr val="EC2588"/>
                </a:solidFill>
                <a:latin typeface="Arial" panose="020B0604020202020204" pitchFamily="34" charset="0"/>
                <a:cs typeface="Arial" panose="020B0604020202020204" pitchFamily="34" charset="0"/>
              </a:rPr>
              <a:t>BACHELOR’S DEGREE </a:t>
            </a:r>
            <a:br>
              <a:rPr lang="en-US" sz="3200" b="1" dirty="0">
                <a:solidFill>
                  <a:srgbClr val="EC2588"/>
                </a:solidFill>
                <a:latin typeface="Arial" panose="020B0604020202020204" pitchFamily="34" charset="0"/>
                <a:cs typeface="Arial" panose="020B0604020202020204" pitchFamily="34" charset="0"/>
              </a:rPr>
            </a:br>
            <a:r>
              <a:rPr lang="en-US" sz="3200" b="1" dirty="0">
                <a:solidFill>
                  <a:srgbClr val="EC2588"/>
                </a:solidFill>
                <a:latin typeface="Arial" panose="020B0604020202020204" pitchFamily="34" charset="0"/>
                <a:cs typeface="Arial" panose="020B0604020202020204" pitchFamily="34" charset="0"/>
              </a:rPr>
              <a:t>IN ENGLISH</a:t>
            </a:r>
          </a:p>
        </p:txBody>
      </p:sp>
      <p:sp>
        <p:nvSpPr>
          <p:cNvPr id="26" name="3"/>
          <p:cNvSpPr txBox="1"/>
          <p:nvPr/>
        </p:nvSpPr>
        <p:spPr>
          <a:xfrm>
            <a:off x="457200" y="4754880"/>
            <a:ext cx="235538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UW-Milwaukee</a:t>
            </a:r>
          </a:p>
        </p:txBody>
      </p:sp>
      <p:sp>
        <p:nvSpPr>
          <p:cNvPr id="21" name="4"/>
          <p:cNvSpPr/>
          <p:nvPr/>
        </p:nvSpPr>
        <p:spPr>
          <a:xfrm>
            <a:off x="2667000" y="3734659"/>
            <a:ext cx="898003"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vs.</a:t>
            </a:r>
            <a:endParaRPr lang="en-US" sz="4000" dirty="0"/>
          </a:p>
        </p:txBody>
      </p:sp>
      <p:sp>
        <p:nvSpPr>
          <p:cNvPr id="18" name="5"/>
          <p:cNvSpPr txBox="1"/>
          <p:nvPr/>
        </p:nvSpPr>
        <p:spPr>
          <a:xfrm>
            <a:off x="3512019" y="4754880"/>
            <a:ext cx="235538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UW-Stout</a:t>
            </a:r>
          </a:p>
        </p:txBody>
      </p:sp>
      <p:sp>
        <p:nvSpPr>
          <p:cNvPr id="19" name="Rectangle 18"/>
          <p:cNvSpPr/>
          <p:nvPr/>
        </p:nvSpPr>
        <p:spPr>
          <a:xfrm>
            <a:off x="1143000" y="3742575"/>
            <a:ext cx="762000" cy="762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267200" y="3742575"/>
            <a:ext cx="762000" cy="762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nly offered at UW-Milwauke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618" y="3271778"/>
            <a:ext cx="1266762" cy="1446941"/>
          </a:xfrm>
          <a:prstGeom prst="rect">
            <a:avLst/>
          </a:prstGeom>
        </p:spPr>
      </p:pic>
    </p:spTree>
    <p:extLst>
      <p:ext uri="{BB962C8B-B14F-4D97-AF65-F5344CB8AC3E}">
        <p14:creationId xmlns:p14="http://schemas.microsoft.com/office/powerpoint/2010/main" val="309036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0" descr="Background photo of student studying"/>
          <p:cNvPicPr>
            <a:picLocks noChangeAspect="1" noChangeArrowheads="1"/>
          </p:cNvPicPr>
          <p:nvPr/>
        </p:nvPicPr>
        <p:blipFill>
          <a:blip r:embed="rId3">
            <a:extLst>
              <a:ext uri="{28A0092B-C50C-407E-A947-70E740481C1C}">
                <a14:useLocalDpi xmlns:a14="http://schemas.microsoft.com/office/drawing/2010/main" val="0"/>
              </a:ext>
            </a:extLst>
          </a:blip>
          <a:srcRect l="12575" t="22420" r="15569" b="135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rot="21412532">
            <a:off x="127366" y="299629"/>
            <a:ext cx="8229600" cy="1143000"/>
          </a:xfrm>
        </p:spPr>
        <p:txBody>
          <a:bodyPr>
            <a:normAutofit/>
          </a:bodyPr>
          <a:lstStyle/>
          <a:p>
            <a:pPr algn="l"/>
            <a:r>
              <a:rPr lang="en-US" sz="3500" b="1" kern="1200" dirty="0">
                <a:solidFill>
                  <a:srgbClr val="000000"/>
                </a:solidFill>
                <a:effectLst/>
                <a:latin typeface="Arial" panose="020B0604020202020204" pitchFamily="34" charset="0"/>
                <a:ea typeface="+mn-ea"/>
                <a:cs typeface="Arial" panose="020B0604020202020204" pitchFamily="34" charset="0"/>
              </a:rPr>
              <a:t>DIFFERENT COLLEGES OFFER </a:t>
            </a:r>
            <a:r>
              <a:rPr lang="en-US" sz="1800" b="1" kern="1200" dirty="0">
                <a:solidFill>
                  <a:srgbClr val="000000"/>
                </a:solidFill>
                <a:effectLst/>
                <a:latin typeface="Arial" panose="020B0604020202020204" pitchFamily="34" charset="0"/>
                <a:ea typeface="+mn-ea"/>
                <a:cs typeface="Arial" panose="020B0604020202020204" pitchFamily="34" charset="0"/>
              </a:rPr>
              <a:t/>
            </a:r>
            <a:br>
              <a:rPr lang="en-US" sz="1800" b="1" kern="1200" dirty="0">
                <a:solidFill>
                  <a:srgbClr val="000000"/>
                </a:solidFill>
                <a:effectLst/>
                <a:latin typeface="Arial" panose="020B0604020202020204" pitchFamily="34" charset="0"/>
                <a:ea typeface="+mn-ea"/>
                <a:cs typeface="Arial" panose="020B0604020202020204" pitchFamily="34" charset="0"/>
              </a:rPr>
            </a:br>
            <a:r>
              <a:rPr lang="en-US" sz="2500" b="1" kern="1200" dirty="0">
                <a:solidFill>
                  <a:srgbClr val="000000"/>
                </a:solidFill>
                <a:effectLst/>
                <a:latin typeface="Arial" panose="020B0604020202020204" pitchFamily="34" charset="0"/>
                <a:ea typeface="+mn-ea"/>
                <a:cs typeface="Arial" panose="020B0604020202020204" pitchFamily="34" charset="0"/>
              </a:rPr>
              <a:t>DIFFERENT MAJORS, PROGRAMS AND </a:t>
            </a:r>
            <a:r>
              <a:rPr lang="en-US" sz="2500" b="1" kern="1200" dirty="0" smtClean="0">
                <a:solidFill>
                  <a:srgbClr val="000000"/>
                </a:solidFill>
                <a:effectLst/>
                <a:latin typeface="Arial" panose="020B0604020202020204" pitchFamily="34" charset="0"/>
                <a:ea typeface="+mn-ea"/>
                <a:cs typeface="Arial" panose="020B0604020202020204" pitchFamily="34" charset="0"/>
              </a:rPr>
              <a:t>DEGREES</a:t>
            </a:r>
            <a:r>
              <a:rPr lang="en-US" sz="800" b="1" dirty="0">
                <a:solidFill>
                  <a:srgbClr val="000000"/>
                </a:solidFill>
                <a:latin typeface="Arial" panose="020B0604020202020204" pitchFamily="34" charset="0"/>
                <a:cs typeface="Arial" panose="020B0604020202020204" pitchFamily="34" charset="0"/>
              </a:rPr>
              <a:t> </a:t>
            </a:r>
            <a:r>
              <a:rPr lang="en-US" sz="800" b="1" dirty="0" smtClean="0">
                <a:solidFill>
                  <a:srgbClr val="00B5EE"/>
                </a:solidFill>
                <a:latin typeface="Arial" panose="020B0604020202020204" pitchFamily="34" charset="0"/>
                <a:cs typeface="Arial" panose="020B0604020202020204" pitchFamily="34" charset="0"/>
              </a:rPr>
              <a:t>(4 </a:t>
            </a:r>
            <a:r>
              <a:rPr lang="en-US" sz="800" b="1" dirty="0">
                <a:solidFill>
                  <a:srgbClr val="00B5EE"/>
                </a:solidFill>
                <a:latin typeface="Arial" panose="020B0604020202020204" pitchFamily="34" charset="0"/>
                <a:cs typeface="Arial" panose="020B0604020202020204" pitchFamily="34" charset="0"/>
              </a:rPr>
              <a:t>of 5)</a:t>
            </a:r>
            <a:endParaRPr lang="en-US" dirty="0">
              <a:solidFill>
                <a:srgbClr val="00B5EE"/>
              </a:solidFill>
              <a:effectLst/>
            </a:endParaRPr>
          </a:p>
        </p:txBody>
      </p:sp>
      <p:sp>
        <p:nvSpPr>
          <p:cNvPr id="17" name="2"/>
          <p:cNvSpPr txBox="1"/>
          <p:nvPr/>
        </p:nvSpPr>
        <p:spPr>
          <a:xfrm>
            <a:off x="-417408" y="2194560"/>
            <a:ext cx="7162800" cy="1077218"/>
          </a:xfrm>
          <a:prstGeom prst="rect">
            <a:avLst/>
          </a:prstGeom>
          <a:noFill/>
        </p:spPr>
        <p:txBody>
          <a:bodyPr wrap="square" rtlCol="0">
            <a:spAutoFit/>
          </a:bodyPr>
          <a:lstStyle/>
          <a:p>
            <a:pPr algn="ctr"/>
            <a:r>
              <a:rPr lang="en-US" sz="3200" b="1" dirty="0">
                <a:solidFill>
                  <a:srgbClr val="EC2588"/>
                </a:solidFill>
                <a:latin typeface="Arial" panose="020B0604020202020204" pitchFamily="34" charset="0"/>
                <a:cs typeface="Arial" panose="020B0604020202020204" pitchFamily="34" charset="0"/>
              </a:rPr>
              <a:t>APPLIANCE </a:t>
            </a:r>
            <a:br>
              <a:rPr lang="en-US" sz="3200" b="1" dirty="0">
                <a:solidFill>
                  <a:srgbClr val="EC2588"/>
                </a:solidFill>
                <a:latin typeface="Arial" panose="020B0604020202020204" pitchFamily="34" charset="0"/>
                <a:cs typeface="Arial" panose="020B0604020202020204" pitchFamily="34" charset="0"/>
              </a:rPr>
            </a:br>
            <a:r>
              <a:rPr lang="en-US" sz="3200" b="1" dirty="0">
                <a:solidFill>
                  <a:srgbClr val="EC2588"/>
                </a:solidFill>
                <a:latin typeface="Arial" panose="020B0604020202020204" pitchFamily="34" charset="0"/>
                <a:cs typeface="Arial" panose="020B0604020202020204" pitchFamily="34" charset="0"/>
              </a:rPr>
              <a:t>TECHNICIAN DIPLOMA</a:t>
            </a:r>
          </a:p>
        </p:txBody>
      </p:sp>
      <p:sp>
        <p:nvSpPr>
          <p:cNvPr id="30" name="3"/>
          <p:cNvSpPr txBox="1"/>
          <p:nvPr/>
        </p:nvSpPr>
        <p:spPr>
          <a:xfrm>
            <a:off x="457200" y="4754880"/>
            <a:ext cx="236220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Milwaukee Area Technical College</a:t>
            </a:r>
          </a:p>
        </p:txBody>
      </p:sp>
      <p:sp>
        <p:nvSpPr>
          <p:cNvPr id="13" name="4"/>
          <p:cNvSpPr/>
          <p:nvPr/>
        </p:nvSpPr>
        <p:spPr>
          <a:xfrm>
            <a:off x="2667000" y="3734659"/>
            <a:ext cx="898003"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vs.</a:t>
            </a:r>
            <a:endParaRPr lang="en-US" sz="4000" dirty="0"/>
          </a:p>
        </p:txBody>
      </p:sp>
      <p:sp>
        <p:nvSpPr>
          <p:cNvPr id="31" name="5"/>
          <p:cNvSpPr txBox="1"/>
          <p:nvPr/>
        </p:nvSpPr>
        <p:spPr>
          <a:xfrm>
            <a:off x="3543300" y="4754880"/>
            <a:ext cx="2362200"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Madison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Area Technical College</a:t>
            </a:r>
          </a:p>
        </p:txBody>
      </p:sp>
      <p:sp>
        <p:nvSpPr>
          <p:cNvPr id="10" name="Rectangle 9"/>
          <p:cNvSpPr/>
          <p:nvPr/>
        </p:nvSpPr>
        <p:spPr>
          <a:xfrm>
            <a:off x="1143000" y="3742575"/>
            <a:ext cx="762000" cy="762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267200" y="3742575"/>
            <a:ext cx="762000" cy="762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Only offered at Milwaukee Area Technical Colle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618" y="3271778"/>
            <a:ext cx="1266762" cy="1446941"/>
          </a:xfrm>
          <a:prstGeom prst="rect">
            <a:avLst/>
          </a:prstGeom>
        </p:spPr>
      </p:pic>
    </p:spTree>
    <p:extLst>
      <p:ext uri="{BB962C8B-B14F-4D97-AF65-F5344CB8AC3E}">
        <p14:creationId xmlns:p14="http://schemas.microsoft.com/office/powerpoint/2010/main" val="17949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b="1595"/>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604410" y="1752954"/>
            <a:ext cx="10000046" cy="700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101992">
            <a:off x="-3370187" y="-1424265"/>
            <a:ext cx="5443794" cy="50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24803">
            <a:off x="-1288822" y="-1383350"/>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a:spLocks noGrp="1"/>
          </p:cNvSpPr>
          <p:nvPr>
            <p:ph type="title"/>
          </p:nvPr>
        </p:nvSpPr>
        <p:spPr>
          <a:xfrm rot="21412532">
            <a:off x="127366" y="299629"/>
            <a:ext cx="8229600" cy="1143000"/>
          </a:xfrm>
        </p:spPr>
        <p:txBody>
          <a:bodyPr>
            <a:normAutofit/>
          </a:bodyPr>
          <a:lstStyle/>
          <a:p>
            <a:pPr algn="l"/>
            <a:r>
              <a:rPr lang="en-US" sz="3500" b="1" kern="1200" dirty="0">
                <a:solidFill>
                  <a:srgbClr val="000000"/>
                </a:solidFill>
                <a:effectLst/>
                <a:latin typeface="Arial" panose="020B0604020202020204" pitchFamily="34" charset="0"/>
                <a:ea typeface="+mn-ea"/>
                <a:cs typeface="Arial" panose="020B0604020202020204" pitchFamily="34" charset="0"/>
              </a:rPr>
              <a:t>DIFFERENT COLLEGES OFFER </a:t>
            </a:r>
            <a:r>
              <a:rPr lang="en-US" sz="1800" b="1" kern="1200" dirty="0">
                <a:solidFill>
                  <a:srgbClr val="000000"/>
                </a:solidFill>
                <a:effectLst/>
                <a:latin typeface="Arial" panose="020B0604020202020204" pitchFamily="34" charset="0"/>
                <a:ea typeface="+mn-ea"/>
                <a:cs typeface="Arial" panose="020B0604020202020204" pitchFamily="34" charset="0"/>
              </a:rPr>
              <a:t/>
            </a:r>
            <a:br>
              <a:rPr lang="en-US" sz="1800" b="1" kern="1200" dirty="0">
                <a:solidFill>
                  <a:srgbClr val="000000"/>
                </a:solidFill>
                <a:effectLst/>
                <a:latin typeface="Arial" panose="020B0604020202020204" pitchFamily="34" charset="0"/>
                <a:ea typeface="+mn-ea"/>
                <a:cs typeface="Arial" panose="020B0604020202020204" pitchFamily="34" charset="0"/>
              </a:rPr>
            </a:br>
            <a:r>
              <a:rPr lang="en-US" sz="2500" b="1" kern="1200" dirty="0">
                <a:solidFill>
                  <a:srgbClr val="000000"/>
                </a:solidFill>
                <a:effectLst/>
                <a:latin typeface="Arial" panose="020B0604020202020204" pitchFamily="34" charset="0"/>
                <a:ea typeface="+mn-ea"/>
                <a:cs typeface="Arial" panose="020B0604020202020204" pitchFamily="34" charset="0"/>
              </a:rPr>
              <a:t>DIFFERENT MAJORS, PROGRAMS AND </a:t>
            </a:r>
            <a:r>
              <a:rPr lang="en-US" sz="2500" b="1" kern="1200" dirty="0" smtClean="0">
                <a:solidFill>
                  <a:srgbClr val="000000"/>
                </a:solidFill>
                <a:effectLst/>
                <a:latin typeface="Arial" panose="020B0604020202020204" pitchFamily="34" charset="0"/>
                <a:ea typeface="+mn-ea"/>
                <a:cs typeface="Arial" panose="020B0604020202020204" pitchFamily="34" charset="0"/>
              </a:rPr>
              <a:t>DEGREES</a:t>
            </a:r>
            <a:r>
              <a:rPr lang="en-US" sz="800" b="1" dirty="0">
                <a:solidFill>
                  <a:srgbClr val="00B5EE"/>
                </a:solidFill>
                <a:latin typeface="Arial" panose="020B0604020202020204" pitchFamily="34" charset="0"/>
                <a:cs typeface="Arial" panose="020B0604020202020204" pitchFamily="34" charset="0"/>
              </a:rPr>
              <a:t> </a:t>
            </a:r>
            <a:r>
              <a:rPr lang="en-US" sz="800" b="1" dirty="0" smtClean="0">
                <a:solidFill>
                  <a:srgbClr val="00B5EE"/>
                </a:solidFill>
                <a:latin typeface="Arial" panose="020B0604020202020204" pitchFamily="34" charset="0"/>
                <a:cs typeface="Arial" panose="020B0604020202020204" pitchFamily="34" charset="0"/>
              </a:rPr>
              <a:t>(5 </a:t>
            </a:r>
            <a:r>
              <a:rPr lang="en-US" sz="800" b="1" dirty="0">
                <a:solidFill>
                  <a:srgbClr val="00B5EE"/>
                </a:solidFill>
                <a:latin typeface="Arial" panose="020B0604020202020204" pitchFamily="34" charset="0"/>
                <a:cs typeface="Arial" panose="020B0604020202020204" pitchFamily="34" charset="0"/>
              </a:rPr>
              <a:t>of 5)</a:t>
            </a:r>
            <a:endParaRPr lang="en-US" dirty="0">
              <a:solidFill>
                <a:srgbClr val="00B5EE"/>
              </a:solidFill>
              <a:effectLst/>
            </a:endParaRPr>
          </a:p>
        </p:txBody>
      </p:sp>
      <p:sp>
        <p:nvSpPr>
          <p:cNvPr id="15" name="2"/>
          <p:cNvSpPr txBox="1">
            <a:spLocks/>
          </p:cNvSpPr>
          <p:nvPr/>
        </p:nvSpPr>
        <p:spPr>
          <a:xfrm>
            <a:off x="1828800" y="1752600"/>
            <a:ext cx="5068614"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D2289"/>
                </a:solidFill>
                <a:latin typeface="Arial" panose="020B0604020202020204" pitchFamily="34" charset="0"/>
                <a:cs typeface="Arial" panose="020B0604020202020204" pitchFamily="34" charset="0"/>
              </a:rPr>
              <a:t>Do some research:</a:t>
            </a:r>
          </a:p>
        </p:txBody>
      </p:sp>
      <p:grpSp>
        <p:nvGrpSpPr>
          <p:cNvPr id="2" name="3"/>
          <p:cNvGrpSpPr/>
          <p:nvPr/>
        </p:nvGrpSpPr>
        <p:grpSpPr>
          <a:xfrm>
            <a:off x="1905000" y="2479409"/>
            <a:ext cx="5105400" cy="830263"/>
            <a:chOff x="1905000" y="2479409"/>
            <a:chExt cx="5105400" cy="830263"/>
          </a:xfrm>
        </p:grpSpPr>
        <p:pic>
          <p:nvPicPr>
            <p:cNvPr id="7" name="Picture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633662"/>
              <a:ext cx="2873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6"/>
            <p:cNvSpPr txBox="1">
              <a:spLocks noChangeArrowheads="1"/>
            </p:cNvSpPr>
            <p:nvPr/>
          </p:nvSpPr>
          <p:spPr bwMode="auto">
            <a:xfrm>
              <a:off x="2286000" y="2479409"/>
              <a:ext cx="472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dirty="0"/>
                <a:t>Visit college websites to see what programs or majors they offer</a:t>
              </a:r>
            </a:p>
          </p:txBody>
        </p:sp>
      </p:grpSp>
      <p:pic>
        <p:nvPicPr>
          <p:cNvPr id="23"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011289" y="3351278"/>
            <a:ext cx="5262849" cy="700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4"/>
          <p:cNvGrpSpPr/>
          <p:nvPr/>
        </p:nvGrpSpPr>
        <p:grpSpPr>
          <a:xfrm>
            <a:off x="1905000" y="3526101"/>
            <a:ext cx="5105400" cy="830263"/>
            <a:chOff x="1905000" y="3526101"/>
            <a:chExt cx="5105400" cy="830263"/>
          </a:xfrm>
        </p:grpSpPr>
        <p:pic>
          <p:nvPicPr>
            <p:cNvPr id="10" name="Picture 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700462"/>
              <a:ext cx="2873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9"/>
            <p:cNvSpPr txBox="1">
              <a:spLocks noChangeArrowheads="1"/>
            </p:cNvSpPr>
            <p:nvPr/>
          </p:nvSpPr>
          <p:spPr bwMode="auto">
            <a:xfrm>
              <a:off x="2286000" y="3526101"/>
              <a:ext cx="472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dirty="0"/>
                <a:t>Ask your counselors </a:t>
              </a:r>
              <a:br>
                <a:rPr lang="en-US" dirty="0"/>
              </a:br>
              <a:r>
                <a:rPr lang="en-US" dirty="0"/>
                <a:t>and teachers for help</a:t>
              </a:r>
            </a:p>
          </p:txBody>
        </p:sp>
      </p:grpSp>
      <p:grpSp>
        <p:nvGrpSpPr>
          <p:cNvPr id="25" name="5"/>
          <p:cNvGrpSpPr/>
          <p:nvPr/>
        </p:nvGrpSpPr>
        <p:grpSpPr>
          <a:xfrm>
            <a:off x="1905000" y="4572792"/>
            <a:ext cx="6477000" cy="1938992"/>
            <a:chOff x="1905000" y="4572792"/>
            <a:chExt cx="6477000" cy="1938992"/>
          </a:xfrm>
        </p:grpSpPr>
        <p:pic>
          <p:nvPicPr>
            <p:cNvPr id="13" name="Picture 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691062"/>
              <a:ext cx="2873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9"/>
            <p:cNvSpPr txBox="1">
              <a:spLocks noChangeArrowheads="1"/>
            </p:cNvSpPr>
            <p:nvPr/>
          </p:nvSpPr>
          <p:spPr bwMode="auto">
            <a:xfrm>
              <a:off x="2286000" y="4572792"/>
              <a:ext cx="6096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dirty="0"/>
                <a:t>Use websites to find </a:t>
              </a:r>
              <a:br>
                <a:rPr lang="en-US" dirty="0"/>
              </a:br>
              <a:r>
                <a:rPr lang="en-US" dirty="0"/>
                <a:t>and compare colleges</a:t>
              </a:r>
            </a:p>
            <a:p>
              <a:pPr marL="579438" indent="-346075">
                <a:buClr>
                  <a:schemeClr val="tx1"/>
                </a:buClr>
                <a:buFont typeface="Arial" panose="020B0604020202020204" pitchFamily="34" charset="0"/>
                <a:buChar char="−"/>
              </a:pPr>
              <a:r>
                <a:rPr lang="en-US" b="1" dirty="0"/>
                <a:t>bigfuture.org</a:t>
              </a:r>
              <a:r>
                <a:rPr lang="en-US" dirty="0"/>
                <a:t> </a:t>
              </a:r>
            </a:p>
            <a:p>
              <a:pPr marL="579438" indent="-346075">
                <a:buClr>
                  <a:schemeClr val="tx1"/>
                </a:buClr>
                <a:buFont typeface="Arial" panose="020B0604020202020204" pitchFamily="34" charset="0"/>
                <a:buChar char="−"/>
              </a:pPr>
              <a:r>
                <a:rPr lang="en-US" dirty="0"/>
                <a:t>College Navigator  </a:t>
              </a:r>
            </a:p>
            <a:p>
              <a:pPr marL="579438" indent="-346075">
                <a:buClr>
                  <a:schemeClr val="tx1"/>
                </a:buClr>
              </a:pPr>
              <a:r>
                <a:rPr lang="en-US" dirty="0"/>
                <a:t>    (</a:t>
              </a:r>
              <a:r>
                <a:rPr lang="en-US" b="1" dirty="0"/>
                <a:t>nces.ed.gov/collegenavigator</a:t>
              </a:r>
              <a:r>
                <a:rPr lang="en-US" dirty="0"/>
                <a:t>)</a:t>
              </a:r>
            </a:p>
          </p:txBody>
        </p:sp>
      </p:grpSp>
    </p:spTree>
    <p:extLst>
      <p:ext uri="{BB962C8B-B14F-4D97-AF65-F5344CB8AC3E}">
        <p14:creationId xmlns:p14="http://schemas.microsoft.com/office/powerpoint/2010/main" val="363735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0" descr="Background photo of a young woman graduating"/>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09600" y="-1"/>
            <a:ext cx="9760525" cy="732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79724">
            <a:off x="1878700" y="-758394"/>
            <a:ext cx="10958227" cy="394368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rot="21392758">
            <a:off x="3777930" y="480634"/>
            <a:ext cx="5125663" cy="1143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a:cs typeface="Arial"/>
              </a:rPr>
              <a:t>WHEN YOU FIND THE RIGHT COLLEGE FIT</a:t>
            </a:r>
          </a:p>
        </p:txBody>
      </p:sp>
      <p:sp>
        <p:nvSpPr>
          <p:cNvPr id="2" name="TextBox 1"/>
          <p:cNvSpPr txBox="1"/>
          <p:nvPr/>
        </p:nvSpPr>
        <p:spPr>
          <a:xfrm>
            <a:off x="4343400" y="2436674"/>
            <a:ext cx="3886200"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ACADEMICALLY</a:t>
            </a:r>
          </a:p>
          <a:p>
            <a:pPr marL="285750" indent="-28575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SOCIALLY</a:t>
            </a:r>
          </a:p>
          <a:p>
            <a:pPr marL="285750" indent="-28575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FINANCIALLY</a:t>
            </a:r>
          </a:p>
        </p:txBody>
      </p:sp>
      <p:pic>
        <p:nvPicPr>
          <p:cNvPr id="1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4278159" y="49592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18000" y="4420089"/>
            <a:ext cx="4191000" cy="523220"/>
          </a:xfrm>
          <a:prstGeom prst="rect">
            <a:avLst/>
          </a:prstGeom>
          <a:noFill/>
        </p:spPr>
        <p:txBody>
          <a:bodyPr wrap="square" rtlCol="0">
            <a:spAutoFit/>
          </a:bodyPr>
          <a:lstStyle/>
          <a:p>
            <a:r>
              <a:rPr lang="en-US" sz="2800" b="1" dirty="0">
                <a:solidFill>
                  <a:srgbClr val="FF3399"/>
                </a:solidFill>
                <a:latin typeface="Arial" panose="020B0604020202020204" pitchFamily="34" charset="0"/>
                <a:cs typeface="Arial" panose="020B0604020202020204" pitchFamily="34" charset="0"/>
              </a:rPr>
              <a:t>You’re more likely to:</a:t>
            </a:r>
            <a:endParaRPr lang="en-US" sz="2800" dirty="0"/>
          </a:p>
        </p:txBody>
      </p:sp>
      <p:sp>
        <p:nvSpPr>
          <p:cNvPr id="16" name="Content Placeholder 2"/>
          <p:cNvSpPr txBox="1">
            <a:spLocks/>
          </p:cNvSpPr>
          <p:nvPr/>
        </p:nvSpPr>
        <p:spPr>
          <a:xfrm>
            <a:off x="5029200" y="4974336"/>
            <a:ext cx="2895600" cy="512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ED2289"/>
                </a:solidFill>
                <a:latin typeface="Arial" panose="020B0604020202020204" pitchFamily="34" charset="0"/>
                <a:cs typeface="Arial" panose="020B0604020202020204" pitchFamily="34" charset="0"/>
              </a:rPr>
              <a:t>GRADUATE</a:t>
            </a:r>
          </a:p>
        </p:txBody>
      </p:sp>
    </p:spTree>
    <p:extLst>
      <p:ext uri="{BB962C8B-B14F-4D97-AF65-F5344CB8AC3E}">
        <p14:creationId xmlns:p14="http://schemas.microsoft.com/office/powerpoint/2010/main" val="62782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1000"/>
                            </p:stCondLst>
                            <p:childTnLst>
                              <p:par>
                                <p:cTn id="16" presetID="53" presetClass="entr" presetSubtype="16"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1000"/>
                            </p:stCondLst>
                            <p:childTnLst>
                              <p:par>
                                <p:cTn id="31" presetID="26" presetClass="emph" presetSubtype="0" repeatCount="2000" fill="hold" grpId="1" nodeType="after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ackground photo of a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1" y="1385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656" y="1524000"/>
            <a:ext cx="6462458" cy="55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8051" y="3352800"/>
            <a:ext cx="4075043" cy="1590675"/>
          </a:xfrm>
        </p:spPr>
        <p:txBody>
          <a:bodyPr>
            <a:normAutofit fontScale="90000"/>
          </a:bodyPr>
          <a:lstStyle/>
          <a:p>
            <a:pPr algn="ctr"/>
            <a:r>
              <a:rPr lang="en-US" sz="3600" b="0" dirty="0">
                <a:latin typeface="Arial Black" panose="020B0A04020102020204" pitchFamily="34" charset="0"/>
                <a:cs typeface="Arial" panose="020B0604020202020204" pitchFamily="34" charset="0"/>
              </a:rPr>
              <a:t>What FEATURES ARE IMPORTANT TO YOU?</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4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ackground photo of a group of graduate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5851103" y="90492"/>
            <a:ext cx="4262598" cy="395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44242">
            <a:off x="1108677" y="-1819280"/>
            <a:ext cx="7108273" cy="658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72779">
            <a:off x="-133046" y="1342894"/>
            <a:ext cx="3048000" cy="3012233"/>
          </a:xfrm>
          <a:prstGeom prst="rect">
            <a:avLst/>
          </a:prstGeom>
        </p:spPr>
      </p:pic>
      <p:sp>
        <p:nvSpPr>
          <p:cNvPr id="3" name="Title 2"/>
          <p:cNvSpPr>
            <a:spLocks noGrp="1"/>
          </p:cNvSpPr>
          <p:nvPr>
            <p:ph type="title"/>
          </p:nvPr>
        </p:nvSpPr>
        <p:spPr>
          <a:xfrm>
            <a:off x="198458" y="2206211"/>
            <a:ext cx="2428675" cy="1156107"/>
          </a:xfrm>
        </p:spPr>
        <p:txBody>
          <a:bodyPr>
            <a:normAutofit fontScale="90000"/>
          </a:bodyPr>
          <a:lstStyle/>
          <a:p>
            <a:r>
              <a:rPr lang="en-US" sz="3600" b="1" dirty="0">
                <a:latin typeface="Arial" panose="020B0604020202020204" pitchFamily="34" charset="0"/>
                <a:ea typeface="+mn-ea"/>
                <a:cs typeface="Arial" panose="020B0604020202020204" pitchFamily="34" charset="0"/>
              </a:rPr>
              <a:t>THINK ABOUT</a:t>
            </a:r>
            <a:endParaRPr lang="en-US" dirty="0"/>
          </a:p>
        </p:txBody>
      </p:sp>
      <p:grpSp>
        <p:nvGrpSpPr>
          <p:cNvPr id="4" name="2"/>
          <p:cNvGrpSpPr/>
          <p:nvPr/>
        </p:nvGrpSpPr>
        <p:grpSpPr>
          <a:xfrm>
            <a:off x="407581" y="135187"/>
            <a:ext cx="2971800" cy="1523118"/>
            <a:chOff x="407581" y="135187"/>
            <a:chExt cx="2971800" cy="1523118"/>
          </a:xfrm>
        </p:grpSpPr>
        <p:sp>
          <p:nvSpPr>
            <p:cNvPr id="16" name="Content Placeholder 2"/>
            <p:cNvSpPr txBox="1">
              <a:spLocks/>
            </p:cNvSpPr>
            <p:nvPr/>
          </p:nvSpPr>
          <p:spPr>
            <a:xfrm>
              <a:off x="407581" y="135187"/>
              <a:ext cx="29718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latin typeface="Arial" panose="020B0604020202020204" pitchFamily="34" charset="0"/>
                  <a:cs typeface="Arial" panose="020B0604020202020204" pitchFamily="34" charset="0"/>
                </a:rPr>
                <a:t>Location/setting</a:t>
              </a:r>
            </a:p>
          </p:txBody>
        </p:sp>
        <p:pic>
          <p:nvPicPr>
            <p:cNvPr id="18"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29340">
              <a:off x="870398" y="935992"/>
              <a:ext cx="990600" cy="45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3"/>
          <p:cNvGrpSpPr/>
          <p:nvPr/>
        </p:nvGrpSpPr>
        <p:grpSpPr>
          <a:xfrm>
            <a:off x="2173790" y="965117"/>
            <a:ext cx="1649522" cy="896143"/>
            <a:chOff x="2173790" y="965117"/>
            <a:chExt cx="1649522" cy="896143"/>
          </a:xfrm>
        </p:grpSpPr>
        <p:sp>
          <p:nvSpPr>
            <p:cNvPr id="15" name="Content Placeholder 2"/>
            <p:cNvSpPr txBox="1">
              <a:spLocks/>
            </p:cNvSpPr>
            <p:nvPr/>
          </p:nvSpPr>
          <p:spPr>
            <a:xfrm>
              <a:off x="2908912" y="965117"/>
              <a:ext cx="9144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latin typeface="Arial" panose="020B0604020202020204" pitchFamily="34" charset="0"/>
                  <a:cs typeface="Arial" panose="020B0604020202020204" pitchFamily="34" charset="0"/>
                </a:rPr>
                <a:t>Size</a:t>
              </a:r>
            </a:p>
          </p:txBody>
        </p:sp>
        <p:pic>
          <p:nvPicPr>
            <p:cNvPr id="20"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448">
              <a:off x="2173790" y="1288172"/>
              <a:ext cx="6858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4"/>
          <p:cNvGrpSpPr/>
          <p:nvPr/>
        </p:nvGrpSpPr>
        <p:grpSpPr>
          <a:xfrm>
            <a:off x="2804062" y="1905000"/>
            <a:ext cx="6549765" cy="656209"/>
            <a:chOff x="2804062" y="1905000"/>
            <a:chExt cx="6549765" cy="656209"/>
          </a:xfrm>
        </p:grpSpPr>
        <p:pic>
          <p:nvPicPr>
            <p:cNvPr id="25" name="Picture 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60348">
              <a:off x="2804062" y="2124679"/>
              <a:ext cx="776053" cy="43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ontent Placeholder 2"/>
            <p:cNvSpPr txBox="1">
              <a:spLocks/>
            </p:cNvSpPr>
            <p:nvPr/>
          </p:nvSpPr>
          <p:spPr>
            <a:xfrm>
              <a:off x="3625083" y="1905000"/>
              <a:ext cx="5728744"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pPr>
              <a:r>
                <a:rPr lang="en-US" b="1" dirty="0">
                  <a:latin typeface="Arial" panose="020B0604020202020204" pitchFamily="34" charset="0"/>
                  <a:cs typeface="Arial" panose="020B0604020202020204" pitchFamily="34" charset="0"/>
                </a:rPr>
                <a:t>Retention &amp; graduation rates</a:t>
              </a:r>
            </a:p>
          </p:txBody>
        </p:sp>
      </p:grpSp>
      <p:grpSp>
        <p:nvGrpSpPr>
          <p:cNvPr id="6" name="5"/>
          <p:cNvGrpSpPr/>
          <p:nvPr/>
        </p:nvGrpSpPr>
        <p:grpSpPr>
          <a:xfrm>
            <a:off x="3038863" y="2945081"/>
            <a:ext cx="3905470" cy="686832"/>
            <a:chOff x="3038863" y="2945081"/>
            <a:chExt cx="3905470" cy="686832"/>
          </a:xfrm>
        </p:grpSpPr>
        <p:sp>
          <p:nvSpPr>
            <p:cNvPr id="10" name="Content Placeholder 2"/>
            <p:cNvSpPr txBox="1">
              <a:spLocks/>
            </p:cNvSpPr>
            <p:nvPr/>
          </p:nvSpPr>
          <p:spPr>
            <a:xfrm>
              <a:off x="3832172" y="3022313"/>
              <a:ext cx="311216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latin typeface="Arial" panose="020B0604020202020204" pitchFamily="34" charset="0"/>
                  <a:cs typeface="Arial" panose="020B0604020202020204" pitchFamily="34" charset="0"/>
                </a:rPr>
                <a:t>Housing options</a:t>
              </a:r>
            </a:p>
          </p:txBody>
        </p:sp>
        <p:pic>
          <p:nvPicPr>
            <p:cNvPr id="23" name="Picture 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734381">
              <a:off x="3081725" y="2902219"/>
              <a:ext cx="595313"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6"/>
          <p:cNvGrpSpPr/>
          <p:nvPr/>
        </p:nvGrpSpPr>
        <p:grpSpPr>
          <a:xfrm>
            <a:off x="2454679" y="3714455"/>
            <a:ext cx="3259746" cy="737043"/>
            <a:chOff x="2454679" y="3714455"/>
            <a:chExt cx="3259746" cy="737043"/>
          </a:xfrm>
        </p:grpSpPr>
        <p:sp>
          <p:nvSpPr>
            <p:cNvPr id="14" name="Content Placeholder 2"/>
            <p:cNvSpPr txBox="1">
              <a:spLocks/>
            </p:cNvSpPr>
            <p:nvPr/>
          </p:nvSpPr>
          <p:spPr>
            <a:xfrm>
              <a:off x="2973785" y="3841898"/>
              <a:ext cx="274064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Arial" panose="020B0604020202020204" pitchFamily="34" charset="0"/>
                <a:buNone/>
              </a:pPr>
              <a:r>
                <a:rPr lang="en-US" b="1" dirty="0">
                  <a:latin typeface="Arial" panose="020B0604020202020204" pitchFamily="34" charset="0"/>
                  <a:cs typeface="Arial" panose="020B0604020202020204" pitchFamily="34" charset="0"/>
                </a:rPr>
                <a:t>Student population</a:t>
              </a:r>
            </a:p>
          </p:txBody>
        </p:sp>
        <p:pic>
          <p:nvPicPr>
            <p:cNvPr id="24" name="Picture 5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954232">
              <a:off x="2496797" y="3672337"/>
              <a:ext cx="424794" cy="50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66470">
            <a:off x="3753522" y="-668362"/>
            <a:ext cx="3733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7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ppt_x</p:attrName>
                                        </p:attrNameLst>
                                      </p:cBhvr>
                                      <p:tavLst>
                                        <p:tav tm="0">
                                          <p:val>
                                            <p:strVal val="#ppt_x-#ppt_w*1.125000"/>
                                          </p:val>
                                        </p:tav>
                                        <p:tav tm="100000">
                                          <p:val>
                                            <p:strVal val="#ppt_x"/>
                                          </p:val>
                                        </p:tav>
                                      </p:tavLst>
                                    </p:anim>
                                    <p:animEffect transition="in" filter="wipe(right)">
                                      <p:cBhvr>
                                        <p:cTn id="12" dur="500"/>
                                        <p:tgtEl>
                                          <p:spTgt spid="28"/>
                                        </p:tgtEl>
                                      </p:cBhvr>
                                    </p:animEffect>
                                  </p:childTnLst>
                                </p:cTn>
                              </p:par>
                              <p:par>
                                <p:cTn id="13" presetID="1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par>
                                <p:cTn id="21" presetID="1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hoto of students studying"/>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3" y="522830"/>
            <a:ext cx="323900" cy="51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1091452" y="609600"/>
            <a:ext cx="4547348" cy="1143000"/>
          </a:xfrm>
        </p:spPr>
        <p:txBody>
          <a:bodyPr>
            <a:noAutofit/>
          </a:bodyPr>
          <a:lstStyle/>
          <a:p>
            <a:pPr algn="l" rtl="0" eaLnBrk="1" latinLnBrk="0" hangingPunct="1"/>
            <a:r>
              <a:rPr lang="en-US" sz="2800" b="1" dirty="0">
                <a:solidFill>
                  <a:srgbClr val="ED2289"/>
                </a:solidFill>
                <a:latin typeface="Arial" panose="020B0604020202020204" pitchFamily="34" charset="0"/>
                <a:ea typeface="+mn-ea"/>
                <a:cs typeface="Arial" panose="020B0604020202020204" pitchFamily="34" charset="0"/>
              </a:rPr>
              <a:t>Are there things to do that interest you when you are not in class?</a:t>
            </a:r>
          </a:p>
        </p:txBody>
      </p:sp>
      <p:sp>
        <p:nvSpPr>
          <p:cNvPr id="2" name="TextBox 1"/>
          <p:cNvSpPr txBox="1"/>
          <p:nvPr/>
        </p:nvSpPr>
        <p:spPr>
          <a:xfrm>
            <a:off x="1104899" y="1906012"/>
            <a:ext cx="6135897" cy="3046988"/>
          </a:xfrm>
          <a:prstGeom prst="rect">
            <a:avLst/>
          </a:prstGeom>
          <a:noFill/>
        </p:spPr>
        <p:txBody>
          <a:bodyPr wrap="square" numCol="2" spcCol="0"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Sporting events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Music</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Theatre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Cultural activities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Religious activities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Campus groups</a:t>
            </a:r>
          </a:p>
        </p:txBody>
      </p:sp>
    </p:spTree>
    <p:extLst>
      <p:ext uri="{BB962C8B-B14F-4D97-AF65-F5344CB8AC3E}">
        <p14:creationId xmlns:p14="http://schemas.microsoft.com/office/powerpoint/2010/main" val="3761229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hoto of a standardized test"/>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9000" y="381000"/>
            <a:ext cx="6081458" cy="526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67200" y="2057400"/>
            <a:ext cx="4343400" cy="1590675"/>
          </a:xfrm>
        </p:spPr>
        <p:txBody>
          <a:bodyPr>
            <a:normAutofit fontScale="90000"/>
          </a:bodyPr>
          <a:lstStyle/>
          <a:p>
            <a:pPr algn="ctr"/>
            <a:r>
              <a:rPr lang="en-US" sz="3600" b="0" dirty="0">
                <a:latin typeface="Arial Black"/>
                <a:cs typeface="Arial Black"/>
              </a:rPr>
              <a:t>DO YOU MEET THE ADMISSION REQUIREMENTS?</a:t>
            </a:r>
          </a:p>
        </p:txBody>
      </p:sp>
    </p:spTree>
    <p:extLst>
      <p:ext uri="{BB962C8B-B14F-4D97-AF65-F5344CB8AC3E}">
        <p14:creationId xmlns:p14="http://schemas.microsoft.com/office/powerpoint/2010/main" val="40826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513" r="2305" b="7817"/>
          <a:stretch/>
        </p:blipFill>
        <p:spPr>
          <a:xfrm>
            <a:off x="0" y="0"/>
            <a:ext cx="9144000" cy="6858000"/>
          </a:xfrm>
          <a:prstGeom prst="rect">
            <a:avLst/>
          </a:prstGeom>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57159"/>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457200" y="-762000"/>
            <a:ext cx="9144000" cy="3429000"/>
          </a:xfrm>
          <a:prstGeom prst="rect">
            <a:avLst/>
          </a:prstGeom>
        </p:spPr>
      </p:pic>
      <p:sp>
        <p:nvSpPr>
          <p:cNvPr id="2" name="Title 1"/>
          <p:cNvSpPr>
            <a:spLocks noGrp="1"/>
          </p:cNvSpPr>
          <p:nvPr>
            <p:ph type="title"/>
          </p:nvPr>
        </p:nvSpPr>
        <p:spPr>
          <a:xfrm rot="21404753">
            <a:off x="1926545" y="-24721"/>
            <a:ext cx="6863033" cy="2222309"/>
          </a:xfrm>
        </p:spPr>
        <p:txBody>
          <a:bodyPr>
            <a:normAutofit/>
          </a:bodyPr>
          <a:lstStyle/>
          <a:p>
            <a:pPr algn="l">
              <a:spcBef>
                <a:spcPct val="20000"/>
              </a:spcBef>
            </a:pPr>
            <a:r>
              <a:rPr lang="en-US" sz="3600" b="1" cap="all" dirty="0">
                <a:latin typeface="Arial"/>
                <a:ea typeface="+mn-ea"/>
                <a:cs typeface="Arial"/>
              </a:rPr>
              <a:t>Know what it takes to get into the colleges you are interested in</a:t>
            </a:r>
          </a:p>
        </p:txBody>
      </p:sp>
      <p:sp>
        <p:nvSpPr>
          <p:cNvPr id="17" name="Content Placeholder 2"/>
          <p:cNvSpPr txBox="1">
            <a:spLocks/>
          </p:cNvSpPr>
          <p:nvPr/>
        </p:nvSpPr>
        <p:spPr>
          <a:xfrm>
            <a:off x="987552" y="2633472"/>
            <a:ext cx="7315200" cy="2849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Technical colleges</a:t>
            </a:r>
          </a:p>
          <a:p>
            <a:pPr marL="0" indent="0">
              <a:buFont typeface="Arial" panose="020B0604020202020204" pitchFamily="34" charset="0"/>
              <a:buNone/>
            </a:pPr>
            <a:r>
              <a:rPr lang="en-US" sz="2800" dirty="0">
                <a:latin typeface="Arial" panose="020B0604020202020204" pitchFamily="34" charset="0"/>
                <a:cs typeface="Arial" panose="020B0604020202020204" pitchFamily="34" charset="0"/>
              </a:rPr>
              <a:t>Open enrollment</a:t>
            </a:r>
          </a:p>
          <a:p>
            <a:pPr marL="625475" indent="-336550"/>
            <a:r>
              <a:rPr lang="en-US" sz="2400" dirty="0">
                <a:latin typeface="Arial" panose="020B0604020202020204" pitchFamily="34" charset="0"/>
                <a:cs typeface="Arial" panose="020B0604020202020204" pitchFamily="34" charset="0"/>
              </a:rPr>
              <a:t>Requires a high school diploma</a:t>
            </a:r>
          </a:p>
          <a:p>
            <a:pPr marL="625475" indent="-336550"/>
            <a:r>
              <a:rPr lang="en-US" sz="2400" dirty="0">
                <a:latin typeface="Arial" panose="020B0604020202020204" pitchFamily="34" charset="0"/>
                <a:cs typeface="Arial" panose="020B0604020202020204" pitchFamily="34" charset="0"/>
              </a:rPr>
              <a:t>Typically no GPA requirement</a:t>
            </a:r>
          </a:p>
        </p:txBody>
      </p:sp>
      <p:sp>
        <p:nvSpPr>
          <p:cNvPr id="10" name="Content Placeholder 2"/>
          <p:cNvSpPr>
            <a:spLocks noGrp="1"/>
          </p:cNvSpPr>
          <p:nvPr>
            <p:ph idx="1"/>
          </p:nvPr>
        </p:nvSpPr>
        <p:spPr>
          <a:xfrm>
            <a:off x="990600" y="2636837"/>
            <a:ext cx="7772400" cy="620713"/>
          </a:xfrm>
        </p:spPr>
        <p:txBody>
          <a:bodyPr>
            <a:normAutofit/>
          </a:bodyPr>
          <a:lstStyle/>
          <a:p>
            <a:pPr marL="0" indent="0">
              <a:buNone/>
            </a:pPr>
            <a:r>
              <a:rPr lang="en-US" b="1" dirty="0">
                <a:latin typeface="Arial" panose="020B0604020202020204" pitchFamily="34" charset="0"/>
                <a:cs typeface="Arial" panose="020B0604020202020204" pitchFamily="34" charset="0"/>
              </a:rPr>
              <a:t>2-year and 4-year colleges</a:t>
            </a:r>
          </a:p>
        </p:txBody>
      </p:sp>
      <p:pic>
        <p:nvPicPr>
          <p:cNvPr id="11"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667000"/>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993231" y="4114800"/>
            <a:ext cx="7541169"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000"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990600" y="3152774"/>
            <a:ext cx="7772400" cy="24860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Arial" panose="020B0604020202020204" pitchFamily="34" charset="0"/>
                <a:cs typeface="Arial" panose="020B0604020202020204" pitchFamily="34" charset="0"/>
              </a:rPr>
              <a:t>Search college websites</a:t>
            </a:r>
          </a:p>
          <a:p>
            <a:pPr marL="625475" indent="-336550"/>
            <a:r>
              <a:rPr lang="en-US" sz="2400" dirty="0">
                <a:latin typeface="Arial" panose="020B0604020202020204" pitchFamily="34" charset="0"/>
                <a:cs typeface="Arial" panose="020B0604020202020204" pitchFamily="34" charset="0"/>
              </a:rPr>
              <a:t>Admission requirements</a:t>
            </a:r>
          </a:p>
          <a:p>
            <a:pPr marL="1025525" lvl="1" indent="-336550"/>
            <a:r>
              <a:rPr lang="en-US" sz="2000" dirty="0">
                <a:latin typeface="Arial" panose="020B0604020202020204" pitchFamily="34" charset="0"/>
                <a:cs typeface="Arial" panose="020B0604020202020204" pitchFamily="34" charset="0"/>
              </a:rPr>
              <a:t>Required high school classes</a:t>
            </a:r>
          </a:p>
          <a:p>
            <a:pPr marL="1025525" lvl="1" indent="-336550"/>
            <a:r>
              <a:rPr lang="en-US" sz="2000" dirty="0">
                <a:latin typeface="Arial" panose="020B0604020202020204" pitchFamily="34" charset="0"/>
                <a:cs typeface="Arial" panose="020B0604020202020204" pitchFamily="34" charset="0"/>
              </a:rPr>
              <a:t>Grade point average</a:t>
            </a:r>
          </a:p>
          <a:p>
            <a:pPr marL="1025525" lvl="1" indent="-336550"/>
            <a:r>
              <a:rPr lang="en-US" sz="2000" dirty="0">
                <a:latin typeface="Arial" panose="020B0604020202020204" pitchFamily="34" charset="0"/>
                <a:cs typeface="Arial" panose="020B0604020202020204" pitchFamily="34" charset="0"/>
              </a:rPr>
              <a:t>Standardized test scores</a:t>
            </a:r>
          </a:p>
          <a:p>
            <a:pPr marL="1425575" lvl="2" indent="-336550"/>
            <a:r>
              <a:rPr lang="en-US" sz="1600" dirty="0">
                <a:latin typeface="Arial" panose="020B0604020202020204" pitchFamily="34" charset="0"/>
                <a:cs typeface="Arial" panose="020B0604020202020204" pitchFamily="34" charset="0"/>
              </a:rPr>
              <a:t>ACT or SAT taken your junior or senior year</a:t>
            </a:r>
          </a:p>
        </p:txBody>
      </p:sp>
      <p:pic>
        <p:nvPicPr>
          <p:cNvPr id="18"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670048"/>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1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additive="base">
                                        <p:cTn id="20"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7">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additive="base">
                                        <p:cTn id="24"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7">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additive="base">
                                        <p:cTn id="28"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7">
                                            <p:txEl>
                                              <p:pRg st="2" end="2"/>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 calcmode="lin" valueType="num">
                                      <p:cBhvr additive="base">
                                        <p:cTn id="32" dur="500" fill="hold"/>
                                        <p:tgtEl>
                                          <p:spTgt spid="17">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8" fill="hold" nodeType="clickEffect">
                                  <p:stCondLst>
                                    <p:cond delay="0"/>
                                  </p:stCondLst>
                                  <p:childTnLst>
                                    <p:anim calcmode="lin" valueType="num">
                                      <p:cBhvr additive="base">
                                        <p:cTn id="37" dur="20"/>
                                        <p:tgtEl>
                                          <p:spTgt spid="18"/>
                                        </p:tgtEl>
                                        <p:attrNameLst>
                                          <p:attrName>ppt_x</p:attrName>
                                        </p:attrNameLst>
                                      </p:cBhvr>
                                      <p:tavLst>
                                        <p:tav tm="0">
                                          <p:val>
                                            <p:strVal val="ppt_x"/>
                                          </p:val>
                                        </p:tav>
                                        <p:tav tm="100000">
                                          <p:val>
                                            <p:strVal val="0-ppt_w/2"/>
                                          </p:val>
                                        </p:tav>
                                      </p:tavLst>
                                    </p:anim>
                                    <p:anim calcmode="lin" valueType="num">
                                      <p:cBhvr additive="base">
                                        <p:cTn id="38" dur="20"/>
                                        <p:tgtEl>
                                          <p:spTgt spid="18"/>
                                        </p:tgtEl>
                                        <p:attrNameLst>
                                          <p:attrName>ppt_y</p:attrName>
                                        </p:attrNameLst>
                                      </p:cBhvr>
                                      <p:tavLst>
                                        <p:tav tm="0">
                                          <p:val>
                                            <p:strVal val="ppt_y"/>
                                          </p:val>
                                        </p:tav>
                                        <p:tav tm="100000">
                                          <p:val>
                                            <p:strVal val="ppt_y"/>
                                          </p:val>
                                        </p:tav>
                                      </p:tavLst>
                                    </p:anim>
                                    <p:set>
                                      <p:cBhvr>
                                        <p:cTn id="39" dur="1" fill="hold">
                                          <p:stCondLst>
                                            <p:cond delay="19"/>
                                          </p:stCondLst>
                                        </p:cTn>
                                        <p:tgtEl>
                                          <p:spTgt spid="18"/>
                                        </p:tgtEl>
                                        <p:attrNameLst>
                                          <p:attrName>style.visibility</p:attrName>
                                        </p:attrNameLst>
                                      </p:cBhvr>
                                      <p:to>
                                        <p:strVal val="hidden"/>
                                      </p:to>
                                    </p:set>
                                  </p:childTnLst>
                                </p:cTn>
                              </p:par>
                              <p:par>
                                <p:cTn id="40" presetID="2" presetClass="exit" presetSubtype="8" fill="hold" grpId="2" nodeType="withEffect">
                                  <p:stCondLst>
                                    <p:cond delay="0"/>
                                  </p:stCondLst>
                                  <p:childTnLst>
                                    <p:anim calcmode="lin" valueType="num">
                                      <p:cBhvr additive="base">
                                        <p:cTn id="41" dur="500"/>
                                        <p:tgtEl>
                                          <p:spTgt spid="17">
                                            <p:txEl>
                                              <p:pRg st="0" end="0"/>
                                            </p:txEl>
                                          </p:spTgt>
                                        </p:tgtEl>
                                        <p:attrNameLst>
                                          <p:attrName>ppt_x</p:attrName>
                                        </p:attrNameLst>
                                      </p:cBhvr>
                                      <p:tavLst>
                                        <p:tav tm="0">
                                          <p:val>
                                            <p:strVal val="ppt_x"/>
                                          </p:val>
                                        </p:tav>
                                        <p:tav tm="100000">
                                          <p:val>
                                            <p:strVal val="0-ppt_w/2"/>
                                          </p:val>
                                        </p:tav>
                                      </p:tavLst>
                                    </p:anim>
                                    <p:anim calcmode="lin" valueType="num">
                                      <p:cBhvr additive="base">
                                        <p:cTn id="42" dur="500"/>
                                        <p:tgtEl>
                                          <p:spTgt spid="17">
                                            <p:txEl>
                                              <p:pRg st="0" end="0"/>
                                            </p:txEl>
                                          </p:spTgt>
                                        </p:tgtEl>
                                        <p:attrNameLst>
                                          <p:attrName>ppt_y</p:attrName>
                                        </p:attrNameLst>
                                      </p:cBhvr>
                                      <p:tavLst>
                                        <p:tav tm="0">
                                          <p:val>
                                            <p:strVal val="ppt_y"/>
                                          </p:val>
                                        </p:tav>
                                        <p:tav tm="100000">
                                          <p:val>
                                            <p:strVal val="ppt_y"/>
                                          </p:val>
                                        </p:tav>
                                      </p:tavLst>
                                    </p:anim>
                                    <p:set>
                                      <p:cBhvr>
                                        <p:cTn id="43" dur="1" fill="hold">
                                          <p:stCondLst>
                                            <p:cond delay="499"/>
                                          </p:stCondLst>
                                        </p:cTn>
                                        <p:tgtEl>
                                          <p:spTgt spid="17">
                                            <p:txEl>
                                              <p:pRg st="0" end="0"/>
                                            </p:txEl>
                                          </p:spTgt>
                                        </p:tgtEl>
                                        <p:attrNameLst>
                                          <p:attrName>style.visibility</p:attrName>
                                        </p:attrNameLst>
                                      </p:cBhvr>
                                      <p:to>
                                        <p:strVal val="hidden"/>
                                      </p:to>
                                    </p:set>
                                  </p:childTnLst>
                                </p:cTn>
                              </p:par>
                              <p:par>
                                <p:cTn id="44" presetID="2" presetClass="exit" presetSubtype="8" fill="hold" grpId="2" nodeType="withEffect">
                                  <p:stCondLst>
                                    <p:cond delay="0"/>
                                  </p:stCondLst>
                                  <p:childTnLst>
                                    <p:anim calcmode="lin" valueType="num">
                                      <p:cBhvr additive="base">
                                        <p:cTn id="45" dur="500"/>
                                        <p:tgtEl>
                                          <p:spTgt spid="17">
                                            <p:txEl>
                                              <p:pRg st="1" end="1"/>
                                            </p:txEl>
                                          </p:spTgt>
                                        </p:tgtEl>
                                        <p:attrNameLst>
                                          <p:attrName>ppt_x</p:attrName>
                                        </p:attrNameLst>
                                      </p:cBhvr>
                                      <p:tavLst>
                                        <p:tav tm="0">
                                          <p:val>
                                            <p:strVal val="ppt_x"/>
                                          </p:val>
                                        </p:tav>
                                        <p:tav tm="100000">
                                          <p:val>
                                            <p:strVal val="0-ppt_w/2"/>
                                          </p:val>
                                        </p:tav>
                                      </p:tavLst>
                                    </p:anim>
                                    <p:anim calcmode="lin" valueType="num">
                                      <p:cBhvr additive="base">
                                        <p:cTn id="46" dur="500"/>
                                        <p:tgtEl>
                                          <p:spTgt spid="17">
                                            <p:txEl>
                                              <p:pRg st="1" end="1"/>
                                            </p:txEl>
                                          </p:spTgt>
                                        </p:tgtEl>
                                        <p:attrNameLst>
                                          <p:attrName>ppt_y</p:attrName>
                                        </p:attrNameLst>
                                      </p:cBhvr>
                                      <p:tavLst>
                                        <p:tav tm="0">
                                          <p:val>
                                            <p:strVal val="ppt_y"/>
                                          </p:val>
                                        </p:tav>
                                        <p:tav tm="100000">
                                          <p:val>
                                            <p:strVal val="ppt_y"/>
                                          </p:val>
                                        </p:tav>
                                      </p:tavLst>
                                    </p:anim>
                                    <p:set>
                                      <p:cBhvr>
                                        <p:cTn id="47" dur="1" fill="hold">
                                          <p:stCondLst>
                                            <p:cond delay="499"/>
                                          </p:stCondLst>
                                        </p:cTn>
                                        <p:tgtEl>
                                          <p:spTgt spid="17">
                                            <p:txEl>
                                              <p:pRg st="1" end="1"/>
                                            </p:txEl>
                                          </p:spTgt>
                                        </p:tgtEl>
                                        <p:attrNameLst>
                                          <p:attrName>style.visibility</p:attrName>
                                        </p:attrNameLst>
                                      </p:cBhvr>
                                      <p:to>
                                        <p:strVal val="hidden"/>
                                      </p:to>
                                    </p:set>
                                  </p:childTnLst>
                                </p:cTn>
                              </p:par>
                              <p:par>
                                <p:cTn id="48" presetID="2" presetClass="exit" presetSubtype="8" fill="hold" grpId="2" nodeType="withEffect">
                                  <p:stCondLst>
                                    <p:cond delay="0"/>
                                  </p:stCondLst>
                                  <p:childTnLst>
                                    <p:anim calcmode="lin" valueType="num">
                                      <p:cBhvr additive="base">
                                        <p:cTn id="49" dur="500"/>
                                        <p:tgtEl>
                                          <p:spTgt spid="17">
                                            <p:txEl>
                                              <p:pRg st="2" end="2"/>
                                            </p:txEl>
                                          </p:spTgt>
                                        </p:tgtEl>
                                        <p:attrNameLst>
                                          <p:attrName>ppt_x</p:attrName>
                                        </p:attrNameLst>
                                      </p:cBhvr>
                                      <p:tavLst>
                                        <p:tav tm="0">
                                          <p:val>
                                            <p:strVal val="ppt_x"/>
                                          </p:val>
                                        </p:tav>
                                        <p:tav tm="100000">
                                          <p:val>
                                            <p:strVal val="0-ppt_w/2"/>
                                          </p:val>
                                        </p:tav>
                                      </p:tavLst>
                                    </p:anim>
                                    <p:anim calcmode="lin" valueType="num">
                                      <p:cBhvr additive="base">
                                        <p:cTn id="50" dur="500"/>
                                        <p:tgtEl>
                                          <p:spTgt spid="17">
                                            <p:txEl>
                                              <p:pRg st="2" end="2"/>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17">
                                            <p:txEl>
                                              <p:pRg st="2" end="2"/>
                                            </p:txEl>
                                          </p:spTgt>
                                        </p:tgtEl>
                                        <p:attrNameLst>
                                          <p:attrName>style.visibility</p:attrName>
                                        </p:attrNameLst>
                                      </p:cBhvr>
                                      <p:to>
                                        <p:strVal val="hidden"/>
                                      </p:to>
                                    </p:set>
                                  </p:childTnLst>
                                </p:cTn>
                              </p:par>
                              <p:par>
                                <p:cTn id="52" presetID="2" presetClass="exit" presetSubtype="8" fill="hold" grpId="2" nodeType="withEffect">
                                  <p:stCondLst>
                                    <p:cond delay="0"/>
                                  </p:stCondLst>
                                  <p:childTnLst>
                                    <p:anim calcmode="lin" valueType="num">
                                      <p:cBhvr additive="base">
                                        <p:cTn id="53" dur="500"/>
                                        <p:tgtEl>
                                          <p:spTgt spid="17">
                                            <p:txEl>
                                              <p:pRg st="3" end="3"/>
                                            </p:txEl>
                                          </p:spTgt>
                                        </p:tgtEl>
                                        <p:attrNameLst>
                                          <p:attrName>ppt_x</p:attrName>
                                        </p:attrNameLst>
                                      </p:cBhvr>
                                      <p:tavLst>
                                        <p:tav tm="0">
                                          <p:val>
                                            <p:strVal val="ppt_x"/>
                                          </p:val>
                                        </p:tav>
                                        <p:tav tm="100000">
                                          <p:val>
                                            <p:strVal val="0-ppt_w/2"/>
                                          </p:val>
                                        </p:tav>
                                      </p:tavLst>
                                    </p:anim>
                                    <p:anim calcmode="lin" valueType="num">
                                      <p:cBhvr additive="base">
                                        <p:cTn id="54" dur="500"/>
                                        <p:tgtEl>
                                          <p:spTgt spid="17">
                                            <p:txEl>
                                              <p:pRg st="3" end="3"/>
                                            </p:txEl>
                                          </p:spTgt>
                                        </p:tgtEl>
                                        <p:attrNameLst>
                                          <p:attrName>ppt_y</p:attrName>
                                        </p:attrNameLst>
                                      </p:cBhvr>
                                      <p:tavLst>
                                        <p:tav tm="0">
                                          <p:val>
                                            <p:strVal val="ppt_y"/>
                                          </p:val>
                                        </p:tav>
                                        <p:tav tm="100000">
                                          <p:val>
                                            <p:strVal val="ppt_y"/>
                                          </p:val>
                                        </p:tav>
                                      </p:tavLst>
                                    </p:anim>
                                    <p:set>
                                      <p:cBhvr>
                                        <p:cTn id="55" dur="1" fill="hold">
                                          <p:stCondLst>
                                            <p:cond delay="499"/>
                                          </p:stCondLst>
                                        </p:cTn>
                                        <p:tgtEl>
                                          <p:spTgt spid="17">
                                            <p:txEl>
                                              <p:pRg st="3" end="3"/>
                                            </p:txEl>
                                          </p:spTgt>
                                        </p:tgtEl>
                                        <p:attrNameLst>
                                          <p:attrName>style.visibility</p:attrName>
                                        </p:attrNameLst>
                                      </p:cBhvr>
                                      <p:to>
                                        <p:strVal val="hidden"/>
                                      </p:to>
                                    </p:set>
                                  </p:childTnLst>
                                </p:cTn>
                              </p:par>
                              <p:par>
                                <p:cTn id="56" presetID="2" presetClass="exit" presetSubtype="8" fill="hold" grpId="1" nodeType="withEffect">
                                  <p:stCondLst>
                                    <p:cond delay="0"/>
                                  </p:stCondLst>
                                  <p:childTnLst>
                                    <p:anim calcmode="lin" valueType="num">
                                      <p:cBhvr additive="base">
                                        <p:cTn id="57" dur="500"/>
                                        <p:tgtEl>
                                          <p:spTgt spid="17">
                                            <p:txEl>
                                              <p:pRg st="0" end="0"/>
                                            </p:txEl>
                                          </p:spTgt>
                                        </p:tgtEl>
                                        <p:attrNameLst>
                                          <p:attrName>ppt_x</p:attrName>
                                        </p:attrNameLst>
                                      </p:cBhvr>
                                      <p:tavLst>
                                        <p:tav tm="0">
                                          <p:val>
                                            <p:strVal val="ppt_x"/>
                                          </p:val>
                                        </p:tav>
                                        <p:tav tm="100000">
                                          <p:val>
                                            <p:strVal val="0-ppt_w/2"/>
                                          </p:val>
                                        </p:tav>
                                      </p:tavLst>
                                    </p:anim>
                                    <p:anim calcmode="lin" valueType="num">
                                      <p:cBhvr additive="base">
                                        <p:cTn id="58" dur="500"/>
                                        <p:tgtEl>
                                          <p:spTgt spid="17">
                                            <p:txEl>
                                              <p:pRg st="0" end="0"/>
                                            </p:txEl>
                                          </p:spTgt>
                                        </p:tgtEl>
                                        <p:attrNameLst>
                                          <p:attrName>ppt_y</p:attrName>
                                        </p:attrNameLst>
                                      </p:cBhvr>
                                      <p:tavLst>
                                        <p:tav tm="0">
                                          <p:val>
                                            <p:strVal val="ppt_y"/>
                                          </p:val>
                                        </p:tav>
                                        <p:tav tm="100000">
                                          <p:val>
                                            <p:strVal val="ppt_y"/>
                                          </p:val>
                                        </p:tav>
                                      </p:tavLst>
                                    </p:anim>
                                    <p:set>
                                      <p:cBhvr>
                                        <p:cTn id="59" dur="1" fill="hold">
                                          <p:stCondLst>
                                            <p:cond delay="499"/>
                                          </p:stCondLst>
                                        </p:cTn>
                                        <p:tgtEl>
                                          <p:spTgt spid="17">
                                            <p:txEl>
                                              <p:pRg st="0" end="0"/>
                                            </p:txEl>
                                          </p:spTgt>
                                        </p:tgtEl>
                                        <p:attrNameLst>
                                          <p:attrName>style.visibility</p:attrName>
                                        </p:attrNameLst>
                                      </p:cBhvr>
                                      <p:to>
                                        <p:strVal val="hidden"/>
                                      </p:to>
                                    </p:set>
                                  </p:childTnLst>
                                </p:cTn>
                              </p:par>
                              <p:par>
                                <p:cTn id="60" presetID="2" presetClass="exit" presetSubtype="8" fill="hold" grpId="1" nodeType="withEffect">
                                  <p:stCondLst>
                                    <p:cond delay="0"/>
                                  </p:stCondLst>
                                  <p:childTnLst>
                                    <p:anim calcmode="lin" valueType="num">
                                      <p:cBhvr additive="base">
                                        <p:cTn id="61" dur="500"/>
                                        <p:tgtEl>
                                          <p:spTgt spid="17">
                                            <p:txEl>
                                              <p:pRg st="1" end="1"/>
                                            </p:txEl>
                                          </p:spTgt>
                                        </p:tgtEl>
                                        <p:attrNameLst>
                                          <p:attrName>ppt_x</p:attrName>
                                        </p:attrNameLst>
                                      </p:cBhvr>
                                      <p:tavLst>
                                        <p:tav tm="0">
                                          <p:val>
                                            <p:strVal val="ppt_x"/>
                                          </p:val>
                                        </p:tav>
                                        <p:tav tm="100000">
                                          <p:val>
                                            <p:strVal val="0-ppt_w/2"/>
                                          </p:val>
                                        </p:tav>
                                      </p:tavLst>
                                    </p:anim>
                                    <p:anim calcmode="lin" valueType="num">
                                      <p:cBhvr additive="base">
                                        <p:cTn id="62" dur="500"/>
                                        <p:tgtEl>
                                          <p:spTgt spid="17">
                                            <p:txEl>
                                              <p:pRg st="1" end="1"/>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17">
                                            <p:txEl>
                                              <p:pRg st="1" end="1"/>
                                            </p:txEl>
                                          </p:spTgt>
                                        </p:tgtEl>
                                        <p:attrNameLst>
                                          <p:attrName>style.visibility</p:attrName>
                                        </p:attrNameLst>
                                      </p:cBhvr>
                                      <p:to>
                                        <p:strVal val="hidden"/>
                                      </p:to>
                                    </p:set>
                                  </p:childTnLst>
                                </p:cTn>
                              </p:par>
                              <p:par>
                                <p:cTn id="64" presetID="2" presetClass="exit" presetSubtype="8" fill="hold" grpId="1" nodeType="withEffect">
                                  <p:stCondLst>
                                    <p:cond delay="0"/>
                                  </p:stCondLst>
                                  <p:childTnLst>
                                    <p:anim calcmode="lin" valueType="num">
                                      <p:cBhvr additive="base">
                                        <p:cTn id="65" dur="500"/>
                                        <p:tgtEl>
                                          <p:spTgt spid="17">
                                            <p:txEl>
                                              <p:pRg st="2" end="2"/>
                                            </p:txEl>
                                          </p:spTgt>
                                        </p:tgtEl>
                                        <p:attrNameLst>
                                          <p:attrName>ppt_x</p:attrName>
                                        </p:attrNameLst>
                                      </p:cBhvr>
                                      <p:tavLst>
                                        <p:tav tm="0">
                                          <p:val>
                                            <p:strVal val="ppt_x"/>
                                          </p:val>
                                        </p:tav>
                                        <p:tav tm="100000">
                                          <p:val>
                                            <p:strVal val="0-ppt_w/2"/>
                                          </p:val>
                                        </p:tav>
                                      </p:tavLst>
                                    </p:anim>
                                    <p:anim calcmode="lin" valueType="num">
                                      <p:cBhvr additive="base">
                                        <p:cTn id="66" dur="500"/>
                                        <p:tgtEl>
                                          <p:spTgt spid="17">
                                            <p:txEl>
                                              <p:pRg st="2" end="2"/>
                                            </p:txEl>
                                          </p:spTgt>
                                        </p:tgtEl>
                                        <p:attrNameLst>
                                          <p:attrName>ppt_y</p:attrName>
                                        </p:attrNameLst>
                                      </p:cBhvr>
                                      <p:tavLst>
                                        <p:tav tm="0">
                                          <p:val>
                                            <p:strVal val="ppt_y"/>
                                          </p:val>
                                        </p:tav>
                                        <p:tav tm="100000">
                                          <p:val>
                                            <p:strVal val="ppt_y"/>
                                          </p:val>
                                        </p:tav>
                                      </p:tavLst>
                                    </p:anim>
                                    <p:set>
                                      <p:cBhvr>
                                        <p:cTn id="67" dur="1" fill="hold">
                                          <p:stCondLst>
                                            <p:cond delay="499"/>
                                          </p:stCondLst>
                                        </p:cTn>
                                        <p:tgtEl>
                                          <p:spTgt spid="17">
                                            <p:txEl>
                                              <p:pRg st="2" end="2"/>
                                            </p:txEl>
                                          </p:spTgt>
                                        </p:tgtEl>
                                        <p:attrNameLst>
                                          <p:attrName>style.visibility</p:attrName>
                                        </p:attrNameLst>
                                      </p:cBhvr>
                                      <p:to>
                                        <p:strVal val="hidden"/>
                                      </p:to>
                                    </p:set>
                                  </p:childTnLst>
                                </p:cTn>
                              </p:par>
                              <p:par>
                                <p:cTn id="68" presetID="2" presetClass="exit" presetSubtype="8" fill="hold" grpId="1" nodeType="withEffect">
                                  <p:stCondLst>
                                    <p:cond delay="0"/>
                                  </p:stCondLst>
                                  <p:childTnLst>
                                    <p:anim calcmode="lin" valueType="num">
                                      <p:cBhvr additive="base">
                                        <p:cTn id="69" dur="500"/>
                                        <p:tgtEl>
                                          <p:spTgt spid="17">
                                            <p:txEl>
                                              <p:pRg st="3" end="3"/>
                                            </p:txEl>
                                          </p:spTgt>
                                        </p:tgtEl>
                                        <p:attrNameLst>
                                          <p:attrName>ppt_x</p:attrName>
                                        </p:attrNameLst>
                                      </p:cBhvr>
                                      <p:tavLst>
                                        <p:tav tm="0">
                                          <p:val>
                                            <p:strVal val="ppt_x"/>
                                          </p:val>
                                        </p:tav>
                                        <p:tav tm="100000">
                                          <p:val>
                                            <p:strVal val="0-ppt_w/2"/>
                                          </p:val>
                                        </p:tav>
                                      </p:tavLst>
                                    </p:anim>
                                    <p:anim calcmode="lin" valueType="num">
                                      <p:cBhvr additive="base">
                                        <p:cTn id="70" dur="500"/>
                                        <p:tgtEl>
                                          <p:spTgt spid="17">
                                            <p:txEl>
                                              <p:pRg st="3" end="3"/>
                                            </p:txEl>
                                          </p:spTgt>
                                        </p:tgtEl>
                                        <p:attrNameLst>
                                          <p:attrName>ppt_y</p:attrName>
                                        </p:attrNameLst>
                                      </p:cBhvr>
                                      <p:tavLst>
                                        <p:tav tm="0">
                                          <p:val>
                                            <p:strVal val="ppt_y"/>
                                          </p:val>
                                        </p:tav>
                                        <p:tav tm="100000">
                                          <p:val>
                                            <p:strVal val="ppt_y"/>
                                          </p:val>
                                        </p:tav>
                                      </p:tavLst>
                                    </p:anim>
                                    <p:set>
                                      <p:cBhvr>
                                        <p:cTn id="71" dur="1" fill="hold">
                                          <p:stCondLst>
                                            <p:cond delay="499"/>
                                          </p:stCondLst>
                                        </p:cTn>
                                        <p:tgtEl>
                                          <p:spTgt spid="17">
                                            <p:txEl>
                                              <p:pRg st="3" end="3"/>
                                            </p:txEl>
                                          </p:spTgt>
                                        </p:tgtEl>
                                        <p:attrNameLst>
                                          <p:attrName>style.visibility</p:attrName>
                                        </p:attrNameLst>
                                      </p:cBhvr>
                                      <p:to>
                                        <p:strVal val="hidden"/>
                                      </p:to>
                                    </p:set>
                                  </p:childTnLst>
                                </p:cTn>
                              </p:par>
                              <p:par>
                                <p:cTn id="72" presetID="2" presetClass="exit" presetSubtype="8" fill="hold" grpId="3" nodeType="withEffect">
                                  <p:stCondLst>
                                    <p:cond delay="0"/>
                                  </p:stCondLst>
                                  <p:childTnLst>
                                    <p:anim calcmode="lin" valueType="num">
                                      <p:cBhvr additive="base">
                                        <p:cTn id="73" dur="500"/>
                                        <p:tgtEl>
                                          <p:spTgt spid="17">
                                            <p:txEl>
                                              <p:pRg st="0" end="0"/>
                                            </p:txEl>
                                          </p:spTgt>
                                        </p:tgtEl>
                                        <p:attrNameLst>
                                          <p:attrName>ppt_x</p:attrName>
                                        </p:attrNameLst>
                                      </p:cBhvr>
                                      <p:tavLst>
                                        <p:tav tm="0">
                                          <p:val>
                                            <p:strVal val="ppt_x"/>
                                          </p:val>
                                        </p:tav>
                                        <p:tav tm="100000">
                                          <p:val>
                                            <p:strVal val="0-ppt_w/2"/>
                                          </p:val>
                                        </p:tav>
                                      </p:tavLst>
                                    </p:anim>
                                    <p:anim calcmode="lin" valueType="num">
                                      <p:cBhvr additive="base">
                                        <p:cTn id="74" dur="500"/>
                                        <p:tgtEl>
                                          <p:spTgt spid="17">
                                            <p:txEl>
                                              <p:pRg st="0" end="0"/>
                                            </p:txEl>
                                          </p:spTgt>
                                        </p:tgtEl>
                                        <p:attrNameLst>
                                          <p:attrName>ppt_y</p:attrName>
                                        </p:attrNameLst>
                                      </p:cBhvr>
                                      <p:tavLst>
                                        <p:tav tm="0">
                                          <p:val>
                                            <p:strVal val="ppt_y"/>
                                          </p:val>
                                        </p:tav>
                                        <p:tav tm="100000">
                                          <p:val>
                                            <p:strVal val="ppt_y"/>
                                          </p:val>
                                        </p:tav>
                                      </p:tavLst>
                                    </p:anim>
                                    <p:set>
                                      <p:cBhvr>
                                        <p:cTn id="75" dur="1" fill="hold">
                                          <p:stCondLst>
                                            <p:cond delay="499"/>
                                          </p:stCondLst>
                                        </p:cTn>
                                        <p:tgtEl>
                                          <p:spTgt spid="17">
                                            <p:txEl>
                                              <p:pRg st="0" end="0"/>
                                            </p:txEl>
                                          </p:spTgt>
                                        </p:tgtEl>
                                        <p:attrNameLst>
                                          <p:attrName>style.visibility</p:attrName>
                                        </p:attrNameLst>
                                      </p:cBhvr>
                                      <p:to>
                                        <p:strVal val="hidden"/>
                                      </p:to>
                                    </p:set>
                                  </p:childTnLst>
                                </p:cTn>
                              </p:par>
                              <p:par>
                                <p:cTn id="76" presetID="2" presetClass="exit" presetSubtype="8" fill="hold" grpId="3" nodeType="withEffect">
                                  <p:stCondLst>
                                    <p:cond delay="0"/>
                                  </p:stCondLst>
                                  <p:childTnLst>
                                    <p:anim calcmode="lin" valueType="num">
                                      <p:cBhvr additive="base">
                                        <p:cTn id="77" dur="500"/>
                                        <p:tgtEl>
                                          <p:spTgt spid="17">
                                            <p:txEl>
                                              <p:pRg st="1" end="1"/>
                                            </p:txEl>
                                          </p:spTgt>
                                        </p:tgtEl>
                                        <p:attrNameLst>
                                          <p:attrName>ppt_x</p:attrName>
                                        </p:attrNameLst>
                                      </p:cBhvr>
                                      <p:tavLst>
                                        <p:tav tm="0">
                                          <p:val>
                                            <p:strVal val="ppt_x"/>
                                          </p:val>
                                        </p:tav>
                                        <p:tav tm="100000">
                                          <p:val>
                                            <p:strVal val="0-ppt_w/2"/>
                                          </p:val>
                                        </p:tav>
                                      </p:tavLst>
                                    </p:anim>
                                    <p:anim calcmode="lin" valueType="num">
                                      <p:cBhvr additive="base">
                                        <p:cTn id="78" dur="500"/>
                                        <p:tgtEl>
                                          <p:spTgt spid="17">
                                            <p:txEl>
                                              <p:pRg st="1" end="1"/>
                                            </p:txEl>
                                          </p:spTgt>
                                        </p:tgtEl>
                                        <p:attrNameLst>
                                          <p:attrName>ppt_y</p:attrName>
                                        </p:attrNameLst>
                                      </p:cBhvr>
                                      <p:tavLst>
                                        <p:tav tm="0">
                                          <p:val>
                                            <p:strVal val="ppt_y"/>
                                          </p:val>
                                        </p:tav>
                                        <p:tav tm="100000">
                                          <p:val>
                                            <p:strVal val="ppt_y"/>
                                          </p:val>
                                        </p:tav>
                                      </p:tavLst>
                                    </p:anim>
                                    <p:set>
                                      <p:cBhvr>
                                        <p:cTn id="79" dur="1" fill="hold">
                                          <p:stCondLst>
                                            <p:cond delay="499"/>
                                          </p:stCondLst>
                                        </p:cTn>
                                        <p:tgtEl>
                                          <p:spTgt spid="17">
                                            <p:txEl>
                                              <p:pRg st="1" end="1"/>
                                            </p:txEl>
                                          </p:spTgt>
                                        </p:tgtEl>
                                        <p:attrNameLst>
                                          <p:attrName>style.visibility</p:attrName>
                                        </p:attrNameLst>
                                      </p:cBhvr>
                                      <p:to>
                                        <p:strVal val="hidden"/>
                                      </p:to>
                                    </p:set>
                                  </p:childTnLst>
                                </p:cTn>
                              </p:par>
                              <p:par>
                                <p:cTn id="80" presetID="2" presetClass="exit" presetSubtype="8" fill="hold" grpId="3" nodeType="withEffect">
                                  <p:stCondLst>
                                    <p:cond delay="0"/>
                                  </p:stCondLst>
                                  <p:childTnLst>
                                    <p:anim calcmode="lin" valueType="num">
                                      <p:cBhvr additive="base">
                                        <p:cTn id="81" dur="500"/>
                                        <p:tgtEl>
                                          <p:spTgt spid="17">
                                            <p:txEl>
                                              <p:pRg st="2" end="2"/>
                                            </p:txEl>
                                          </p:spTgt>
                                        </p:tgtEl>
                                        <p:attrNameLst>
                                          <p:attrName>ppt_x</p:attrName>
                                        </p:attrNameLst>
                                      </p:cBhvr>
                                      <p:tavLst>
                                        <p:tav tm="0">
                                          <p:val>
                                            <p:strVal val="ppt_x"/>
                                          </p:val>
                                        </p:tav>
                                        <p:tav tm="100000">
                                          <p:val>
                                            <p:strVal val="0-ppt_w/2"/>
                                          </p:val>
                                        </p:tav>
                                      </p:tavLst>
                                    </p:anim>
                                    <p:anim calcmode="lin" valueType="num">
                                      <p:cBhvr additive="base">
                                        <p:cTn id="82" dur="500"/>
                                        <p:tgtEl>
                                          <p:spTgt spid="17">
                                            <p:txEl>
                                              <p:pRg st="2" end="2"/>
                                            </p:txEl>
                                          </p:spTgt>
                                        </p:tgtEl>
                                        <p:attrNameLst>
                                          <p:attrName>ppt_y</p:attrName>
                                        </p:attrNameLst>
                                      </p:cBhvr>
                                      <p:tavLst>
                                        <p:tav tm="0">
                                          <p:val>
                                            <p:strVal val="ppt_y"/>
                                          </p:val>
                                        </p:tav>
                                        <p:tav tm="100000">
                                          <p:val>
                                            <p:strVal val="ppt_y"/>
                                          </p:val>
                                        </p:tav>
                                      </p:tavLst>
                                    </p:anim>
                                    <p:set>
                                      <p:cBhvr>
                                        <p:cTn id="83" dur="1" fill="hold">
                                          <p:stCondLst>
                                            <p:cond delay="499"/>
                                          </p:stCondLst>
                                        </p:cTn>
                                        <p:tgtEl>
                                          <p:spTgt spid="17">
                                            <p:txEl>
                                              <p:pRg st="2" end="2"/>
                                            </p:txEl>
                                          </p:spTgt>
                                        </p:tgtEl>
                                        <p:attrNameLst>
                                          <p:attrName>style.visibility</p:attrName>
                                        </p:attrNameLst>
                                      </p:cBhvr>
                                      <p:to>
                                        <p:strVal val="hidden"/>
                                      </p:to>
                                    </p:set>
                                  </p:childTnLst>
                                </p:cTn>
                              </p:par>
                              <p:par>
                                <p:cTn id="84" presetID="2" presetClass="exit" presetSubtype="8" fill="hold" grpId="3" nodeType="withEffect">
                                  <p:stCondLst>
                                    <p:cond delay="0"/>
                                  </p:stCondLst>
                                  <p:childTnLst>
                                    <p:anim calcmode="lin" valueType="num">
                                      <p:cBhvr additive="base">
                                        <p:cTn id="85" dur="500"/>
                                        <p:tgtEl>
                                          <p:spTgt spid="17">
                                            <p:txEl>
                                              <p:pRg st="3" end="3"/>
                                            </p:txEl>
                                          </p:spTgt>
                                        </p:tgtEl>
                                        <p:attrNameLst>
                                          <p:attrName>ppt_x</p:attrName>
                                        </p:attrNameLst>
                                      </p:cBhvr>
                                      <p:tavLst>
                                        <p:tav tm="0">
                                          <p:val>
                                            <p:strVal val="ppt_x"/>
                                          </p:val>
                                        </p:tav>
                                        <p:tav tm="100000">
                                          <p:val>
                                            <p:strVal val="0-ppt_w/2"/>
                                          </p:val>
                                        </p:tav>
                                      </p:tavLst>
                                    </p:anim>
                                    <p:anim calcmode="lin" valueType="num">
                                      <p:cBhvr additive="base">
                                        <p:cTn id="86" dur="500"/>
                                        <p:tgtEl>
                                          <p:spTgt spid="17">
                                            <p:txEl>
                                              <p:pRg st="3" end="3"/>
                                            </p:txEl>
                                          </p:spTgt>
                                        </p:tgtEl>
                                        <p:attrNameLst>
                                          <p:attrName>ppt_y</p:attrName>
                                        </p:attrNameLst>
                                      </p:cBhvr>
                                      <p:tavLst>
                                        <p:tav tm="0">
                                          <p:val>
                                            <p:strVal val="ppt_y"/>
                                          </p:val>
                                        </p:tav>
                                        <p:tav tm="100000">
                                          <p:val>
                                            <p:strVal val="ppt_y"/>
                                          </p:val>
                                        </p:tav>
                                      </p:tavLst>
                                    </p:anim>
                                    <p:set>
                                      <p:cBhvr>
                                        <p:cTn id="87" dur="1" fill="hold">
                                          <p:stCondLst>
                                            <p:cond delay="499"/>
                                          </p:stCondLst>
                                        </p:cTn>
                                        <p:tgtEl>
                                          <p:spTgt spid="17">
                                            <p:txEl>
                                              <p:pRg st="3" end="3"/>
                                            </p:txEl>
                                          </p:spTgt>
                                        </p:tgtEl>
                                        <p:attrNameLst>
                                          <p:attrName>style.visibility</p:attrName>
                                        </p:attrNameLst>
                                      </p:cBhvr>
                                      <p:to>
                                        <p:strVal val="hidden"/>
                                      </p:to>
                                    </p:set>
                                  </p:childTnLst>
                                </p:cTn>
                              </p:par>
                              <p:par>
                                <p:cTn id="88" presetID="2" presetClass="exit" presetSubtype="8" fill="hold" grpId="4" nodeType="withEffect">
                                  <p:stCondLst>
                                    <p:cond delay="0"/>
                                  </p:stCondLst>
                                  <p:childTnLst>
                                    <p:anim calcmode="lin" valueType="num">
                                      <p:cBhvr additive="base">
                                        <p:cTn id="89" dur="500"/>
                                        <p:tgtEl>
                                          <p:spTgt spid="17">
                                            <p:txEl>
                                              <p:pRg st="0" end="0"/>
                                            </p:txEl>
                                          </p:spTgt>
                                        </p:tgtEl>
                                        <p:attrNameLst>
                                          <p:attrName>ppt_x</p:attrName>
                                        </p:attrNameLst>
                                      </p:cBhvr>
                                      <p:tavLst>
                                        <p:tav tm="0">
                                          <p:val>
                                            <p:strVal val="ppt_x"/>
                                          </p:val>
                                        </p:tav>
                                        <p:tav tm="100000">
                                          <p:val>
                                            <p:strVal val="0-ppt_w/2"/>
                                          </p:val>
                                        </p:tav>
                                      </p:tavLst>
                                    </p:anim>
                                    <p:anim calcmode="lin" valueType="num">
                                      <p:cBhvr additive="base">
                                        <p:cTn id="90" dur="500"/>
                                        <p:tgtEl>
                                          <p:spTgt spid="17">
                                            <p:txEl>
                                              <p:pRg st="0" end="0"/>
                                            </p:txEl>
                                          </p:spTgt>
                                        </p:tgtEl>
                                        <p:attrNameLst>
                                          <p:attrName>ppt_y</p:attrName>
                                        </p:attrNameLst>
                                      </p:cBhvr>
                                      <p:tavLst>
                                        <p:tav tm="0">
                                          <p:val>
                                            <p:strVal val="ppt_y"/>
                                          </p:val>
                                        </p:tav>
                                        <p:tav tm="100000">
                                          <p:val>
                                            <p:strVal val="ppt_y"/>
                                          </p:val>
                                        </p:tav>
                                      </p:tavLst>
                                    </p:anim>
                                    <p:set>
                                      <p:cBhvr>
                                        <p:cTn id="91" dur="1" fill="hold">
                                          <p:stCondLst>
                                            <p:cond delay="499"/>
                                          </p:stCondLst>
                                        </p:cTn>
                                        <p:tgtEl>
                                          <p:spTgt spid="17">
                                            <p:txEl>
                                              <p:pRg st="0" end="0"/>
                                            </p:txEl>
                                          </p:spTgt>
                                        </p:tgtEl>
                                        <p:attrNameLst>
                                          <p:attrName>style.visibility</p:attrName>
                                        </p:attrNameLst>
                                      </p:cBhvr>
                                      <p:to>
                                        <p:strVal val="hidden"/>
                                      </p:to>
                                    </p:set>
                                  </p:childTnLst>
                                </p:cTn>
                              </p:par>
                              <p:par>
                                <p:cTn id="92" presetID="2" presetClass="exit" presetSubtype="8" fill="hold" grpId="4" nodeType="withEffect">
                                  <p:stCondLst>
                                    <p:cond delay="0"/>
                                  </p:stCondLst>
                                  <p:childTnLst>
                                    <p:anim calcmode="lin" valueType="num">
                                      <p:cBhvr additive="base">
                                        <p:cTn id="93" dur="500"/>
                                        <p:tgtEl>
                                          <p:spTgt spid="17">
                                            <p:txEl>
                                              <p:pRg st="1" end="1"/>
                                            </p:txEl>
                                          </p:spTgt>
                                        </p:tgtEl>
                                        <p:attrNameLst>
                                          <p:attrName>ppt_x</p:attrName>
                                        </p:attrNameLst>
                                      </p:cBhvr>
                                      <p:tavLst>
                                        <p:tav tm="0">
                                          <p:val>
                                            <p:strVal val="ppt_x"/>
                                          </p:val>
                                        </p:tav>
                                        <p:tav tm="100000">
                                          <p:val>
                                            <p:strVal val="0-ppt_w/2"/>
                                          </p:val>
                                        </p:tav>
                                      </p:tavLst>
                                    </p:anim>
                                    <p:anim calcmode="lin" valueType="num">
                                      <p:cBhvr additive="base">
                                        <p:cTn id="94" dur="500"/>
                                        <p:tgtEl>
                                          <p:spTgt spid="17">
                                            <p:txEl>
                                              <p:pRg st="1" end="1"/>
                                            </p:txEl>
                                          </p:spTgt>
                                        </p:tgtEl>
                                        <p:attrNameLst>
                                          <p:attrName>ppt_y</p:attrName>
                                        </p:attrNameLst>
                                      </p:cBhvr>
                                      <p:tavLst>
                                        <p:tav tm="0">
                                          <p:val>
                                            <p:strVal val="ppt_y"/>
                                          </p:val>
                                        </p:tav>
                                        <p:tav tm="100000">
                                          <p:val>
                                            <p:strVal val="ppt_y"/>
                                          </p:val>
                                        </p:tav>
                                      </p:tavLst>
                                    </p:anim>
                                    <p:set>
                                      <p:cBhvr>
                                        <p:cTn id="95" dur="1" fill="hold">
                                          <p:stCondLst>
                                            <p:cond delay="499"/>
                                          </p:stCondLst>
                                        </p:cTn>
                                        <p:tgtEl>
                                          <p:spTgt spid="17">
                                            <p:txEl>
                                              <p:pRg st="1" end="1"/>
                                            </p:txEl>
                                          </p:spTgt>
                                        </p:tgtEl>
                                        <p:attrNameLst>
                                          <p:attrName>style.visibility</p:attrName>
                                        </p:attrNameLst>
                                      </p:cBhvr>
                                      <p:to>
                                        <p:strVal val="hidden"/>
                                      </p:to>
                                    </p:set>
                                  </p:childTnLst>
                                </p:cTn>
                              </p:par>
                              <p:par>
                                <p:cTn id="96" presetID="2" presetClass="exit" presetSubtype="8" fill="hold" grpId="4" nodeType="withEffect">
                                  <p:stCondLst>
                                    <p:cond delay="0"/>
                                  </p:stCondLst>
                                  <p:childTnLst>
                                    <p:anim calcmode="lin" valueType="num">
                                      <p:cBhvr additive="base">
                                        <p:cTn id="97" dur="500"/>
                                        <p:tgtEl>
                                          <p:spTgt spid="17">
                                            <p:txEl>
                                              <p:pRg st="2" end="2"/>
                                            </p:txEl>
                                          </p:spTgt>
                                        </p:tgtEl>
                                        <p:attrNameLst>
                                          <p:attrName>ppt_x</p:attrName>
                                        </p:attrNameLst>
                                      </p:cBhvr>
                                      <p:tavLst>
                                        <p:tav tm="0">
                                          <p:val>
                                            <p:strVal val="ppt_x"/>
                                          </p:val>
                                        </p:tav>
                                        <p:tav tm="100000">
                                          <p:val>
                                            <p:strVal val="0-ppt_w/2"/>
                                          </p:val>
                                        </p:tav>
                                      </p:tavLst>
                                    </p:anim>
                                    <p:anim calcmode="lin" valueType="num">
                                      <p:cBhvr additive="base">
                                        <p:cTn id="98" dur="500"/>
                                        <p:tgtEl>
                                          <p:spTgt spid="17">
                                            <p:txEl>
                                              <p:pRg st="2" end="2"/>
                                            </p:txEl>
                                          </p:spTgt>
                                        </p:tgtEl>
                                        <p:attrNameLst>
                                          <p:attrName>ppt_y</p:attrName>
                                        </p:attrNameLst>
                                      </p:cBhvr>
                                      <p:tavLst>
                                        <p:tav tm="0">
                                          <p:val>
                                            <p:strVal val="ppt_y"/>
                                          </p:val>
                                        </p:tav>
                                        <p:tav tm="100000">
                                          <p:val>
                                            <p:strVal val="ppt_y"/>
                                          </p:val>
                                        </p:tav>
                                      </p:tavLst>
                                    </p:anim>
                                    <p:set>
                                      <p:cBhvr>
                                        <p:cTn id="99" dur="1" fill="hold">
                                          <p:stCondLst>
                                            <p:cond delay="499"/>
                                          </p:stCondLst>
                                        </p:cTn>
                                        <p:tgtEl>
                                          <p:spTgt spid="17">
                                            <p:txEl>
                                              <p:pRg st="2" end="2"/>
                                            </p:txEl>
                                          </p:spTgt>
                                        </p:tgtEl>
                                        <p:attrNameLst>
                                          <p:attrName>style.visibility</p:attrName>
                                        </p:attrNameLst>
                                      </p:cBhvr>
                                      <p:to>
                                        <p:strVal val="hidden"/>
                                      </p:to>
                                    </p:set>
                                  </p:childTnLst>
                                </p:cTn>
                              </p:par>
                              <p:par>
                                <p:cTn id="100" presetID="2" presetClass="exit" presetSubtype="8" fill="hold" grpId="4" nodeType="withEffect">
                                  <p:stCondLst>
                                    <p:cond delay="0"/>
                                  </p:stCondLst>
                                  <p:childTnLst>
                                    <p:anim calcmode="lin" valueType="num">
                                      <p:cBhvr additive="base">
                                        <p:cTn id="101" dur="500"/>
                                        <p:tgtEl>
                                          <p:spTgt spid="17">
                                            <p:txEl>
                                              <p:pRg st="3" end="3"/>
                                            </p:txEl>
                                          </p:spTgt>
                                        </p:tgtEl>
                                        <p:attrNameLst>
                                          <p:attrName>ppt_x</p:attrName>
                                        </p:attrNameLst>
                                      </p:cBhvr>
                                      <p:tavLst>
                                        <p:tav tm="0">
                                          <p:val>
                                            <p:strVal val="ppt_x"/>
                                          </p:val>
                                        </p:tav>
                                        <p:tav tm="100000">
                                          <p:val>
                                            <p:strVal val="0-ppt_w/2"/>
                                          </p:val>
                                        </p:tav>
                                      </p:tavLst>
                                    </p:anim>
                                    <p:anim calcmode="lin" valueType="num">
                                      <p:cBhvr additive="base">
                                        <p:cTn id="102" dur="500"/>
                                        <p:tgtEl>
                                          <p:spTgt spid="17">
                                            <p:txEl>
                                              <p:pRg st="3" end="3"/>
                                            </p:txEl>
                                          </p:spTgt>
                                        </p:tgtEl>
                                        <p:attrNameLst>
                                          <p:attrName>ppt_y</p:attrName>
                                        </p:attrNameLst>
                                      </p:cBhvr>
                                      <p:tavLst>
                                        <p:tav tm="0">
                                          <p:val>
                                            <p:strVal val="ppt_y"/>
                                          </p:val>
                                        </p:tav>
                                        <p:tav tm="100000">
                                          <p:val>
                                            <p:strVal val="ppt_y"/>
                                          </p:val>
                                        </p:tav>
                                      </p:tavLst>
                                    </p:anim>
                                    <p:set>
                                      <p:cBhvr>
                                        <p:cTn id="103" dur="1" fill="hold">
                                          <p:stCondLst>
                                            <p:cond delay="499"/>
                                          </p:stCondLst>
                                        </p:cTn>
                                        <p:tgtEl>
                                          <p:spTgt spid="17">
                                            <p:txEl>
                                              <p:pRg st="3" end="3"/>
                                            </p:txEl>
                                          </p:spTgt>
                                        </p:tgtEl>
                                        <p:attrNameLst>
                                          <p:attrName>style.visibility</p:attrName>
                                        </p:attrNameLst>
                                      </p:cBhvr>
                                      <p:to>
                                        <p:strVal val="hidden"/>
                                      </p:to>
                                    </p:set>
                                  </p:childTnLst>
                                </p:cTn>
                              </p:par>
                            </p:childTnLst>
                          </p:cTn>
                        </p:par>
                        <p:par>
                          <p:cTn id="104" fill="hold">
                            <p:stCondLst>
                              <p:cond delay="500"/>
                            </p:stCondLst>
                            <p:childTnLst>
                              <p:par>
                                <p:cTn id="105" presetID="2" presetClass="entr" presetSubtype="2" fill="hold" grpId="0" nodeType="afterEffect">
                                  <p:stCondLst>
                                    <p:cond delay="0"/>
                                  </p:stCondLst>
                                  <p:childTnLst>
                                    <p:set>
                                      <p:cBhvr>
                                        <p:cTn id="106" dur="1" fill="hold">
                                          <p:stCondLst>
                                            <p:cond delay="0"/>
                                          </p:stCondLst>
                                        </p:cTn>
                                        <p:tgtEl>
                                          <p:spTgt spid="10">
                                            <p:txEl>
                                              <p:pRg st="0" end="0"/>
                                            </p:txEl>
                                          </p:spTgt>
                                        </p:tgtEl>
                                        <p:attrNameLst>
                                          <p:attrName>style.visibility</p:attrName>
                                        </p:attrNameLst>
                                      </p:cBhvr>
                                      <p:to>
                                        <p:strVal val="visible"/>
                                      </p:to>
                                    </p:set>
                                    <p:anim calcmode="lin" valueType="num">
                                      <p:cBhvr additive="base">
                                        <p:cTn id="10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10">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additive="base">
                                        <p:cTn id="111" dur="500" fill="hold"/>
                                        <p:tgtEl>
                                          <p:spTgt spid="11"/>
                                        </p:tgtEl>
                                        <p:attrNameLst>
                                          <p:attrName>ppt_x</p:attrName>
                                        </p:attrNameLst>
                                      </p:cBhvr>
                                      <p:tavLst>
                                        <p:tav tm="0">
                                          <p:val>
                                            <p:strVal val="1+#ppt_w/2"/>
                                          </p:val>
                                        </p:tav>
                                        <p:tav tm="100000">
                                          <p:val>
                                            <p:strVal val="#ppt_x"/>
                                          </p:val>
                                        </p:tav>
                                      </p:tavLst>
                                    </p:anim>
                                    <p:anim calcmode="lin" valueType="num">
                                      <p:cBhvr additive="base">
                                        <p:cTn id="112" dur="500" fill="hold"/>
                                        <p:tgtEl>
                                          <p:spTgt spid="11"/>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13">
                                            <p:txEl>
                                              <p:pRg st="0" end="0"/>
                                            </p:txEl>
                                          </p:spTgt>
                                        </p:tgtEl>
                                        <p:attrNameLst>
                                          <p:attrName>style.visibility</p:attrName>
                                        </p:attrNameLst>
                                      </p:cBhvr>
                                      <p:to>
                                        <p:strVal val="visible"/>
                                      </p:to>
                                    </p:set>
                                    <p:anim calcmode="lin" valueType="num">
                                      <p:cBhvr additive="base">
                                        <p:cTn id="115"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13">
                                            <p:txEl>
                                              <p:pRg st="0" end="0"/>
                                            </p:txEl>
                                          </p:spTgt>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13">
                                            <p:txEl>
                                              <p:pRg st="1" end="1"/>
                                            </p:txEl>
                                          </p:spTgt>
                                        </p:tgtEl>
                                        <p:attrNameLst>
                                          <p:attrName>style.visibility</p:attrName>
                                        </p:attrNameLst>
                                      </p:cBhvr>
                                      <p:to>
                                        <p:strVal val="visible"/>
                                      </p:to>
                                    </p:set>
                                    <p:anim calcmode="lin" valueType="num">
                                      <p:cBhvr additive="base">
                                        <p:cTn id="11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20" dur="500" fill="hold"/>
                                        <p:tgtEl>
                                          <p:spTgt spid="13">
                                            <p:txEl>
                                              <p:pRg st="1" end="1"/>
                                            </p:txEl>
                                          </p:spTgt>
                                        </p:tgtEl>
                                        <p:attrNameLst>
                                          <p:attrName>ppt_y</p:attrName>
                                        </p:attrNameLst>
                                      </p:cBhvr>
                                      <p:tavLst>
                                        <p:tav tm="0">
                                          <p:val>
                                            <p:strVal val="#ppt_y"/>
                                          </p:val>
                                        </p:tav>
                                        <p:tav tm="100000">
                                          <p:val>
                                            <p:strVal val="#ppt_y"/>
                                          </p:val>
                                        </p:tav>
                                      </p:tavLst>
                                    </p:anim>
                                  </p:childTnLst>
                                </p:cTn>
                              </p:par>
                              <p:par>
                                <p:cTn id="121" presetID="2" presetClass="entr" presetSubtype="2" fill="hold" grpId="0" nodeType="withEffect">
                                  <p:stCondLst>
                                    <p:cond delay="0"/>
                                  </p:stCondLst>
                                  <p:childTnLst>
                                    <p:set>
                                      <p:cBhvr>
                                        <p:cTn id="122" dur="1" fill="hold">
                                          <p:stCondLst>
                                            <p:cond delay="0"/>
                                          </p:stCondLst>
                                        </p:cTn>
                                        <p:tgtEl>
                                          <p:spTgt spid="13">
                                            <p:txEl>
                                              <p:pRg st="2" end="2"/>
                                            </p:txEl>
                                          </p:spTgt>
                                        </p:tgtEl>
                                        <p:attrNameLst>
                                          <p:attrName>style.visibility</p:attrName>
                                        </p:attrNameLst>
                                      </p:cBhvr>
                                      <p:to>
                                        <p:strVal val="visible"/>
                                      </p:to>
                                    </p:set>
                                    <p:anim calcmode="lin" valueType="num">
                                      <p:cBhvr additive="base">
                                        <p:cTn id="123"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124" dur="500" fill="hold"/>
                                        <p:tgtEl>
                                          <p:spTgt spid="13">
                                            <p:txEl>
                                              <p:pRg st="2" end="2"/>
                                            </p:txEl>
                                          </p:spTgt>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13">
                                            <p:txEl>
                                              <p:pRg st="3" end="3"/>
                                            </p:txEl>
                                          </p:spTgt>
                                        </p:tgtEl>
                                        <p:attrNameLst>
                                          <p:attrName>style.visibility</p:attrName>
                                        </p:attrNameLst>
                                      </p:cBhvr>
                                      <p:to>
                                        <p:strVal val="visible"/>
                                      </p:to>
                                    </p:set>
                                    <p:anim calcmode="lin" valueType="num">
                                      <p:cBhvr additive="base">
                                        <p:cTn id="1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128" dur="500" fill="hold"/>
                                        <p:tgtEl>
                                          <p:spTgt spid="13">
                                            <p:txEl>
                                              <p:pRg st="3" end="3"/>
                                            </p:txEl>
                                          </p:spTgt>
                                        </p:tgtEl>
                                        <p:attrNameLst>
                                          <p:attrName>ppt_y</p:attrName>
                                        </p:attrNameLst>
                                      </p:cBhvr>
                                      <p:tavLst>
                                        <p:tav tm="0">
                                          <p:val>
                                            <p:strVal val="#ppt_y"/>
                                          </p:val>
                                        </p:tav>
                                        <p:tav tm="100000">
                                          <p:val>
                                            <p:strVal val="#ppt_y"/>
                                          </p:val>
                                        </p:tav>
                                      </p:tavLst>
                                    </p:anim>
                                  </p:childTnLst>
                                </p:cTn>
                              </p:par>
                              <p:par>
                                <p:cTn id="129" presetID="2" presetClass="entr" presetSubtype="2" fill="hold" grpId="0" nodeType="withEffect">
                                  <p:stCondLst>
                                    <p:cond delay="0"/>
                                  </p:stCondLst>
                                  <p:childTnLst>
                                    <p:set>
                                      <p:cBhvr>
                                        <p:cTn id="130" dur="1" fill="hold">
                                          <p:stCondLst>
                                            <p:cond delay="0"/>
                                          </p:stCondLst>
                                        </p:cTn>
                                        <p:tgtEl>
                                          <p:spTgt spid="13">
                                            <p:txEl>
                                              <p:pRg st="4" end="4"/>
                                            </p:txEl>
                                          </p:spTgt>
                                        </p:tgtEl>
                                        <p:attrNameLst>
                                          <p:attrName>style.visibility</p:attrName>
                                        </p:attrNameLst>
                                      </p:cBhvr>
                                      <p:to>
                                        <p:strVal val="visible"/>
                                      </p:to>
                                    </p:set>
                                    <p:anim calcmode="lin" valueType="num">
                                      <p:cBhvr additive="base">
                                        <p:cTn id="131" dur="500" fill="hold"/>
                                        <p:tgtEl>
                                          <p:spTgt spid="13">
                                            <p:txEl>
                                              <p:pRg st="4" end="4"/>
                                            </p:txEl>
                                          </p:spTgt>
                                        </p:tgtEl>
                                        <p:attrNameLst>
                                          <p:attrName>ppt_x</p:attrName>
                                        </p:attrNameLst>
                                      </p:cBhvr>
                                      <p:tavLst>
                                        <p:tav tm="0">
                                          <p:val>
                                            <p:strVal val="1+#ppt_w/2"/>
                                          </p:val>
                                        </p:tav>
                                        <p:tav tm="100000">
                                          <p:val>
                                            <p:strVal val="#ppt_x"/>
                                          </p:val>
                                        </p:tav>
                                      </p:tavLst>
                                    </p:anim>
                                    <p:anim calcmode="lin" valueType="num">
                                      <p:cBhvr additive="base">
                                        <p:cTn id="132" dur="500" fill="hold"/>
                                        <p:tgtEl>
                                          <p:spTgt spid="13">
                                            <p:txEl>
                                              <p:pRg st="4" end="4"/>
                                            </p:txEl>
                                          </p:spTgt>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13">
                                            <p:txEl>
                                              <p:pRg st="5" end="5"/>
                                            </p:txEl>
                                          </p:spTgt>
                                        </p:tgtEl>
                                        <p:attrNameLst>
                                          <p:attrName>style.visibility</p:attrName>
                                        </p:attrNameLst>
                                      </p:cBhvr>
                                      <p:to>
                                        <p:strVal val="visible"/>
                                      </p:to>
                                    </p:set>
                                    <p:anim calcmode="lin" valueType="num">
                                      <p:cBhvr additive="base">
                                        <p:cTn id="135" dur="500" fill="hold"/>
                                        <p:tgtEl>
                                          <p:spTgt spid="13">
                                            <p:txEl>
                                              <p:pRg st="5" end="5"/>
                                            </p:txEl>
                                          </p:spTgt>
                                        </p:tgtEl>
                                        <p:attrNameLst>
                                          <p:attrName>ppt_x</p:attrName>
                                        </p:attrNameLst>
                                      </p:cBhvr>
                                      <p:tavLst>
                                        <p:tav tm="0">
                                          <p:val>
                                            <p:strVal val="1+#ppt_w/2"/>
                                          </p:val>
                                        </p:tav>
                                        <p:tav tm="100000">
                                          <p:val>
                                            <p:strVal val="#ppt_x"/>
                                          </p:val>
                                        </p:tav>
                                      </p:tavLst>
                                    </p:anim>
                                    <p:anim calcmode="lin" valueType="num">
                                      <p:cBhvr additive="base">
                                        <p:cTn id="136"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P spid="17" grpId="1" build="allAtOnce"/>
      <p:bldP spid="17" grpId="2" build="allAtOnce"/>
      <p:bldP spid="17" grpId="3" build="allAtOnce"/>
      <p:bldP spid="17" grpId="4" build="allAtOnce"/>
      <p:bldP spid="10" grpId="0" build="p"/>
      <p:bldP spid="1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hoto of a person saving money"/>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430599"/>
            <a:ext cx="5848536" cy="612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0" y="2743200"/>
            <a:ext cx="4075043" cy="1590675"/>
          </a:xfrm>
        </p:spPr>
        <p:txBody>
          <a:bodyPr>
            <a:normAutofit fontScale="90000"/>
          </a:bodyPr>
          <a:lstStyle/>
          <a:p>
            <a:pPr algn="ctr"/>
            <a:r>
              <a:rPr lang="en-US" sz="3600" b="0" dirty="0">
                <a:latin typeface="Arial Black"/>
                <a:cs typeface="Arial Black"/>
              </a:rPr>
              <a:t>WHAT WILL </a:t>
            </a:r>
            <a:br>
              <a:rPr lang="en-US" sz="3600" b="0" dirty="0">
                <a:latin typeface="Arial Black"/>
                <a:cs typeface="Arial Black"/>
              </a:rPr>
            </a:br>
            <a:r>
              <a:rPr lang="en-US" sz="3600" b="0" dirty="0">
                <a:latin typeface="Arial Black"/>
                <a:cs typeface="Arial Black"/>
              </a:rPr>
              <a:t>IT COST </a:t>
            </a:r>
            <a:br>
              <a:rPr lang="en-US" sz="3600" b="0" dirty="0">
                <a:latin typeface="Arial Black"/>
                <a:cs typeface="Arial Black"/>
              </a:rPr>
            </a:br>
            <a:r>
              <a:rPr lang="en-US" sz="3600" b="0" dirty="0">
                <a:latin typeface="Arial Black"/>
                <a:cs typeface="Arial Black"/>
              </a:rPr>
              <a:t>TO ATTEND?</a:t>
            </a:r>
          </a:p>
        </p:txBody>
      </p:sp>
    </p:spTree>
    <p:extLst>
      <p:ext uri="{BB962C8B-B14F-4D97-AF65-F5344CB8AC3E}">
        <p14:creationId xmlns:p14="http://schemas.microsoft.com/office/powerpoint/2010/main" val="34577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Background photo of a piggy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200"/>
            <a:ext cx="417817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533401" y="-928787"/>
            <a:ext cx="9677401" cy="3284638"/>
          </a:xfrm>
          <a:prstGeom prst="rect">
            <a:avLst/>
          </a:prstGeom>
        </p:spPr>
      </p:pic>
      <p:sp>
        <p:nvSpPr>
          <p:cNvPr id="4" name="Title 3"/>
          <p:cNvSpPr>
            <a:spLocks noGrp="1"/>
          </p:cNvSpPr>
          <p:nvPr>
            <p:ph type="title"/>
          </p:nvPr>
        </p:nvSpPr>
        <p:spPr>
          <a:xfrm rot="21392100">
            <a:off x="9556" y="247649"/>
            <a:ext cx="8229600" cy="1143000"/>
          </a:xfrm>
        </p:spPr>
        <p:txBody>
          <a:bodyPr>
            <a:normAutofit/>
          </a:bodyPr>
          <a:lstStyle/>
          <a:p>
            <a:pPr algn="l"/>
            <a:r>
              <a:rPr lang="en-US" sz="3800" b="1" dirty="0">
                <a:latin typeface="Arial" panose="020B0604020202020204" pitchFamily="34" charset="0"/>
                <a:ea typeface="+mn-ea"/>
                <a:cs typeface="Arial" panose="020B0604020202020204" pitchFamily="34" charset="0"/>
              </a:rPr>
              <a:t>The cost of college includes</a:t>
            </a:r>
          </a:p>
        </p:txBody>
      </p:sp>
      <p:sp>
        <p:nvSpPr>
          <p:cNvPr id="132101" name="1"/>
          <p:cNvSpPr txBox="1">
            <a:spLocks noChangeArrowheads="1"/>
          </p:cNvSpPr>
          <p:nvPr/>
        </p:nvSpPr>
        <p:spPr bwMode="auto">
          <a:xfrm>
            <a:off x="5046663" y="2355850"/>
            <a:ext cx="3259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a:t>Tuition and fees</a:t>
            </a:r>
          </a:p>
        </p:txBody>
      </p:sp>
      <p:pic>
        <p:nvPicPr>
          <p:cNvPr id="21"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469823"/>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
          <p:cNvSpPr txBox="1">
            <a:spLocks noChangeArrowheads="1"/>
          </p:cNvSpPr>
          <p:nvPr/>
        </p:nvSpPr>
        <p:spPr bwMode="auto">
          <a:xfrm>
            <a:off x="5046662" y="3058180"/>
            <a:ext cx="409733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a:t>Room and board</a:t>
            </a:r>
          </a:p>
          <a:p>
            <a:r>
              <a:rPr lang="en-US" sz="2800" dirty="0"/>
              <a:t>(where you live </a:t>
            </a:r>
            <a:br>
              <a:rPr lang="en-US" sz="2800" dirty="0"/>
            </a:br>
            <a:r>
              <a:rPr lang="en-US" sz="2800" dirty="0"/>
              <a:t>and what you eat)</a:t>
            </a:r>
          </a:p>
        </p:txBody>
      </p:sp>
      <p:pic>
        <p:nvPicPr>
          <p:cNvPr id="23"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172152"/>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
          <p:cNvSpPr txBox="1">
            <a:spLocks noChangeArrowheads="1"/>
          </p:cNvSpPr>
          <p:nvPr/>
        </p:nvSpPr>
        <p:spPr bwMode="auto">
          <a:xfrm>
            <a:off x="5046663" y="4495800"/>
            <a:ext cx="3763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a:t>Books and supplies</a:t>
            </a:r>
          </a:p>
        </p:txBody>
      </p:sp>
      <p:pic>
        <p:nvPicPr>
          <p:cNvPr id="25"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609772"/>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299529"/>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679820">
            <a:off x="5552194" y="4838064"/>
            <a:ext cx="4334517" cy="522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04288">
            <a:off x="7256952" y="-1805624"/>
            <a:ext cx="3107345" cy="37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7">
            <a:extLst>
              <a:ext uri="{28A0092B-C50C-407E-A947-70E740481C1C}">
                <a14:useLocalDpi xmlns:a14="http://schemas.microsoft.com/office/drawing/2010/main" val="0"/>
              </a:ext>
            </a:extLst>
          </a:blip>
          <a:srcRect l="29167" t="16667" b="20000"/>
          <a:stretch>
            <a:fillRect/>
          </a:stretch>
        </p:blipFill>
        <p:spPr bwMode="auto">
          <a:xfrm>
            <a:off x="7545532" y="3315027"/>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4"/>
          <p:cNvSpPr txBox="1">
            <a:spLocks noChangeArrowheads="1"/>
          </p:cNvSpPr>
          <p:nvPr/>
        </p:nvSpPr>
        <p:spPr bwMode="auto">
          <a:xfrm>
            <a:off x="5046663" y="5141893"/>
            <a:ext cx="34115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dirty="0"/>
              <a:t>Travel and personal </a:t>
            </a:r>
            <a:br>
              <a:rPr lang="en-US" sz="2800" dirty="0"/>
            </a:br>
            <a:r>
              <a:rPr lang="en-US" sz="2800" dirty="0"/>
              <a:t>expenses</a:t>
            </a:r>
          </a:p>
        </p:txBody>
      </p:sp>
    </p:spTree>
    <p:extLst>
      <p:ext uri="{BB962C8B-B14F-4D97-AF65-F5344CB8AC3E}">
        <p14:creationId xmlns:p14="http://schemas.microsoft.com/office/powerpoint/2010/main" val="1691237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300"/>
                                        <p:tgtEl>
                                          <p:spTgt spid="21"/>
                                        </p:tgtEl>
                                      </p:cBhvr>
                                    </p:animEffect>
                                  </p:childTnLst>
                                </p:cTn>
                              </p:par>
                            </p:childTnLst>
                          </p:cTn>
                        </p:par>
                        <p:par>
                          <p:cTn id="19" fill="hold">
                            <p:stCondLst>
                              <p:cond delay="1300"/>
                            </p:stCondLst>
                            <p:childTnLst>
                              <p:par>
                                <p:cTn id="20" presetID="14" presetClass="entr" presetSubtype="10" fill="hold" grpId="0" nodeType="afterEffect">
                                  <p:stCondLst>
                                    <p:cond delay="0"/>
                                  </p:stCondLst>
                                  <p:childTnLst>
                                    <p:set>
                                      <p:cBhvr>
                                        <p:cTn id="21" dur="1" fill="hold">
                                          <p:stCondLst>
                                            <p:cond delay="0"/>
                                          </p:stCondLst>
                                        </p:cTn>
                                        <p:tgtEl>
                                          <p:spTgt spid="132101"/>
                                        </p:tgtEl>
                                        <p:attrNameLst>
                                          <p:attrName>style.visibility</p:attrName>
                                        </p:attrNameLst>
                                      </p:cBhvr>
                                      <p:to>
                                        <p:strVal val="visible"/>
                                      </p:to>
                                    </p:set>
                                    <p:animEffect transition="in" filter="randombar(horizontal)">
                                      <p:cBhvr>
                                        <p:cTn id="22" dur="500"/>
                                        <p:tgtEl>
                                          <p:spTgt spid="132101"/>
                                        </p:tgtEl>
                                      </p:cBhvr>
                                    </p:animEffect>
                                  </p:childTnLst>
                                </p:cTn>
                              </p:par>
                            </p:childTnLst>
                          </p:cTn>
                        </p:par>
                        <p:par>
                          <p:cTn id="23" fill="hold">
                            <p:stCondLst>
                              <p:cond delay="18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300"/>
                                        <p:tgtEl>
                                          <p:spTgt spid="23"/>
                                        </p:tgtEl>
                                      </p:cBhvr>
                                    </p:animEffect>
                                  </p:childTnLst>
                                </p:cTn>
                              </p:par>
                            </p:childTnLst>
                          </p:cTn>
                        </p:par>
                        <p:par>
                          <p:cTn id="27" fill="hold">
                            <p:stCondLst>
                              <p:cond delay="2100"/>
                            </p:stCondLst>
                            <p:childTnLst>
                              <p:par>
                                <p:cTn id="28" presetID="14" presetClass="entr" presetSubtype="1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par>
                          <p:cTn id="31" fill="hold">
                            <p:stCondLst>
                              <p:cond delay="2600"/>
                            </p:stCondLst>
                            <p:childTnLst>
                              <p:par>
                                <p:cTn id="32" presetID="2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300"/>
                                        <p:tgtEl>
                                          <p:spTgt spid="25"/>
                                        </p:tgtEl>
                                      </p:cBhvr>
                                    </p:animEffect>
                                  </p:childTnLst>
                                </p:cTn>
                              </p:par>
                            </p:childTnLst>
                          </p:cTn>
                        </p:par>
                        <p:par>
                          <p:cTn id="35" fill="hold">
                            <p:stCondLst>
                              <p:cond delay="2900"/>
                            </p:stCondLst>
                            <p:childTnLst>
                              <p:par>
                                <p:cTn id="36" presetID="14" presetClass="entr" presetSubtype="1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par>
                          <p:cTn id="39" fill="hold">
                            <p:stCondLst>
                              <p:cond delay="3400"/>
                            </p:stCondLst>
                            <p:childTnLst>
                              <p:par>
                                <p:cTn id="40" presetID="2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300"/>
                                        <p:tgtEl>
                                          <p:spTgt spid="26"/>
                                        </p:tgtEl>
                                      </p:cBhvr>
                                    </p:animEffect>
                                  </p:childTnLst>
                                </p:cTn>
                              </p:par>
                            </p:childTnLst>
                          </p:cTn>
                        </p:par>
                        <p:par>
                          <p:cTn id="43" fill="hold">
                            <p:stCondLst>
                              <p:cond delay="3700"/>
                            </p:stCondLst>
                            <p:childTnLst>
                              <p:par>
                                <p:cTn id="44" presetID="14" presetClass="entr" presetSubtype="1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2101" grpId="0"/>
      <p:bldP spid="22" grpId="0"/>
      <p:bldP spid="24"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811" y="218953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48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33400"/>
            <a:ext cx="5181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5"/>
          <a:stretch>
            <a:fillRect/>
          </a:stretch>
        </p:blipFill>
        <p:spPr>
          <a:xfrm rot="171119">
            <a:off x="-1964388" y="-503293"/>
            <a:ext cx="7391400" cy="2654541"/>
          </a:xfrm>
          <a:prstGeom prst="rect">
            <a:avLst/>
          </a:prstGeom>
        </p:spPr>
      </p:pic>
      <p:sp>
        <p:nvSpPr>
          <p:cNvPr id="2" name="Title 1"/>
          <p:cNvSpPr>
            <a:spLocks noGrp="1"/>
          </p:cNvSpPr>
          <p:nvPr>
            <p:ph type="title"/>
          </p:nvPr>
        </p:nvSpPr>
        <p:spPr>
          <a:xfrm rot="21298720">
            <a:off x="6718" y="385151"/>
            <a:ext cx="4728465" cy="1143000"/>
          </a:xfrm>
        </p:spPr>
        <p:txBody>
          <a:bodyPr>
            <a:normAutofit fontScale="90000"/>
          </a:bodyPr>
          <a:lstStyle/>
          <a:p>
            <a:r>
              <a:rPr lang="en-US" sz="4500" b="1" dirty="0">
                <a:latin typeface="Arial"/>
                <a:ea typeface="+mn-ea"/>
                <a:cs typeface="Arial"/>
              </a:rPr>
              <a:t>APPLY FOR FINANCIAL AID</a:t>
            </a:r>
          </a:p>
        </p:txBody>
      </p:sp>
      <p:grpSp>
        <p:nvGrpSpPr>
          <p:cNvPr id="14" name="2"/>
          <p:cNvGrpSpPr/>
          <p:nvPr/>
        </p:nvGrpSpPr>
        <p:grpSpPr>
          <a:xfrm>
            <a:off x="1295399" y="2057400"/>
            <a:ext cx="7086601" cy="830997"/>
            <a:chOff x="1295400" y="2976717"/>
            <a:chExt cx="6265172" cy="830997"/>
          </a:xfrm>
        </p:grpSpPr>
        <p:sp>
          <p:nvSpPr>
            <p:cNvPr id="15" name="Text Box 7"/>
            <p:cNvSpPr txBox="1">
              <a:spLocks noChangeArrowheads="1"/>
            </p:cNvSpPr>
            <p:nvPr/>
          </p:nvSpPr>
          <p:spPr bwMode="auto">
            <a:xfrm>
              <a:off x="1426468" y="2976717"/>
              <a:ext cx="61341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285750"/>
              <a:r>
                <a:rPr lang="en-US" sz="2400" dirty="0">
                  <a:latin typeface="Arial"/>
                  <a:cs typeface="Arial"/>
                </a:rPr>
                <a:t>Complete the FAFSA</a:t>
              </a:r>
              <a:r>
                <a:rPr lang="en-US" baseline="60000" dirty="0">
                  <a:latin typeface="Arial"/>
                  <a:cs typeface="Arial"/>
                </a:rPr>
                <a:t>®</a:t>
              </a:r>
              <a:r>
                <a:rPr lang="en-US" dirty="0"/>
                <a:t> </a:t>
              </a:r>
              <a:br>
                <a:rPr lang="en-US" dirty="0"/>
              </a:br>
              <a:r>
                <a:rPr lang="en-US" sz="2400" dirty="0"/>
                <a:t>(Free Application for Federal Student Aid</a:t>
              </a:r>
              <a:r>
                <a:rPr lang="en-US" sz="2400" dirty="0">
                  <a:latin typeface="Arial"/>
                  <a:cs typeface="Arial"/>
                </a:rPr>
                <a:t>)</a:t>
              </a:r>
            </a:p>
          </p:txBody>
        </p:sp>
        <p:pic>
          <p:nvPicPr>
            <p:cNvPr id="16"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108847"/>
              <a:ext cx="2873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3"/>
          <p:cNvGrpSpPr/>
          <p:nvPr/>
        </p:nvGrpSpPr>
        <p:grpSpPr>
          <a:xfrm>
            <a:off x="1295400" y="3119735"/>
            <a:ext cx="7086600" cy="627132"/>
            <a:chOff x="1295400" y="3048452"/>
            <a:chExt cx="7086600" cy="627132"/>
          </a:xfrm>
        </p:grpSpPr>
        <p:sp>
          <p:nvSpPr>
            <p:cNvPr id="17" name="Text Box 7"/>
            <p:cNvSpPr txBox="1">
              <a:spLocks noChangeArrowheads="1"/>
            </p:cNvSpPr>
            <p:nvPr/>
          </p:nvSpPr>
          <p:spPr bwMode="auto">
            <a:xfrm>
              <a:off x="1426466" y="3048452"/>
              <a:ext cx="6955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285750"/>
              <a:r>
                <a:rPr lang="en-US" sz="2400" dirty="0">
                  <a:latin typeface="Arial"/>
                  <a:cs typeface="Arial"/>
                </a:rPr>
                <a:t>Financial aid can lower the cost of college</a:t>
              </a:r>
            </a:p>
          </p:txBody>
        </p:sp>
        <p:pic>
          <p:nvPicPr>
            <p:cNvPr id="13"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108847"/>
              <a:ext cx="2873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4"/>
          <p:cNvSpPr txBox="1">
            <a:spLocks noChangeArrowheads="1"/>
          </p:cNvSpPr>
          <p:nvPr/>
        </p:nvSpPr>
        <p:spPr bwMode="auto">
          <a:xfrm>
            <a:off x="1638300" y="3622864"/>
            <a:ext cx="613410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628650" indent="-342900">
              <a:buFont typeface="Arial" panose="020B0604020202020204" pitchFamily="34" charset="0"/>
              <a:buChar char="−"/>
            </a:pPr>
            <a:r>
              <a:rPr lang="en-US" sz="2200" b="0" dirty="0">
                <a:latin typeface="Arial"/>
                <a:cs typeface="Arial"/>
              </a:rPr>
              <a:t>Grants</a:t>
            </a:r>
          </a:p>
          <a:p>
            <a:pPr marL="628650" indent="-342900">
              <a:buFont typeface="Arial" panose="020B0604020202020204" pitchFamily="34" charset="0"/>
              <a:buChar char="−"/>
            </a:pPr>
            <a:endParaRPr lang="en-US" sz="500" b="0" dirty="0">
              <a:latin typeface="Arial"/>
              <a:cs typeface="Arial"/>
            </a:endParaRPr>
          </a:p>
          <a:p>
            <a:pPr marL="628650" indent="-342900">
              <a:buFont typeface="Arial" panose="020B0604020202020204" pitchFamily="34" charset="0"/>
              <a:buChar char="−"/>
            </a:pPr>
            <a:r>
              <a:rPr lang="en-US" sz="2200" b="0" dirty="0">
                <a:latin typeface="Arial"/>
                <a:cs typeface="Arial"/>
              </a:rPr>
              <a:t>Work-study</a:t>
            </a:r>
          </a:p>
          <a:p>
            <a:pPr marL="628650" indent="-342900">
              <a:buFont typeface="Arial" panose="020B0604020202020204" pitchFamily="34" charset="0"/>
              <a:buChar char="−"/>
            </a:pPr>
            <a:endParaRPr lang="en-US" sz="500" b="0" dirty="0">
              <a:latin typeface="Arial"/>
              <a:cs typeface="Arial"/>
            </a:endParaRPr>
          </a:p>
          <a:p>
            <a:pPr marL="628650" indent="-342900">
              <a:buFont typeface="Arial" panose="020B0604020202020204" pitchFamily="34" charset="0"/>
              <a:buChar char="−"/>
            </a:pPr>
            <a:r>
              <a:rPr lang="en-US" sz="2200" b="0" dirty="0">
                <a:latin typeface="Arial"/>
                <a:cs typeface="Arial"/>
              </a:rPr>
              <a:t>Scholarships</a:t>
            </a:r>
          </a:p>
          <a:p>
            <a:pPr marL="628650" indent="-342900">
              <a:buFont typeface="Arial" panose="020B0604020202020204" pitchFamily="34" charset="0"/>
              <a:buChar char="−"/>
            </a:pPr>
            <a:endParaRPr lang="en-US" sz="500" b="0" dirty="0">
              <a:latin typeface="Arial"/>
              <a:cs typeface="Arial"/>
            </a:endParaRPr>
          </a:p>
          <a:p>
            <a:pPr marL="628650" indent="-342900">
              <a:buFont typeface="Arial" panose="020B0604020202020204" pitchFamily="34" charset="0"/>
              <a:buChar char="−"/>
            </a:pPr>
            <a:r>
              <a:rPr lang="en-US" sz="2200" b="0" dirty="0">
                <a:latin typeface="Arial"/>
                <a:cs typeface="Arial"/>
              </a:rPr>
              <a:t>Student loans</a:t>
            </a:r>
          </a:p>
          <a:p>
            <a:pPr marL="628650" indent="-342900">
              <a:buFont typeface="Arial" panose="020B0604020202020204" pitchFamily="34" charset="0"/>
              <a:buChar char="−"/>
            </a:pPr>
            <a:endParaRPr lang="en-US" sz="2200" b="0" dirty="0">
              <a:latin typeface="Arial"/>
              <a:cs typeface="Arial"/>
            </a:endParaRPr>
          </a:p>
        </p:txBody>
      </p:sp>
    </p:spTree>
    <p:extLst>
      <p:ext uri="{BB962C8B-B14F-4D97-AF65-F5344CB8AC3E}">
        <p14:creationId xmlns:p14="http://schemas.microsoft.com/office/powerpoint/2010/main" val="188471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650" fill="hold"/>
                                        <p:tgtEl>
                                          <p:spTgt spid="14"/>
                                        </p:tgtEl>
                                        <p:attrNameLst>
                                          <p:attrName>ppt_x</p:attrName>
                                        </p:attrNameLst>
                                      </p:cBhvr>
                                      <p:tavLst>
                                        <p:tav tm="0">
                                          <p:val>
                                            <p:strVal val="0-#ppt_w/2"/>
                                          </p:val>
                                        </p:tav>
                                        <p:tav tm="100000">
                                          <p:val>
                                            <p:strVal val="#ppt_x"/>
                                          </p:val>
                                        </p:tav>
                                      </p:tavLst>
                                    </p:anim>
                                    <p:anim calcmode="lin" valueType="num">
                                      <p:cBhvr additive="base">
                                        <p:cTn id="17" dur="6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150"/>
                            </p:stCondLst>
                            <p:childTnLst>
                              <p:par>
                                <p:cTn id="19" presetID="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flipV="1">
            <a:off x="0" y="-381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a:off x="0" y="55626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457200" y="-1008718"/>
            <a:ext cx="6442592" cy="2989918"/>
          </a:xfrm>
          <a:prstGeom prst="rect">
            <a:avLst/>
          </a:prstGeom>
        </p:spPr>
      </p:pic>
      <p:sp>
        <p:nvSpPr>
          <p:cNvPr id="9" name="Title 1"/>
          <p:cNvSpPr>
            <a:spLocks noGrp="1"/>
          </p:cNvSpPr>
          <p:nvPr>
            <p:ph type="title"/>
          </p:nvPr>
        </p:nvSpPr>
        <p:spPr>
          <a:xfrm rot="21228336">
            <a:off x="48172" y="187472"/>
            <a:ext cx="6351609" cy="960637"/>
          </a:xfrm>
        </p:spPr>
        <p:txBody>
          <a:bodyPr anchor="t">
            <a:noAutofit/>
          </a:bodyPr>
          <a:lstStyle/>
          <a:p>
            <a:pPr algn="l"/>
            <a:r>
              <a:rPr lang="en-US" sz="2800" b="1" dirty="0">
                <a:solidFill>
                  <a:schemeClr val="bg1"/>
                </a:solidFill>
                <a:latin typeface="Arial"/>
                <a:cs typeface="Arial"/>
              </a:rPr>
              <a:t>USE COLLEGE NAVIGATOR</a:t>
            </a:r>
            <a:endParaRPr lang="en-US" sz="3600" b="1" dirty="0">
              <a:solidFill>
                <a:schemeClr val="bg1"/>
              </a:solidFill>
              <a:latin typeface="Arial"/>
              <a:cs typeface="Arial"/>
            </a:endParaRPr>
          </a:p>
        </p:txBody>
      </p:sp>
      <p:sp>
        <p:nvSpPr>
          <p:cNvPr id="2" name="TextBox 1"/>
          <p:cNvSpPr txBox="1"/>
          <p:nvPr/>
        </p:nvSpPr>
        <p:spPr>
          <a:xfrm rot="21206195">
            <a:off x="85627" y="592442"/>
            <a:ext cx="6248400" cy="523220"/>
          </a:xfrm>
          <a:prstGeom prst="rect">
            <a:avLst/>
          </a:prstGeom>
          <a:noFill/>
        </p:spPr>
        <p:txBody>
          <a:bodyPr wrap="square" rtlCol="0">
            <a:spAutoFit/>
          </a:bodyPr>
          <a:lstStyle/>
          <a:p>
            <a:r>
              <a:rPr lang="en-US" sz="2800" b="1" dirty="0">
                <a:solidFill>
                  <a:srgbClr val="FFFF00"/>
                </a:solidFill>
                <a:latin typeface="Arial"/>
                <a:ea typeface="+mj-ea"/>
                <a:cs typeface="Arial"/>
              </a:rPr>
              <a:t>TO COMPARE COLLEGES</a:t>
            </a:r>
          </a:p>
        </p:txBody>
      </p:sp>
      <p:sp>
        <p:nvSpPr>
          <p:cNvPr id="11" name="Content Placeholder 2"/>
          <p:cNvSpPr>
            <a:spLocks noGrp="1"/>
          </p:cNvSpPr>
          <p:nvPr>
            <p:ph idx="1"/>
          </p:nvPr>
        </p:nvSpPr>
        <p:spPr>
          <a:xfrm>
            <a:off x="685800" y="1828800"/>
            <a:ext cx="8229600" cy="457200"/>
          </a:xfrm>
        </p:spPr>
        <p:txBody>
          <a:bodyPr>
            <a:normAutofit fontScale="85000" lnSpcReduction="20000"/>
          </a:bodyPr>
          <a:lstStyle/>
          <a:p>
            <a:pPr marL="0" indent="0">
              <a:buNone/>
            </a:pPr>
            <a:r>
              <a:rPr lang="en-US" b="1" dirty="0">
                <a:solidFill>
                  <a:srgbClr val="00ACB9"/>
                </a:solidFill>
                <a:latin typeface="Arial" panose="020B0604020202020204" pitchFamily="34" charset="0"/>
                <a:cs typeface="Arial" panose="020B0604020202020204" pitchFamily="34" charset="0"/>
              </a:rPr>
              <a:t>nces.ed.gov/collegenavigator</a:t>
            </a:r>
          </a:p>
        </p:txBody>
      </p:sp>
      <p:pic>
        <p:nvPicPr>
          <p:cNvPr id="10" name="Picture 2" descr="Screenshot of the College Navigator website from the National Center for Education Statistic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362200"/>
            <a:ext cx="7620000" cy="43016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82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6" presetClass="emph" presetSubtype="0" repeatCount="2000" fill="hold" grpId="1" nodeType="afterEffect">
                                  <p:stCondLst>
                                    <p:cond delay="0"/>
                                  </p:stCondLst>
                                  <p:childTnLst>
                                    <p:animEffect transition="out" filter="fade">
                                      <p:cBhvr>
                                        <p:cTn id="28" dur="500" tmFilter="0, 0; .2, .5; .8, .5; 1, 0"/>
                                        <p:tgtEl>
                                          <p:spTgt spid="2"/>
                                        </p:tgtEl>
                                      </p:cBhvr>
                                    </p:animEffect>
                                    <p:animScale>
                                      <p:cBhvr>
                                        <p:cTn id="2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Background photo of a college building"/>
          <p:cNvPicPr>
            <a:picLocks noChangeAspect="1" noChangeArrowheads="1"/>
          </p:cNvPicPr>
          <p:nvPr/>
        </p:nvPicPr>
        <p:blipFill rotWithShape="1">
          <a:blip r:embed="rId3">
            <a:extLst>
              <a:ext uri="{28A0092B-C50C-407E-A947-70E740481C1C}">
                <a14:useLocalDpi xmlns:a14="http://schemas.microsoft.com/office/drawing/2010/main" val="0"/>
              </a:ext>
            </a:extLst>
          </a:blip>
          <a:srcRect l="3999" r="25999"/>
          <a:stretch/>
        </p:blipFill>
        <p:spPr bwMode="auto">
          <a:xfrm flipH="1">
            <a:off x="2743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4">
            <a:extLst>
              <a:ext uri="{28A0092B-C50C-407E-A947-70E740481C1C}">
                <a14:useLocalDpi xmlns:a14="http://schemas.microsoft.com/office/drawing/2010/main" val="0"/>
              </a:ext>
            </a:extLst>
          </a:blip>
          <a:srcRect b="46078"/>
          <a:stretch>
            <a:fillRect/>
          </a:stretch>
        </p:blipFill>
        <p:spPr bwMode="auto">
          <a:xfrm rot="724680">
            <a:off x="-1067838" y="-1802935"/>
            <a:ext cx="63754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85183">
            <a:off x="-2149037" y="-1358954"/>
            <a:ext cx="3730625" cy="35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stretch>
            <a:fillRect/>
          </a:stretch>
        </p:blipFill>
        <p:spPr>
          <a:xfrm rot="20811389" flipH="1">
            <a:off x="-1148399" y="-348672"/>
            <a:ext cx="9407710" cy="3028106"/>
          </a:xfrm>
          <a:prstGeom prst="rect">
            <a:avLst/>
          </a:prstGeom>
        </p:spPr>
      </p:pic>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043"/>
          <a:stretch/>
        </p:blipFill>
        <p:spPr bwMode="auto">
          <a:xfrm>
            <a:off x="0" y="4535488"/>
            <a:ext cx="9144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21203166">
            <a:off x="-22852" y="756873"/>
            <a:ext cx="7066039" cy="1278855"/>
          </a:xfrm>
        </p:spPr>
        <p:txBody>
          <a:bodyPr/>
          <a:lstStyle/>
          <a:p>
            <a:pPr rtl="0" eaLnBrk="1" latinLnBrk="0" hangingPunct="1"/>
            <a:r>
              <a:rPr lang="en-US" sz="3200" b="1" kern="1200" dirty="0">
                <a:solidFill>
                  <a:srgbClr val="000000"/>
                </a:solidFill>
                <a:effectLst/>
                <a:latin typeface="Arial" panose="020B0604020202020204" pitchFamily="34" charset="0"/>
                <a:ea typeface="+mn-ea"/>
                <a:cs typeface="Arial" panose="020B0604020202020204" pitchFamily="34" charset="0"/>
              </a:rPr>
              <a:t>WHAT IF YOU WANT TO STUDY</a:t>
            </a:r>
            <a:r>
              <a:rPr lang="en-US" sz="2800" b="1" kern="1200" dirty="0">
                <a:solidFill>
                  <a:srgbClr val="000000"/>
                </a:solidFill>
                <a:effectLst/>
                <a:latin typeface="Arial" panose="020B0604020202020204" pitchFamily="34" charset="0"/>
                <a:ea typeface="+mn-ea"/>
                <a:cs typeface="Arial" panose="020B0604020202020204" pitchFamily="34" charset="0"/>
              </a:rPr>
              <a:t> </a:t>
            </a:r>
            <a:r>
              <a:rPr lang="en-US" sz="3600" b="1" kern="1200" dirty="0">
                <a:solidFill>
                  <a:srgbClr val="000000"/>
                </a:solidFill>
                <a:effectLst/>
                <a:latin typeface="Arial" panose="020B0604020202020204" pitchFamily="34" charset="0"/>
                <a:ea typeface="+mn-ea"/>
                <a:cs typeface="Arial" panose="020B0604020202020204" pitchFamily="34" charset="0"/>
              </a:rPr>
              <a:t>COMPUTER ENGINEERING?</a:t>
            </a:r>
          </a:p>
        </p:txBody>
      </p:sp>
      <p:sp>
        <p:nvSpPr>
          <p:cNvPr id="9" name="Content Placeholder 2"/>
          <p:cNvSpPr txBox="1">
            <a:spLocks/>
          </p:cNvSpPr>
          <p:nvPr/>
        </p:nvSpPr>
        <p:spPr>
          <a:xfrm>
            <a:off x="228600" y="3048000"/>
            <a:ext cx="4800600" cy="27193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latin typeface="Arial" panose="020B0604020202020204" pitchFamily="34" charset="0"/>
                <a:cs typeface="Arial" panose="020B0604020202020204" pitchFamily="34" charset="0"/>
              </a:rPr>
              <a:t>Let’s compare </a:t>
            </a:r>
            <a:br>
              <a:rPr lang="en-US" b="1" dirty="0">
                <a:latin typeface="Arial" panose="020B0604020202020204" pitchFamily="34" charset="0"/>
                <a:cs typeface="Arial" panose="020B0604020202020204" pitchFamily="34" charset="0"/>
              </a:rPr>
            </a:br>
            <a:r>
              <a:rPr lang="en-US" sz="4000" b="1" dirty="0">
                <a:solidFill>
                  <a:srgbClr val="ED2289"/>
                </a:solidFill>
                <a:latin typeface="Arial" panose="020B0604020202020204" pitchFamily="34" charset="0"/>
                <a:cs typeface="Arial" panose="020B0604020202020204" pitchFamily="34" charset="0"/>
              </a:rPr>
              <a:t>4 COLLEGES </a:t>
            </a:r>
            <a:r>
              <a:rPr lang="en-US" b="1" dirty="0">
                <a:solidFill>
                  <a:srgbClr val="ED2289"/>
                </a:solidFill>
                <a:latin typeface="Arial" panose="020B0604020202020204" pitchFamily="34" charset="0"/>
                <a:cs typeface="Arial" panose="020B0604020202020204" pitchFamily="34" charset="0"/>
              </a:rPr>
              <a:t/>
            </a:r>
            <a:br>
              <a:rPr lang="en-US" b="1" dirty="0">
                <a:solidFill>
                  <a:srgbClr val="ED2289"/>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that offer that major</a:t>
            </a:r>
          </a:p>
        </p:txBody>
      </p:sp>
    </p:spTree>
    <p:extLst>
      <p:ext uri="{BB962C8B-B14F-4D97-AF65-F5344CB8AC3E}">
        <p14:creationId xmlns:p14="http://schemas.microsoft.com/office/powerpoint/2010/main" val="23096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800"/>
                                        <p:tgtEl>
                                          <p:spTgt spid="2"/>
                                        </p:tgtEl>
                                      </p:cBhvr>
                                    </p:animEffect>
                                  </p:childTnLst>
                                </p:cTn>
                              </p:par>
                            </p:childTnLst>
                          </p:cTn>
                        </p:par>
                        <p:par>
                          <p:cTn id="11" fill="hold">
                            <p:stCondLst>
                              <p:cond delay="800"/>
                            </p:stCondLst>
                            <p:childTnLst>
                              <p:par>
                                <p:cTn id="12" presetID="22" presetClass="entr" presetSubtype="8" fill="hold"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rot="10800000" flipV="1">
            <a:off x="0" y="5597713"/>
            <a:ext cx="9144000" cy="141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609600" y="-990600"/>
            <a:ext cx="10181772" cy="3284638"/>
          </a:xfrm>
          <a:prstGeom prst="rect">
            <a:avLst/>
          </a:prstGeom>
        </p:spPr>
      </p:pic>
      <p:sp>
        <p:nvSpPr>
          <p:cNvPr id="3" name="Title 2"/>
          <p:cNvSpPr>
            <a:spLocks noGrp="1"/>
          </p:cNvSpPr>
          <p:nvPr>
            <p:ph type="title"/>
          </p:nvPr>
        </p:nvSpPr>
        <p:spPr>
          <a:xfrm rot="21416545">
            <a:off x="-413116" y="336459"/>
            <a:ext cx="8229600" cy="1143000"/>
          </a:xfrm>
        </p:spPr>
        <p:txBody>
          <a:bodyPr>
            <a:normAutofit/>
          </a:bodyPr>
          <a:lstStyle/>
          <a:p>
            <a:pPr>
              <a:lnSpc>
                <a:spcPts val="3800"/>
              </a:lnSpc>
            </a:pPr>
            <a:r>
              <a:rPr lang="en-US" sz="3600" b="1" dirty="0">
                <a:latin typeface="Arial" panose="020B0604020202020204" pitchFamily="34" charset="0"/>
                <a:cs typeface="Arial" panose="020B0604020202020204" pitchFamily="34" charset="0"/>
              </a:rPr>
              <a:t>START BY ASKING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YOURSELF SOME QUESTIONS</a:t>
            </a:r>
          </a:p>
        </p:txBody>
      </p:sp>
      <p:grpSp>
        <p:nvGrpSpPr>
          <p:cNvPr id="31" name="Group 30"/>
          <p:cNvGrpSpPr/>
          <p:nvPr/>
        </p:nvGrpSpPr>
        <p:grpSpPr>
          <a:xfrm>
            <a:off x="-2538042" y="8229600"/>
            <a:ext cx="11737643" cy="4644760"/>
            <a:chOff x="-361637" y="1460190"/>
            <a:chExt cx="9433522" cy="4060787"/>
          </a:xfrm>
        </p:grpSpPr>
        <p:pic>
          <p:nvPicPr>
            <p:cNvPr id="3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8317">
              <a:off x="-361637" y="1460190"/>
              <a:ext cx="9433522" cy="406078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rot="21411175">
              <a:off x="938796" y="3218405"/>
              <a:ext cx="5153816" cy="1062941"/>
            </a:xfrm>
            <a:prstGeom prst="rect">
              <a:avLst/>
            </a:prstGeom>
          </p:spPr>
          <p:txBody>
            <a:bodyPr wrap="square">
              <a:spAutoFit/>
            </a:bodyPr>
            <a:lstStyle/>
            <a:p>
              <a:pPr algn="ctr"/>
              <a:r>
                <a:rPr lang="en-US" sz="2800" b="1" dirty="0">
                  <a:solidFill>
                    <a:schemeClr val="bg1"/>
                  </a:solidFill>
                  <a:latin typeface="Arial"/>
                  <a:cs typeface="Arial"/>
                </a:rPr>
                <a:t>Knowing who you are and what you want from college will help you find the right one for you.</a:t>
              </a:r>
            </a:p>
          </p:txBody>
        </p:sp>
      </p:grpSp>
      <p:sp>
        <p:nvSpPr>
          <p:cNvPr id="41" name="1"/>
          <p:cNvSpPr txBox="1"/>
          <p:nvPr/>
        </p:nvSpPr>
        <p:spPr>
          <a:xfrm>
            <a:off x="1644262" y="2662535"/>
            <a:ext cx="67377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do you want to study?</a:t>
            </a:r>
            <a:endParaRPr lang="en-US" sz="2400" b="1" dirty="0">
              <a:latin typeface="Arial" panose="020B0604020202020204" pitchFamily="34" charset="0"/>
              <a:cs typeface="Arial" panose="020B0604020202020204" pitchFamily="34" charset="0"/>
            </a:endParaRPr>
          </a:p>
        </p:txBody>
      </p:sp>
      <p:sp>
        <p:nvSpPr>
          <p:cNvPr id="19" name="2"/>
          <p:cNvSpPr txBox="1"/>
          <p:nvPr/>
        </p:nvSpPr>
        <p:spPr>
          <a:xfrm>
            <a:off x="1676400" y="3296707"/>
            <a:ext cx="67377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How long do you want to go to college?</a:t>
            </a:r>
            <a:endParaRPr lang="en-US" sz="2400" b="1" dirty="0">
              <a:latin typeface="Arial" panose="020B0604020202020204" pitchFamily="34" charset="0"/>
              <a:cs typeface="Arial" panose="020B0604020202020204" pitchFamily="34" charset="0"/>
            </a:endParaRPr>
          </a:p>
        </p:txBody>
      </p:sp>
      <p:sp>
        <p:nvSpPr>
          <p:cNvPr id="14" name="3"/>
          <p:cNvSpPr>
            <a:spLocks noChangeArrowheads="1"/>
          </p:cNvSpPr>
          <p:nvPr/>
        </p:nvSpPr>
        <p:spPr bwMode="auto">
          <a:xfrm>
            <a:off x="1644262" y="3930879"/>
            <a:ext cx="7117316" cy="439579"/>
          </a:xfrm>
          <a:prstGeom prst="rect">
            <a:avLst/>
          </a:prstGeom>
          <a:noFill/>
          <a:ln>
            <a:noFill/>
          </a:ln>
          <a:effectLst/>
          <a:extLst/>
        </p:spPr>
        <p:txBody>
          <a:bodyPr/>
          <a:lstStyle/>
          <a:p>
            <a:r>
              <a:rPr lang="en-US" sz="2400" dirty="0">
                <a:latin typeface="Arial" panose="020B0604020202020204" pitchFamily="34" charset="0"/>
                <a:cs typeface="Arial" panose="020B0604020202020204" pitchFamily="34" charset="0"/>
              </a:rPr>
              <a:t>What features are important to you?</a:t>
            </a:r>
            <a:endParaRPr lang="en-US" sz="3200" dirty="0">
              <a:latin typeface="Arial" panose="020B0604020202020204" pitchFamily="34" charset="0"/>
              <a:cs typeface="Arial" panose="020B0604020202020204" pitchFamily="34" charset="0"/>
            </a:endParaRPr>
          </a:p>
        </p:txBody>
      </p:sp>
      <p:sp>
        <p:nvSpPr>
          <p:cNvPr id="21" name="4"/>
          <p:cNvSpPr txBox="1"/>
          <p:nvPr/>
        </p:nvSpPr>
        <p:spPr>
          <a:xfrm>
            <a:off x="1644262" y="4542964"/>
            <a:ext cx="69282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 you meet the admission requirements?</a:t>
            </a:r>
          </a:p>
        </p:txBody>
      </p:sp>
      <p:sp>
        <p:nvSpPr>
          <p:cNvPr id="47" name="5"/>
          <p:cNvSpPr txBox="1"/>
          <p:nvPr/>
        </p:nvSpPr>
        <p:spPr>
          <a:xfrm>
            <a:off x="1644262" y="5177135"/>
            <a:ext cx="727113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will it cost to attend?</a:t>
            </a:r>
          </a:p>
        </p:txBody>
      </p:sp>
      <p:pic>
        <p:nvPicPr>
          <p:cNvPr id="22"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666" y="2720989"/>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666" y="4009173"/>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666" y="4653265"/>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666" y="5297358"/>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365081"/>
            <a:ext cx="4191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0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9"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300" fill="hold"/>
                                        <p:tgtEl>
                                          <p:spTgt spid="22"/>
                                        </p:tgtEl>
                                        <p:attrNameLst>
                                          <p:attrName>ppt_x</p:attrName>
                                        </p:attrNameLst>
                                      </p:cBhvr>
                                      <p:tavLst>
                                        <p:tav tm="0">
                                          <p:val>
                                            <p:strVal val="#ppt_x-.2"/>
                                          </p:val>
                                        </p:tav>
                                        <p:tav tm="100000">
                                          <p:val>
                                            <p:strVal val="#ppt_x"/>
                                          </p:val>
                                        </p:tav>
                                      </p:tavLst>
                                    </p:anim>
                                    <p:anim calcmode="lin" valueType="num">
                                      <p:cBhvr>
                                        <p:cTn id="18" dur="3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9" dur="300"/>
                                        <p:tgtEl>
                                          <p:spTgt spid="22"/>
                                        </p:tgtEl>
                                      </p:cBhvr>
                                    </p:animEffect>
                                  </p:childTnLst>
                                </p:cTn>
                              </p:par>
                            </p:childTnLst>
                          </p:cTn>
                        </p:par>
                        <p:par>
                          <p:cTn id="20" fill="hold">
                            <p:stCondLst>
                              <p:cond delay="800"/>
                            </p:stCondLst>
                            <p:childTnLst>
                              <p:par>
                                <p:cTn id="21" presetID="2" presetClass="entr" presetSubtype="2"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400" fill="hold"/>
                                        <p:tgtEl>
                                          <p:spTgt spid="41"/>
                                        </p:tgtEl>
                                        <p:attrNameLst>
                                          <p:attrName>ppt_x</p:attrName>
                                        </p:attrNameLst>
                                      </p:cBhvr>
                                      <p:tavLst>
                                        <p:tav tm="0">
                                          <p:val>
                                            <p:strVal val="1+#ppt_w/2"/>
                                          </p:val>
                                        </p:tav>
                                        <p:tav tm="100000">
                                          <p:val>
                                            <p:strVal val="#ppt_x"/>
                                          </p:val>
                                        </p:tav>
                                      </p:tavLst>
                                    </p:anim>
                                    <p:anim calcmode="lin" valueType="num">
                                      <p:cBhvr additive="base">
                                        <p:cTn id="24" dur="400" fill="hold"/>
                                        <p:tgtEl>
                                          <p:spTgt spid="41"/>
                                        </p:tgtEl>
                                        <p:attrNameLst>
                                          <p:attrName>ppt_y</p:attrName>
                                        </p:attrNameLst>
                                      </p:cBhvr>
                                      <p:tavLst>
                                        <p:tav tm="0">
                                          <p:val>
                                            <p:strVal val="#ppt_y"/>
                                          </p:val>
                                        </p:tav>
                                        <p:tav tm="100000">
                                          <p:val>
                                            <p:strVal val="#ppt_y"/>
                                          </p:val>
                                        </p:tav>
                                      </p:tavLst>
                                    </p:anim>
                                  </p:childTnLst>
                                </p:cTn>
                              </p:par>
                            </p:childTnLst>
                          </p:cTn>
                        </p:par>
                        <p:par>
                          <p:cTn id="25" fill="hold">
                            <p:stCondLst>
                              <p:cond delay="1200"/>
                            </p:stCondLst>
                            <p:childTnLst>
                              <p:par>
                                <p:cTn id="26" presetID="29"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300" fill="hold"/>
                                        <p:tgtEl>
                                          <p:spTgt spid="18"/>
                                        </p:tgtEl>
                                        <p:attrNameLst>
                                          <p:attrName>ppt_x</p:attrName>
                                        </p:attrNameLst>
                                      </p:cBhvr>
                                      <p:tavLst>
                                        <p:tav tm="0">
                                          <p:val>
                                            <p:strVal val="#ppt_x-.2"/>
                                          </p:val>
                                        </p:tav>
                                        <p:tav tm="100000">
                                          <p:val>
                                            <p:strVal val="#ppt_x"/>
                                          </p:val>
                                        </p:tav>
                                      </p:tavLst>
                                    </p:anim>
                                    <p:anim calcmode="lin" valueType="num">
                                      <p:cBhvr>
                                        <p:cTn id="29" dur="3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0" dur="300"/>
                                        <p:tgtEl>
                                          <p:spTgt spid="18"/>
                                        </p:tgtEl>
                                      </p:cBhvr>
                                    </p:animEffect>
                                  </p:childTnLst>
                                </p:cTn>
                              </p:par>
                            </p:childTnLst>
                          </p:cTn>
                        </p:par>
                        <p:par>
                          <p:cTn id="31" fill="hold">
                            <p:stCondLst>
                              <p:cond delay="1500"/>
                            </p:stCondLst>
                            <p:childTnLst>
                              <p:par>
                                <p:cTn id="32" presetID="2" presetClass="entr" presetSubtype="2"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400" fill="hold"/>
                                        <p:tgtEl>
                                          <p:spTgt spid="19"/>
                                        </p:tgtEl>
                                        <p:attrNameLst>
                                          <p:attrName>ppt_x</p:attrName>
                                        </p:attrNameLst>
                                      </p:cBhvr>
                                      <p:tavLst>
                                        <p:tav tm="0">
                                          <p:val>
                                            <p:strVal val="1+#ppt_w/2"/>
                                          </p:val>
                                        </p:tav>
                                        <p:tav tm="100000">
                                          <p:val>
                                            <p:strVal val="#ppt_x"/>
                                          </p:val>
                                        </p:tav>
                                      </p:tavLst>
                                    </p:anim>
                                    <p:anim calcmode="lin" valueType="num">
                                      <p:cBhvr additive="base">
                                        <p:cTn id="35" dur="400" fill="hold"/>
                                        <p:tgtEl>
                                          <p:spTgt spid="19"/>
                                        </p:tgtEl>
                                        <p:attrNameLst>
                                          <p:attrName>ppt_y</p:attrName>
                                        </p:attrNameLst>
                                      </p:cBhvr>
                                      <p:tavLst>
                                        <p:tav tm="0">
                                          <p:val>
                                            <p:strVal val="#ppt_y"/>
                                          </p:val>
                                        </p:tav>
                                        <p:tav tm="100000">
                                          <p:val>
                                            <p:strVal val="#ppt_y"/>
                                          </p:val>
                                        </p:tav>
                                      </p:tavLst>
                                    </p:anim>
                                  </p:childTnLst>
                                </p:cTn>
                              </p:par>
                            </p:childTnLst>
                          </p:cTn>
                        </p:par>
                        <p:par>
                          <p:cTn id="36" fill="hold">
                            <p:stCondLst>
                              <p:cond delay="1900"/>
                            </p:stCondLst>
                            <p:childTnLst>
                              <p:par>
                                <p:cTn id="37" presetID="29"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300" fill="hold"/>
                                        <p:tgtEl>
                                          <p:spTgt spid="23"/>
                                        </p:tgtEl>
                                        <p:attrNameLst>
                                          <p:attrName>ppt_x</p:attrName>
                                        </p:attrNameLst>
                                      </p:cBhvr>
                                      <p:tavLst>
                                        <p:tav tm="0">
                                          <p:val>
                                            <p:strVal val="#ppt_x-.2"/>
                                          </p:val>
                                        </p:tav>
                                        <p:tav tm="100000">
                                          <p:val>
                                            <p:strVal val="#ppt_x"/>
                                          </p:val>
                                        </p:tav>
                                      </p:tavLst>
                                    </p:anim>
                                    <p:anim calcmode="lin" valueType="num">
                                      <p:cBhvr>
                                        <p:cTn id="40" dur="3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1" dur="300"/>
                                        <p:tgtEl>
                                          <p:spTgt spid="23"/>
                                        </p:tgtEl>
                                      </p:cBhvr>
                                    </p:animEffect>
                                  </p:childTnLst>
                                </p:cTn>
                              </p:par>
                            </p:childTnLst>
                          </p:cTn>
                        </p:par>
                        <p:par>
                          <p:cTn id="42" fill="hold">
                            <p:stCondLst>
                              <p:cond delay="2200"/>
                            </p:stCondLst>
                            <p:childTnLst>
                              <p:par>
                                <p:cTn id="43" presetID="2" presetClass="entr" presetSubtype="2"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400" fill="hold"/>
                                        <p:tgtEl>
                                          <p:spTgt spid="14"/>
                                        </p:tgtEl>
                                        <p:attrNameLst>
                                          <p:attrName>ppt_x</p:attrName>
                                        </p:attrNameLst>
                                      </p:cBhvr>
                                      <p:tavLst>
                                        <p:tav tm="0">
                                          <p:val>
                                            <p:strVal val="1+#ppt_w/2"/>
                                          </p:val>
                                        </p:tav>
                                        <p:tav tm="100000">
                                          <p:val>
                                            <p:strVal val="#ppt_x"/>
                                          </p:val>
                                        </p:tav>
                                      </p:tavLst>
                                    </p:anim>
                                    <p:anim calcmode="lin" valueType="num">
                                      <p:cBhvr additive="base">
                                        <p:cTn id="46" dur="400" fill="hold"/>
                                        <p:tgtEl>
                                          <p:spTgt spid="14"/>
                                        </p:tgtEl>
                                        <p:attrNameLst>
                                          <p:attrName>ppt_y</p:attrName>
                                        </p:attrNameLst>
                                      </p:cBhvr>
                                      <p:tavLst>
                                        <p:tav tm="0">
                                          <p:val>
                                            <p:strVal val="#ppt_y"/>
                                          </p:val>
                                        </p:tav>
                                        <p:tav tm="100000">
                                          <p:val>
                                            <p:strVal val="#ppt_y"/>
                                          </p:val>
                                        </p:tav>
                                      </p:tavLst>
                                    </p:anim>
                                  </p:childTnLst>
                                </p:cTn>
                              </p:par>
                            </p:childTnLst>
                          </p:cTn>
                        </p:par>
                        <p:par>
                          <p:cTn id="47" fill="hold">
                            <p:stCondLst>
                              <p:cond delay="2600"/>
                            </p:stCondLst>
                            <p:childTnLst>
                              <p:par>
                                <p:cTn id="48" presetID="29"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300" fill="hold"/>
                                        <p:tgtEl>
                                          <p:spTgt spid="24"/>
                                        </p:tgtEl>
                                        <p:attrNameLst>
                                          <p:attrName>ppt_x</p:attrName>
                                        </p:attrNameLst>
                                      </p:cBhvr>
                                      <p:tavLst>
                                        <p:tav tm="0">
                                          <p:val>
                                            <p:strVal val="#ppt_x-.2"/>
                                          </p:val>
                                        </p:tav>
                                        <p:tav tm="100000">
                                          <p:val>
                                            <p:strVal val="#ppt_x"/>
                                          </p:val>
                                        </p:tav>
                                      </p:tavLst>
                                    </p:anim>
                                    <p:anim calcmode="lin" valueType="num">
                                      <p:cBhvr>
                                        <p:cTn id="51" dur="3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52" dur="300"/>
                                        <p:tgtEl>
                                          <p:spTgt spid="24"/>
                                        </p:tgtEl>
                                      </p:cBhvr>
                                    </p:animEffect>
                                  </p:childTnLst>
                                </p:cTn>
                              </p:par>
                            </p:childTnLst>
                          </p:cTn>
                        </p:par>
                        <p:par>
                          <p:cTn id="53" fill="hold">
                            <p:stCondLst>
                              <p:cond delay="2900"/>
                            </p:stCondLst>
                            <p:childTnLst>
                              <p:par>
                                <p:cTn id="54" presetID="2" presetClass="entr" presetSubtype="2"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400" fill="hold"/>
                                        <p:tgtEl>
                                          <p:spTgt spid="21"/>
                                        </p:tgtEl>
                                        <p:attrNameLst>
                                          <p:attrName>ppt_x</p:attrName>
                                        </p:attrNameLst>
                                      </p:cBhvr>
                                      <p:tavLst>
                                        <p:tav tm="0">
                                          <p:val>
                                            <p:strVal val="1+#ppt_w/2"/>
                                          </p:val>
                                        </p:tav>
                                        <p:tav tm="100000">
                                          <p:val>
                                            <p:strVal val="#ppt_x"/>
                                          </p:val>
                                        </p:tav>
                                      </p:tavLst>
                                    </p:anim>
                                    <p:anim calcmode="lin" valueType="num">
                                      <p:cBhvr additive="base">
                                        <p:cTn id="57" dur="400" fill="hold"/>
                                        <p:tgtEl>
                                          <p:spTgt spid="21"/>
                                        </p:tgtEl>
                                        <p:attrNameLst>
                                          <p:attrName>ppt_y</p:attrName>
                                        </p:attrNameLst>
                                      </p:cBhvr>
                                      <p:tavLst>
                                        <p:tav tm="0">
                                          <p:val>
                                            <p:strVal val="#ppt_y"/>
                                          </p:val>
                                        </p:tav>
                                        <p:tav tm="100000">
                                          <p:val>
                                            <p:strVal val="#ppt_y"/>
                                          </p:val>
                                        </p:tav>
                                      </p:tavLst>
                                    </p:anim>
                                  </p:childTnLst>
                                </p:cTn>
                              </p:par>
                            </p:childTnLst>
                          </p:cTn>
                        </p:par>
                        <p:par>
                          <p:cTn id="58" fill="hold">
                            <p:stCondLst>
                              <p:cond delay="3300"/>
                            </p:stCondLst>
                            <p:childTnLst>
                              <p:par>
                                <p:cTn id="59" presetID="29"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300" fill="hold"/>
                                        <p:tgtEl>
                                          <p:spTgt spid="25"/>
                                        </p:tgtEl>
                                        <p:attrNameLst>
                                          <p:attrName>ppt_x</p:attrName>
                                        </p:attrNameLst>
                                      </p:cBhvr>
                                      <p:tavLst>
                                        <p:tav tm="0">
                                          <p:val>
                                            <p:strVal val="#ppt_x-.2"/>
                                          </p:val>
                                        </p:tav>
                                        <p:tav tm="100000">
                                          <p:val>
                                            <p:strVal val="#ppt_x"/>
                                          </p:val>
                                        </p:tav>
                                      </p:tavLst>
                                    </p:anim>
                                    <p:anim calcmode="lin" valueType="num">
                                      <p:cBhvr>
                                        <p:cTn id="62" dur="3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63" dur="300"/>
                                        <p:tgtEl>
                                          <p:spTgt spid="25"/>
                                        </p:tgtEl>
                                      </p:cBhvr>
                                    </p:animEffect>
                                  </p:childTnLst>
                                </p:cTn>
                              </p:par>
                            </p:childTnLst>
                          </p:cTn>
                        </p:par>
                        <p:par>
                          <p:cTn id="64" fill="hold">
                            <p:stCondLst>
                              <p:cond delay="3600"/>
                            </p:stCondLst>
                            <p:childTnLst>
                              <p:par>
                                <p:cTn id="65" presetID="2" presetClass="entr" presetSubtype="2" fill="hold" grpId="0" nodeType="after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400" fill="hold"/>
                                        <p:tgtEl>
                                          <p:spTgt spid="47"/>
                                        </p:tgtEl>
                                        <p:attrNameLst>
                                          <p:attrName>ppt_x</p:attrName>
                                        </p:attrNameLst>
                                      </p:cBhvr>
                                      <p:tavLst>
                                        <p:tav tm="0">
                                          <p:val>
                                            <p:strVal val="1+#ppt_w/2"/>
                                          </p:val>
                                        </p:tav>
                                        <p:tav tm="100000">
                                          <p:val>
                                            <p:strVal val="#ppt_x"/>
                                          </p:val>
                                        </p:tav>
                                      </p:tavLst>
                                    </p:anim>
                                    <p:anim calcmode="lin" valueType="num">
                                      <p:cBhvr additive="base">
                                        <p:cTn id="68" dur="4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19" grpId="0"/>
      <p:bldP spid="14" grpId="0"/>
      <p:bldP spid="21"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College</a:t>
            </a:r>
            <a:r>
              <a:rPr lang="en-US" baseline="0" dirty="0"/>
              <a:t> </a:t>
            </a:r>
            <a:r>
              <a:rPr lang="en-US" baseline="0" dirty="0" smtClean="0"/>
              <a:t>Navigator (1 of</a:t>
            </a:r>
            <a:r>
              <a:rPr lang="en-US" dirty="0" smtClean="0"/>
              <a:t> 2)</a:t>
            </a:r>
            <a:endParaRPr lang="en-US" dirty="0"/>
          </a:p>
        </p:txBody>
      </p:sp>
      <p:pic>
        <p:nvPicPr>
          <p:cNvPr id="49"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a:off x="0" y="55626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new screensho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1665" y="1219199"/>
            <a:ext cx="8653738" cy="45813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flipV="1">
            <a:off x="0" y="-9144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228600" y="762000"/>
            <a:ext cx="8229600" cy="4572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5">
                    <a:lumMod val="75000"/>
                  </a:schemeClr>
                </a:solidFill>
                <a:latin typeface="Arial" panose="020B0604020202020204" pitchFamily="34" charset="0"/>
                <a:cs typeface="Arial" panose="020B0604020202020204" pitchFamily="34" charset="0"/>
              </a:rPr>
              <a:t>nces.ed.gov/collegenavigator</a:t>
            </a:r>
          </a:p>
        </p:txBody>
      </p:sp>
      <p:sp>
        <p:nvSpPr>
          <p:cNvPr id="3" name="Rectangle 2"/>
          <p:cNvSpPr/>
          <p:nvPr/>
        </p:nvSpPr>
        <p:spPr>
          <a:xfrm>
            <a:off x="2438400" y="2133600"/>
            <a:ext cx="6324600" cy="1321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Comparing colleges with College Navigator. Includes information such as type of college and distance from the zip code you ente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8796" y="1600200"/>
            <a:ext cx="6292281" cy="140440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371600" y="16764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7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28"/>
                                        </p:tgtEl>
                                      </p:cBhvr>
                                    </p:animEffect>
                                    <p:set>
                                      <p:cBhvr>
                                        <p:cTn id="15" dur="1" fill="hold">
                                          <p:stCondLst>
                                            <p:cond delay="499"/>
                                          </p:stCondLst>
                                        </p:cTn>
                                        <p:tgtEl>
                                          <p:spTgt spid="1028"/>
                                        </p:tgtEl>
                                        <p:attrNameLst>
                                          <p:attrName>style.visibility</p:attrName>
                                        </p:attrNameLst>
                                      </p:cBhvr>
                                      <p:to>
                                        <p:strVal val="hidden"/>
                                      </p:to>
                                    </p:set>
                                  </p:childTnLst>
                                </p:cTn>
                              </p:par>
                              <p:par>
                                <p:cTn id="16" presetID="10" presetClass="entr" presetSubtype="0" fill="hold" nodeType="withEffect">
                                  <p:stCondLst>
                                    <p:cond delay="5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650"/>
                                        <p:tgtEl>
                                          <p:spTgt spid="1027"/>
                                        </p:tgtEl>
                                      </p:cBhvr>
                                    </p:animEffect>
                                  </p:childTnLst>
                                </p:cTn>
                              </p:par>
                              <p:par>
                                <p:cTn id="19" presetID="6" presetClass="emph" presetSubtype="0" fill="hold" nodeType="withEffect">
                                  <p:stCondLst>
                                    <p:cond delay="0"/>
                                  </p:stCondLst>
                                  <p:childTnLst>
                                    <p:animScale>
                                      <p:cBhvr>
                                        <p:cTn id="20" dur="650" fill="hold"/>
                                        <p:tgtEl>
                                          <p:spTgt spid="1027"/>
                                        </p:tgtEl>
                                      </p:cBhvr>
                                      <p:by x="125000" y="125000"/>
                                    </p:animScale>
                                  </p:childTnLst>
                                </p:cTn>
                              </p:par>
                              <p:par>
                                <p:cTn id="21" presetID="0" presetClass="path" presetSubtype="0" accel="50000" decel="50000" fill="hold" nodeType="withEffect">
                                  <p:stCondLst>
                                    <p:cond delay="0"/>
                                  </p:stCondLst>
                                  <p:childTnLst>
                                    <p:animMotion origin="layout" path="M 0.10521 0.0858 L -0.00313 0.02289 " pathEditMode="relative" rAng="0" ptsTypes="AA">
                                      <p:cBhvr>
                                        <p:cTn id="22" dur="650" fill="hold"/>
                                        <p:tgtEl>
                                          <p:spTgt spid="1027"/>
                                        </p:tgtEl>
                                        <p:attrNameLst>
                                          <p:attrName>ppt_x</p:attrName>
                                          <p:attrName>ppt_y</p:attrName>
                                        </p:attrNameLst>
                                      </p:cBhvr>
                                      <p:rCtr x="-5417" y="-3145"/>
                                    </p:animMotion>
                                  </p:childTnLst>
                                </p:cTn>
                              </p:par>
                              <p:par>
                                <p:cTn id="23" presetID="10" presetClass="entr" presetSubtype="0" fill="hold" grpId="0" nodeType="withEffect">
                                  <p:stCondLst>
                                    <p:cond delay="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650"/>
                                        <p:tgtEl>
                                          <p:spTgt spid="8"/>
                                        </p:tgtEl>
                                      </p:cBhvr>
                                    </p:animEffect>
                                  </p:childTnLst>
                                </p:cTn>
                              </p:par>
                              <p:par>
                                <p:cTn id="26" presetID="6" presetClass="emph" presetSubtype="0" fill="hold" grpId="1" nodeType="withEffect">
                                  <p:stCondLst>
                                    <p:cond delay="0"/>
                                  </p:stCondLst>
                                  <p:childTnLst>
                                    <p:animScale>
                                      <p:cBhvr>
                                        <p:cTn id="27" dur="650" fill="hold"/>
                                        <p:tgtEl>
                                          <p:spTgt spid="8"/>
                                        </p:tgtEl>
                                      </p:cBhvr>
                                      <p:by x="125000" y="125000"/>
                                    </p:animScale>
                                  </p:childTnLst>
                                </p:cTn>
                              </p:par>
                              <p:par>
                                <p:cTn id="28" presetID="0" presetClass="path" presetSubtype="0" accel="50000" decel="50000" fill="hold" grpId="2" nodeType="withEffect">
                                  <p:stCondLst>
                                    <p:cond delay="0"/>
                                  </p:stCondLst>
                                  <p:childTnLst>
                                    <p:animMotion origin="layout" path="M 0.10521 0.0858 L -0.00313 0.02289 " pathEditMode="relative" rAng="0" ptsTypes="AA">
                                      <p:cBhvr>
                                        <p:cTn id="29" dur="650" fill="hold"/>
                                        <p:tgtEl>
                                          <p:spTgt spid="8"/>
                                        </p:tgtEl>
                                        <p:attrNameLst>
                                          <p:attrName>ppt_x</p:attrName>
                                          <p:attrName>ppt_y</p:attrName>
                                        </p:attrNameLst>
                                      </p:cBhvr>
                                      <p:rCtr x="-5417" y="-31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8"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College </a:t>
            </a:r>
            <a:r>
              <a:rPr lang="en-US" dirty="0" smtClean="0"/>
              <a:t>Navigator (2 of 2)</a:t>
            </a:r>
            <a:endParaRPr lang="en-US" dirty="0"/>
          </a:p>
        </p:txBody>
      </p:sp>
      <p:sp>
        <p:nvSpPr>
          <p:cNvPr id="30" name="Content Placeholder 2"/>
          <p:cNvSpPr txBox="1">
            <a:spLocks/>
          </p:cNvSpPr>
          <p:nvPr/>
        </p:nvSpPr>
        <p:spPr>
          <a:xfrm>
            <a:off x="228600" y="762000"/>
            <a:ext cx="8229600" cy="4572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chemeClr val="accent5">
                    <a:lumMod val="75000"/>
                  </a:schemeClr>
                </a:solidFill>
                <a:latin typeface="Arial" panose="020B0604020202020204" pitchFamily="34" charset="0"/>
                <a:cs typeface="Arial" panose="020B0604020202020204" pitchFamily="34" charset="0"/>
              </a:rPr>
              <a:t>nces.ed.gov/</a:t>
            </a:r>
            <a:r>
              <a:rPr lang="en-US" b="1" dirty="0" err="1" smtClean="0">
                <a:solidFill>
                  <a:schemeClr val="accent5">
                    <a:lumMod val="75000"/>
                  </a:schemeClr>
                </a:solidFill>
                <a:latin typeface="Arial" panose="020B0604020202020204" pitchFamily="34" charset="0"/>
                <a:cs typeface="Arial" panose="020B0604020202020204" pitchFamily="34" charset="0"/>
              </a:rPr>
              <a:t>collegenavigator</a:t>
            </a:r>
            <a:endParaRPr lang="en-US" b="1" dirty="0">
              <a:solidFill>
                <a:schemeClr val="bg1"/>
              </a:solidFill>
              <a:latin typeface="Arial" panose="020B0604020202020204" pitchFamily="34" charset="0"/>
              <a:cs typeface="Arial" panose="020B0604020202020204" pitchFamily="34" charset="0"/>
            </a:endParaRPr>
          </a:p>
        </p:txBody>
      </p:sp>
      <p:pic>
        <p:nvPicPr>
          <p:cNvPr id="49"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a:off x="0" y="55626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lower screenshot" descr="Expandable details about each colle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513" y="3657600"/>
            <a:ext cx="8603703" cy="2219551"/>
          </a:xfrm>
          <a:prstGeom prst="rect">
            <a:avLst/>
          </a:prstGeom>
          <a:ln w="12700">
            <a:solidFill>
              <a:schemeClr val="bg1">
                <a:lumMod val="50000"/>
              </a:schemeClr>
            </a:solidFill>
          </a:ln>
          <a:extLst>
            <a:ext uri="{909E8E84-426E-40DD-AFC4-6F175D3DCCD1}">
              <a14:hiddenFill xmlns:a14="http://schemas.microsoft.com/office/drawing/2010/main">
                <a:solidFill>
                  <a:schemeClr val="accent1"/>
                </a:solidFill>
              </a14:hiddenFill>
            </a:ext>
          </a:extLst>
        </p:spPr>
      </p:pic>
      <p:sp>
        <p:nvSpPr>
          <p:cNvPr id="44" name="TextBox 43"/>
          <p:cNvSpPr txBox="1"/>
          <p:nvPr/>
        </p:nvSpPr>
        <p:spPr>
          <a:xfrm rot="21120000">
            <a:off x="5368284" y="3686457"/>
            <a:ext cx="2197430" cy="553998"/>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cost to </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attend the college</a:t>
            </a:r>
          </a:p>
        </p:txBody>
      </p:sp>
      <p:pic>
        <p:nvPicPr>
          <p:cNvPr id="45" name="Picture 44" descr="Estimated Student Expenses (Before Ai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990625"/>
            <a:ext cx="3104757" cy="225404"/>
          </a:xfrm>
          <a:prstGeom prst="rect">
            <a:avLst/>
          </a:prstGeom>
          <a:ln w="12700">
            <a:solidFill>
              <a:srgbClr val="FF0000"/>
            </a:solidFill>
          </a:ln>
        </p:spPr>
      </p:pic>
      <p:cxnSp>
        <p:nvCxnSpPr>
          <p:cNvPr id="46" name="Straight Connector 45"/>
          <p:cNvCxnSpPr/>
          <p:nvPr/>
        </p:nvCxnSpPr>
        <p:spPr>
          <a:xfrm>
            <a:off x="4724400" y="4103327"/>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21120000">
            <a:off x="3794760" y="3828560"/>
            <a:ext cx="4028632" cy="553998"/>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type of aid students receive and the average amount received</a:t>
            </a:r>
          </a:p>
        </p:txBody>
      </p:sp>
      <p:cxnSp>
        <p:nvCxnSpPr>
          <p:cNvPr id="50" name="Straight Connector 49"/>
          <p:cNvCxnSpPr/>
          <p:nvPr/>
        </p:nvCxnSpPr>
        <p:spPr>
          <a:xfrm>
            <a:off x="2971800" y="4332366"/>
            <a:ext cx="7974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1" name="Picture 50" descr="Financial Ai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216029"/>
            <a:ext cx="1825045" cy="232675"/>
          </a:xfrm>
          <a:prstGeom prst="rect">
            <a:avLst/>
          </a:prstGeom>
          <a:ln w="12700">
            <a:solidFill>
              <a:srgbClr val="FF0000"/>
            </a:solidFill>
          </a:ln>
        </p:spPr>
      </p:pic>
      <p:sp>
        <p:nvSpPr>
          <p:cNvPr id="52" name="TextBox 51"/>
          <p:cNvSpPr txBox="1"/>
          <p:nvPr/>
        </p:nvSpPr>
        <p:spPr>
          <a:xfrm rot="21120000">
            <a:off x="3450558" y="4104132"/>
            <a:ext cx="3608625" cy="553998"/>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average prices students pay to attend by income</a:t>
            </a:r>
          </a:p>
        </p:txBody>
      </p:sp>
      <p:cxnSp>
        <p:nvCxnSpPr>
          <p:cNvPr id="53" name="Straight Connector 52"/>
          <p:cNvCxnSpPr/>
          <p:nvPr/>
        </p:nvCxnSpPr>
        <p:spPr>
          <a:xfrm>
            <a:off x="2895600" y="4610099"/>
            <a:ext cx="52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Picture 53" descr="Net Pri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4493762"/>
            <a:ext cx="1825045" cy="232675"/>
          </a:xfrm>
          <a:prstGeom prst="rect">
            <a:avLst/>
          </a:prstGeom>
          <a:ln w="12700">
            <a:solidFill>
              <a:srgbClr val="FF0000"/>
            </a:solidFill>
          </a:ln>
        </p:spPr>
      </p:pic>
      <p:sp>
        <p:nvSpPr>
          <p:cNvPr id="55" name="TextBox 54"/>
          <p:cNvSpPr txBox="1"/>
          <p:nvPr/>
        </p:nvSpPr>
        <p:spPr>
          <a:xfrm rot="21120000">
            <a:off x="3456751" y="4333102"/>
            <a:ext cx="3866816" cy="553998"/>
          </a:xfrm>
          <a:prstGeom prst="rect">
            <a:avLst/>
          </a:prstGeom>
          <a:noFill/>
          <a:ln>
            <a:noFill/>
          </a:ln>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genders, races/ethnicities, and ages of students attending</a:t>
            </a:r>
          </a:p>
        </p:txBody>
      </p:sp>
      <p:cxnSp>
        <p:nvCxnSpPr>
          <p:cNvPr id="56" name="Straight Connector 55"/>
          <p:cNvCxnSpPr/>
          <p:nvPr/>
        </p:nvCxnSpPr>
        <p:spPr>
          <a:xfrm>
            <a:off x="2893129" y="4898859"/>
            <a:ext cx="52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7" name="Picture 56" descr="Enrollmen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4782522"/>
            <a:ext cx="1825045" cy="232675"/>
          </a:xfrm>
          <a:prstGeom prst="rect">
            <a:avLst/>
          </a:prstGeom>
          <a:ln w="12700">
            <a:solidFill>
              <a:srgbClr val="FF0000"/>
            </a:solidFill>
          </a:ln>
        </p:spPr>
      </p:pic>
      <p:sp>
        <p:nvSpPr>
          <p:cNvPr id="58" name="TextBox 57"/>
          <p:cNvSpPr txBox="1"/>
          <p:nvPr/>
        </p:nvSpPr>
        <p:spPr>
          <a:xfrm rot="21120000">
            <a:off x="3531004" y="4607137"/>
            <a:ext cx="4266845" cy="553998"/>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percentage of students admitted and SAT/ACT test scores</a:t>
            </a:r>
          </a:p>
        </p:txBody>
      </p:sp>
      <p:cxnSp>
        <p:nvCxnSpPr>
          <p:cNvPr id="59" name="Straight Connector 58"/>
          <p:cNvCxnSpPr/>
          <p:nvPr/>
        </p:nvCxnSpPr>
        <p:spPr>
          <a:xfrm>
            <a:off x="2895600" y="5143084"/>
            <a:ext cx="5275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0" name="Picture 59" descr="Admission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5030382"/>
            <a:ext cx="1825045" cy="225404"/>
          </a:xfrm>
          <a:prstGeom prst="rect">
            <a:avLst/>
          </a:prstGeom>
          <a:ln w="12700">
            <a:solidFill>
              <a:srgbClr val="FF0000"/>
            </a:solidFill>
          </a:ln>
        </p:spPr>
      </p:pic>
      <p:sp>
        <p:nvSpPr>
          <p:cNvPr id="61" name="TextBox 60"/>
          <p:cNvSpPr txBox="1"/>
          <p:nvPr/>
        </p:nvSpPr>
        <p:spPr>
          <a:xfrm rot="21120000">
            <a:off x="4391330" y="4683036"/>
            <a:ext cx="3715900" cy="784830"/>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Percentage of students </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who stay in college and the percentage of those graduating</a:t>
            </a:r>
          </a:p>
        </p:txBody>
      </p:sp>
      <p:cxnSp>
        <p:nvCxnSpPr>
          <p:cNvPr id="62" name="Straight Connector 61"/>
          <p:cNvCxnSpPr/>
          <p:nvPr/>
        </p:nvCxnSpPr>
        <p:spPr>
          <a:xfrm>
            <a:off x="3942957" y="5377773"/>
            <a:ext cx="4022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3" name="Picture 62" descr="Retention and Graduation Rate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00" y="5257800"/>
            <a:ext cx="2537612" cy="239946"/>
          </a:xfrm>
          <a:prstGeom prst="rect">
            <a:avLst/>
          </a:prstGeom>
          <a:ln w="12700">
            <a:solidFill>
              <a:srgbClr val="FF0000"/>
            </a:solidFill>
          </a:ln>
        </p:spPr>
      </p:pic>
      <p:pic>
        <p:nvPicPr>
          <p:cNvPr id="29" name="Picture 21"/>
          <p:cNvPicPr>
            <a:picLocks noChangeAspect="1" noChangeArrowheads="1"/>
          </p:cNvPicPr>
          <p:nvPr/>
        </p:nvPicPr>
        <p:blipFill>
          <a:blip r:embed="rId3">
            <a:extLst>
              <a:ext uri="{28A0092B-C50C-407E-A947-70E740481C1C}">
                <a14:useLocalDpi xmlns:a14="http://schemas.microsoft.com/office/drawing/2010/main" val="0"/>
              </a:ext>
            </a:extLst>
          </a:blip>
          <a:srcRect b="73334"/>
          <a:stretch>
            <a:fillRect/>
          </a:stretch>
        </p:blipFill>
        <p:spPr bwMode="auto">
          <a:xfrm flipV="1">
            <a:off x="0" y="-9144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57513" y="1371496"/>
            <a:ext cx="8603894" cy="1920344"/>
          </a:xfrm>
          <a:prstGeom prst="rect">
            <a:avLst/>
          </a:prstGeom>
          <a:noFill/>
          <a:ln w="12700">
            <a:solidFill>
              <a:schemeClr val="bg1">
                <a:lumMod val="50000"/>
              </a:schemeClr>
            </a:solidFill>
          </a:ln>
          <a:extLst>
            <a:ext uri="{909E8E84-426E-40DD-AFC4-6F175D3DCCD1}">
              <a14:hiddenFill xmlns:a14="http://schemas.microsoft.com/office/drawing/2010/main">
                <a:solidFill>
                  <a:schemeClr val="accent1"/>
                </a:solidFill>
              </a14:hiddenFill>
            </a:ext>
          </a:extLst>
        </p:spPr>
      </p:pic>
      <p:pic>
        <p:nvPicPr>
          <p:cNvPr id="2057" name="Picture 9" descr="Outcome Measur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840" y="5549172"/>
            <a:ext cx="2587160" cy="22980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6" name="TextBox 35"/>
          <p:cNvSpPr txBox="1"/>
          <p:nvPr/>
        </p:nvSpPr>
        <p:spPr>
          <a:xfrm rot="21120000">
            <a:off x="4543730" y="4987836"/>
            <a:ext cx="3715900" cy="784830"/>
          </a:xfrm>
          <a:prstGeom prst="rect">
            <a:avLst/>
          </a:prstGeom>
          <a:noFill/>
        </p:spPr>
        <p:txBody>
          <a:bodyPr wrap="square" rtlCol="0">
            <a:spAutoFit/>
          </a:bodyPr>
          <a:lstStyle/>
          <a:p>
            <a:pPr>
              <a:lnSpc>
                <a:spcPts val="1800"/>
              </a:lnSpc>
            </a:pPr>
            <a:r>
              <a:rPr lang="en-US" b="1" dirty="0">
                <a:solidFill>
                  <a:srgbClr val="FF0000"/>
                </a:solidFill>
                <a:latin typeface="Arial" panose="020B0604020202020204" pitchFamily="34" charset="0"/>
                <a:cs typeface="Arial" panose="020B0604020202020204" pitchFamily="34" charset="0"/>
              </a:rPr>
              <a:t>The number of students </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who earn a degree/certificate within 6 or 8 years</a:t>
            </a:r>
          </a:p>
        </p:txBody>
      </p:sp>
      <p:cxnSp>
        <p:nvCxnSpPr>
          <p:cNvPr id="37" name="Straight Connector 36"/>
          <p:cNvCxnSpPr/>
          <p:nvPr/>
        </p:nvCxnSpPr>
        <p:spPr>
          <a:xfrm>
            <a:off x="4084724" y="5660065"/>
            <a:ext cx="4022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66800" y="16002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5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6" presetClass="emph" presetSubtype="0" fill="hold" nodeType="withEffect">
                                  <p:stCondLst>
                                    <p:cond delay="0"/>
                                  </p:stCondLst>
                                  <p:childTnLst>
                                    <p:animScale>
                                      <p:cBhvr>
                                        <p:cTn id="9" dur="500" fill="hold"/>
                                        <p:tgtEl>
                                          <p:spTgt spid="45"/>
                                        </p:tgtEl>
                                      </p:cBhvr>
                                      <p:by x="150000" y="150000"/>
                                    </p:animScale>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480" fill="hold"/>
                                        <p:tgtEl>
                                          <p:spTgt spid="44"/>
                                        </p:tgtEl>
                                        <p:attrNameLst>
                                          <p:attrName>ppt_w</p:attrName>
                                        </p:attrNameLst>
                                      </p:cBhvr>
                                      <p:tavLst>
                                        <p:tav tm="0">
                                          <p:val>
                                            <p:fltVal val="0"/>
                                          </p:val>
                                        </p:tav>
                                        <p:tav tm="100000">
                                          <p:val>
                                            <p:strVal val="#ppt_w"/>
                                          </p:val>
                                        </p:tav>
                                      </p:tavLst>
                                    </p:anim>
                                    <p:anim calcmode="lin" valueType="num">
                                      <p:cBhvr>
                                        <p:cTn id="14" dur="480" fill="hold"/>
                                        <p:tgtEl>
                                          <p:spTgt spid="44"/>
                                        </p:tgtEl>
                                        <p:attrNameLst>
                                          <p:attrName>ppt_h</p:attrName>
                                        </p:attrNameLst>
                                      </p:cBhvr>
                                      <p:tavLst>
                                        <p:tav tm="0">
                                          <p:val>
                                            <p:fltVal val="0"/>
                                          </p:val>
                                        </p:tav>
                                        <p:tav tm="100000">
                                          <p:val>
                                            <p:strVal val="#ppt_h"/>
                                          </p:val>
                                        </p:tav>
                                      </p:tavLst>
                                    </p:anim>
                                    <p:animEffect transition="in" filter="fade">
                                      <p:cBhvr>
                                        <p:cTn id="15" dur="480"/>
                                        <p:tgtEl>
                                          <p:spTgt spid="44"/>
                                        </p:tgtEl>
                                      </p:cBhvr>
                                    </p:animEffect>
                                  </p:childTnLst>
                                </p:cTn>
                              </p:par>
                              <p:par>
                                <p:cTn id="16" presetID="22" presetClass="entr" presetSubtype="8"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38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500"/>
                                        <p:tgtEl>
                                          <p:spTgt spid="45"/>
                                        </p:tgtEl>
                                        <p:attrNameLst>
                                          <p:attrName>ppt_w</p:attrName>
                                        </p:attrNameLst>
                                      </p:cBhvr>
                                      <p:tavLst>
                                        <p:tav tm="0">
                                          <p:val>
                                            <p:strVal val="ppt_w"/>
                                          </p:val>
                                        </p:tav>
                                        <p:tav tm="100000">
                                          <p:val>
                                            <p:fltVal val="0"/>
                                          </p:val>
                                        </p:tav>
                                      </p:tavLst>
                                    </p:anim>
                                    <p:anim calcmode="lin" valueType="num">
                                      <p:cBhvr>
                                        <p:cTn id="23" dur="500"/>
                                        <p:tgtEl>
                                          <p:spTgt spid="45"/>
                                        </p:tgtEl>
                                        <p:attrNameLst>
                                          <p:attrName>ppt_h</p:attrName>
                                        </p:attrNameLst>
                                      </p:cBhvr>
                                      <p:tavLst>
                                        <p:tav tm="0">
                                          <p:val>
                                            <p:strVal val="ppt_h"/>
                                          </p:val>
                                        </p:tav>
                                        <p:tav tm="100000">
                                          <p:val>
                                            <p:fltVal val="0"/>
                                          </p:val>
                                        </p:tav>
                                      </p:tavLst>
                                    </p:anim>
                                    <p:anim calcmode="lin" valueType="num">
                                      <p:cBhvr>
                                        <p:cTn id="24" dur="500"/>
                                        <p:tgtEl>
                                          <p:spTgt spid="45"/>
                                        </p:tgtEl>
                                        <p:attrNameLst>
                                          <p:attrName>style.rotation</p:attrName>
                                        </p:attrNameLst>
                                      </p:cBhvr>
                                      <p:tavLst>
                                        <p:tav tm="0">
                                          <p:val>
                                            <p:fltVal val="0"/>
                                          </p:val>
                                        </p:tav>
                                        <p:tav tm="100000">
                                          <p:val>
                                            <p:fltVal val="90"/>
                                          </p:val>
                                        </p:tav>
                                      </p:tavLst>
                                    </p:anim>
                                    <p:animEffect transition="out" filter="fade">
                                      <p:cBhvr>
                                        <p:cTn id="25" dur="500"/>
                                        <p:tgtEl>
                                          <p:spTgt spid="45"/>
                                        </p:tgtEl>
                                      </p:cBhvr>
                                    </p:animEffect>
                                    <p:set>
                                      <p:cBhvr>
                                        <p:cTn id="26" dur="1" fill="hold">
                                          <p:stCondLst>
                                            <p:cond delay="499"/>
                                          </p:stCondLst>
                                        </p:cTn>
                                        <p:tgtEl>
                                          <p:spTgt spid="45"/>
                                        </p:tgtEl>
                                        <p:attrNameLst>
                                          <p:attrName>style.visibility</p:attrName>
                                        </p:attrNameLst>
                                      </p:cBhvr>
                                      <p:to>
                                        <p:strVal val="hidden"/>
                                      </p:to>
                                    </p:set>
                                  </p:childTnLst>
                                </p:cTn>
                              </p:par>
                              <p:par>
                                <p:cTn id="27" presetID="22" presetClass="exit" presetSubtype="8" fill="hold" grpId="0" nodeType="withEffect">
                                  <p:stCondLst>
                                    <p:cond delay="0"/>
                                  </p:stCondLst>
                                  <p:childTnLst>
                                    <p:animEffect transition="out" filter="wipe(left)">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par>
                                <p:cTn id="30" presetID="22" presetClass="exit" presetSubtype="8" fill="hold" nodeType="withEffect">
                                  <p:stCondLst>
                                    <p:cond delay="0"/>
                                  </p:stCondLst>
                                  <p:childTnLst>
                                    <p:animEffect transition="out" filter="wipe(left)">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6" presetClass="emph" presetSubtype="0" fill="hold" nodeType="withEffect">
                                  <p:stCondLst>
                                    <p:cond delay="0"/>
                                  </p:stCondLst>
                                  <p:childTnLst>
                                    <p:animScale>
                                      <p:cBhvr>
                                        <p:cTn id="38" dur="500" fill="hold"/>
                                        <p:tgtEl>
                                          <p:spTgt spid="51"/>
                                        </p:tgtEl>
                                      </p:cBhvr>
                                      <p:by x="150000" y="150000"/>
                                    </p:animScale>
                                  </p:childTnLst>
                                </p:cTn>
                              </p:par>
                              <p:par>
                                <p:cTn id="39" presetID="53" presetClass="entr" presetSubtype="16" fill="hold" grpId="1"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480" fill="hold"/>
                                        <p:tgtEl>
                                          <p:spTgt spid="48"/>
                                        </p:tgtEl>
                                        <p:attrNameLst>
                                          <p:attrName>ppt_w</p:attrName>
                                        </p:attrNameLst>
                                      </p:cBhvr>
                                      <p:tavLst>
                                        <p:tav tm="0">
                                          <p:val>
                                            <p:fltVal val="0"/>
                                          </p:val>
                                        </p:tav>
                                        <p:tav tm="100000">
                                          <p:val>
                                            <p:strVal val="#ppt_w"/>
                                          </p:val>
                                        </p:tav>
                                      </p:tavLst>
                                    </p:anim>
                                    <p:anim calcmode="lin" valueType="num">
                                      <p:cBhvr>
                                        <p:cTn id="42" dur="480" fill="hold"/>
                                        <p:tgtEl>
                                          <p:spTgt spid="48"/>
                                        </p:tgtEl>
                                        <p:attrNameLst>
                                          <p:attrName>ppt_h</p:attrName>
                                        </p:attrNameLst>
                                      </p:cBhvr>
                                      <p:tavLst>
                                        <p:tav tm="0">
                                          <p:val>
                                            <p:fltVal val="0"/>
                                          </p:val>
                                        </p:tav>
                                        <p:tav tm="100000">
                                          <p:val>
                                            <p:strVal val="#ppt_h"/>
                                          </p:val>
                                        </p:tav>
                                      </p:tavLst>
                                    </p:anim>
                                    <p:animEffect transition="in" filter="fade">
                                      <p:cBhvr>
                                        <p:cTn id="43" dur="480"/>
                                        <p:tgtEl>
                                          <p:spTgt spid="48"/>
                                        </p:tgtEl>
                                      </p:cBhvr>
                                    </p:animEffect>
                                  </p:childTnLst>
                                </p:cTn>
                              </p:par>
                              <p:par>
                                <p:cTn id="44" presetID="22" presetClass="entr" presetSubtype="8"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38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nodeType="clickEffect">
                                  <p:stCondLst>
                                    <p:cond delay="0"/>
                                  </p:stCondLst>
                                  <p:childTnLst>
                                    <p:anim calcmode="lin" valueType="num">
                                      <p:cBhvr>
                                        <p:cTn id="50" dur="500"/>
                                        <p:tgtEl>
                                          <p:spTgt spid="51"/>
                                        </p:tgtEl>
                                        <p:attrNameLst>
                                          <p:attrName>ppt_w</p:attrName>
                                        </p:attrNameLst>
                                      </p:cBhvr>
                                      <p:tavLst>
                                        <p:tav tm="0">
                                          <p:val>
                                            <p:strVal val="ppt_w"/>
                                          </p:val>
                                        </p:tav>
                                        <p:tav tm="100000">
                                          <p:val>
                                            <p:fltVal val="0"/>
                                          </p:val>
                                        </p:tav>
                                      </p:tavLst>
                                    </p:anim>
                                    <p:anim calcmode="lin" valueType="num">
                                      <p:cBhvr>
                                        <p:cTn id="51" dur="500"/>
                                        <p:tgtEl>
                                          <p:spTgt spid="51"/>
                                        </p:tgtEl>
                                        <p:attrNameLst>
                                          <p:attrName>ppt_h</p:attrName>
                                        </p:attrNameLst>
                                      </p:cBhvr>
                                      <p:tavLst>
                                        <p:tav tm="0">
                                          <p:val>
                                            <p:strVal val="ppt_h"/>
                                          </p:val>
                                        </p:tav>
                                        <p:tav tm="100000">
                                          <p:val>
                                            <p:fltVal val="0"/>
                                          </p:val>
                                        </p:tav>
                                      </p:tavLst>
                                    </p:anim>
                                    <p:anim calcmode="lin" valueType="num">
                                      <p:cBhvr>
                                        <p:cTn id="52" dur="500"/>
                                        <p:tgtEl>
                                          <p:spTgt spid="51"/>
                                        </p:tgtEl>
                                        <p:attrNameLst>
                                          <p:attrName>style.rotation</p:attrName>
                                        </p:attrNameLst>
                                      </p:cBhvr>
                                      <p:tavLst>
                                        <p:tav tm="0">
                                          <p:val>
                                            <p:fltVal val="0"/>
                                          </p:val>
                                        </p:tav>
                                        <p:tav tm="100000">
                                          <p:val>
                                            <p:fltVal val="90"/>
                                          </p:val>
                                        </p:tav>
                                      </p:tavLst>
                                    </p:anim>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par>
                                <p:cTn id="55" presetID="22" presetClass="exit" presetSubtype="8" fill="hold" grpId="0" nodeType="withEffect">
                                  <p:stCondLst>
                                    <p:cond delay="0"/>
                                  </p:stCondLst>
                                  <p:childTnLst>
                                    <p:animEffect transition="out" filter="wipe(left)">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22" presetClass="exit" presetSubtype="8" fill="hold" nodeType="withEffect">
                                  <p:stCondLst>
                                    <p:cond delay="0"/>
                                  </p:stCondLst>
                                  <p:childTnLst>
                                    <p:animEffect transition="out" filter="wipe(left)">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6" presetClass="emph" presetSubtype="0" fill="hold" nodeType="withEffect">
                                  <p:stCondLst>
                                    <p:cond delay="0"/>
                                  </p:stCondLst>
                                  <p:childTnLst>
                                    <p:animScale>
                                      <p:cBhvr>
                                        <p:cTn id="66" dur="500" fill="hold"/>
                                        <p:tgtEl>
                                          <p:spTgt spid="54"/>
                                        </p:tgtEl>
                                      </p:cBhvr>
                                      <p:by x="150000" y="150000"/>
                                    </p:animScale>
                                  </p:childTnLst>
                                </p:cTn>
                              </p:par>
                              <p:par>
                                <p:cTn id="67" presetID="53" presetClass="entr" presetSubtype="16" fill="hold" grpId="1"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p:cTn id="69" dur="480" fill="hold"/>
                                        <p:tgtEl>
                                          <p:spTgt spid="52"/>
                                        </p:tgtEl>
                                        <p:attrNameLst>
                                          <p:attrName>ppt_w</p:attrName>
                                        </p:attrNameLst>
                                      </p:cBhvr>
                                      <p:tavLst>
                                        <p:tav tm="0">
                                          <p:val>
                                            <p:fltVal val="0"/>
                                          </p:val>
                                        </p:tav>
                                        <p:tav tm="100000">
                                          <p:val>
                                            <p:strVal val="#ppt_w"/>
                                          </p:val>
                                        </p:tav>
                                      </p:tavLst>
                                    </p:anim>
                                    <p:anim calcmode="lin" valueType="num">
                                      <p:cBhvr>
                                        <p:cTn id="70" dur="480" fill="hold"/>
                                        <p:tgtEl>
                                          <p:spTgt spid="52"/>
                                        </p:tgtEl>
                                        <p:attrNameLst>
                                          <p:attrName>ppt_h</p:attrName>
                                        </p:attrNameLst>
                                      </p:cBhvr>
                                      <p:tavLst>
                                        <p:tav tm="0">
                                          <p:val>
                                            <p:fltVal val="0"/>
                                          </p:val>
                                        </p:tav>
                                        <p:tav tm="100000">
                                          <p:val>
                                            <p:strVal val="#ppt_h"/>
                                          </p:val>
                                        </p:tav>
                                      </p:tavLst>
                                    </p:anim>
                                    <p:animEffect transition="in" filter="fade">
                                      <p:cBhvr>
                                        <p:cTn id="71" dur="480"/>
                                        <p:tgtEl>
                                          <p:spTgt spid="52"/>
                                        </p:tgtEl>
                                      </p:cBhvr>
                                    </p:animEffect>
                                  </p:childTnLst>
                                </p:cTn>
                              </p:par>
                              <p:par>
                                <p:cTn id="72" presetID="22" presetClass="entr" presetSubtype="8"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left)">
                                      <p:cBhvr>
                                        <p:cTn id="74" dur="38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500"/>
                                        <p:tgtEl>
                                          <p:spTgt spid="54"/>
                                        </p:tgtEl>
                                        <p:attrNameLst>
                                          <p:attrName>ppt_w</p:attrName>
                                        </p:attrNameLst>
                                      </p:cBhvr>
                                      <p:tavLst>
                                        <p:tav tm="0">
                                          <p:val>
                                            <p:strVal val="ppt_w"/>
                                          </p:val>
                                        </p:tav>
                                        <p:tav tm="100000">
                                          <p:val>
                                            <p:fltVal val="0"/>
                                          </p:val>
                                        </p:tav>
                                      </p:tavLst>
                                    </p:anim>
                                    <p:anim calcmode="lin" valueType="num">
                                      <p:cBhvr>
                                        <p:cTn id="79" dur="500"/>
                                        <p:tgtEl>
                                          <p:spTgt spid="54"/>
                                        </p:tgtEl>
                                        <p:attrNameLst>
                                          <p:attrName>ppt_h</p:attrName>
                                        </p:attrNameLst>
                                      </p:cBhvr>
                                      <p:tavLst>
                                        <p:tav tm="0">
                                          <p:val>
                                            <p:strVal val="ppt_h"/>
                                          </p:val>
                                        </p:tav>
                                        <p:tav tm="100000">
                                          <p:val>
                                            <p:fltVal val="0"/>
                                          </p:val>
                                        </p:tav>
                                      </p:tavLst>
                                    </p:anim>
                                    <p:anim calcmode="lin" valueType="num">
                                      <p:cBhvr>
                                        <p:cTn id="80" dur="500"/>
                                        <p:tgtEl>
                                          <p:spTgt spid="54"/>
                                        </p:tgtEl>
                                        <p:attrNameLst>
                                          <p:attrName>style.rotation</p:attrName>
                                        </p:attrNameLst>
                                      </p:cBhvr>
                                      <p:tavLst>
                                        <p:tav tm="0">
                                          <p:val>
                                            <p:fltVal val="0"/>
                                          </p:val>
                                        </p:tav>
                                        <p:tav tm="100000">
                                          <p:val>
                                            <p:fltVal val="90"/>
                                          </p:val>
                                        </p:tav>
                                      </p:tavLst>
                                    </p:anim>
                                    <p:animEffect transition="out" filter="fade">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par>
                                <p:cTn id="83" presetID="22" presetClass="exit" presetSubtype="8" fill="hold" grpId="0" nodeType="withEffect">
                                  <p:stCondLst>
                                    <p:cond delay="0"/>
                                  </p:stCondLst>
                                  <p:childTnLst>
                                    <p:animEffect transition="out" filter="wipe(left)">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22" presetClass="exit" presetSubtype="8" fill="hold" nodeType="withEffect">
                                  <p:stCondLst>
                                    <p:cond delay="0"/>
                                  </p:stCondLst>
                                  <p:childTnLst>
                                    <p:animEffect transition="out" filter="wipe(left)">
                                      <p:cBhvr>
                                        <p:cTn id="87" dur="500"/>
                                        <p:tgtEl>
                                          <p:spTgt spid="53"/>
                                        </p:tgtEl>
                                      </p:cBhvr>
                                    </p:animEffect>
                                    <p:set>
                                      <p:cBhvr>
                                        <p:cTn id="88" dur="1" fill="hold">
                                          <p:stCondLst>
                                            <p:cond delay="499"/>
                                          </p:stCondLst>
                                        </p:cTn>
                                        <p:tgtEl>
                                          <p:spTgt spid="53"/>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fade">
                                      <p:cBhvr>
                                        <p:cTn id="92" dur="500"/>
                                        <p:tgtEl>
                                          <p:spTgt spid="57"/>
                                        </p:tgtEl>
                                      </p:cBhvr>
                                    </p:animEffect>
                                  </p:childTnLst>
                                </p:cTn>
                              </p:par>
                              <p:par>
                                <p:cTn id="93" presetID="6" presetClass="emph" presetSubtype="0" fill="hold" nodeType="withEffect">
                                  <p:stCondLst>
                                    <p:cond delay="0"/>
                                  </p:stCondLst>
                                  <p:childTnLst>
                                    <p:animScale>
                                      <p:cBhvr>
                                        <p:cTn id="94" dur="500" fill="hold"/>
                                        <p:tgtEl>
                                          <p:spTgt spid="57"/>
                                        </p:tgtEl>
                                      </p:cBhvr>
                                      <p:by x="150000" y="150000"/>
                                    </p:animScale>
                                  </p:childTnLst>
                                </p:cTn>
                              </p:par>
                              <p:par>
                                <p:cTn id="95" presetID="53" presetClass="entr" presetSubtype="16" fill="hold" grpId="1"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p:cTn id="97" dur="480" fill="hold"/>
                                        <p:tgtEl>
                                          <p:spTgt spid="55"/>
                                        </p:tgtEl>
                                        <p:attrNameLst>
                                          <p:attrName>ppt_w</p:attrName>
                                        </p:attrNameLst>
                                      </p:cBhvr>
                                      <p:tavLst>
                                        <p:tav tm="0">
                                          <p:val>
                                            <p:fltVal val="0"/>
                                          </p:val>
                                        </p:tav>
                                        <p:tav tm="100000">
                                          <p:val>
                                            <p:strVal val="#ppt_w"/>
                                          </p:val>
                                        </p:tav>
                                      </p:tavLst>
                                    </p:anim>
                                    <p:anim calcmode="lin" valueType="num">
                                      <p:cBhvr>
                                        <p:cTn id="98" dur="480" fill="hold"/>
                                        <p:tgtEl>
                                          <p:spTgt spid="55"/>
                                        </p:tgtEl>
                                        <p:attrNameLst>
                                          <p:attrName>ppt_h</p:attrName>
                                        </p:attrNameLst>
                                      </p:cBhvr>
                                      <p:tavLst>
                                        <p:tav tm="0">
                                          <p:val>
                                            <p:fltVal val="0"/>
                                          </p:val>
                                        </p:tav>
                                        <p:tav tm="100000">
                                          <p:val>
                                            <p:strVal val="#ppt_h"/>
                                          </p:val>
                                        </p:tav>
                                      </p:tavLst>
                                    </p:anim>
                                    <p:animEffect transition="in" filter="fade">
                                      <p:cBhvr>
                                        <p:cTn id="99" dur="480"/>
                                        <p:tgtEl>
                                          <p:spTgt spid="55"/>
                                        </p:tgtEl>
                                      </p:cBhvr>
                                    </p:animEffect>
                                  </p:childTnLst>
                                </p:cTn>
                              </p:par>
                              <p:par>
                                <p:cTn id="100" presetID="22" presetClass="entr" presetSubtype="8" fill="hold" nodeType="with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wipe(left)">
                                      <p:cBhvr>
                                        <p:cTn id="102" dur="380"/>
                                        <p:tgtEl>
                                          <p:spTgt spid="56"/>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nodeType="clickEffect">
                                  <p:stCondLst>
                                    <p:cond delay="0"/>
                                  </p:stCondLst>
                                  <p:childTnLst>
                                    <p:anim calcmode="lin" valueType="num">
                                      <p:cBhvr>
                                        <p:cTn id="106" dur="500"/>
                                        <p:tgtEl>
                                          <p:spTgt spid="57"/>
                                        </p:tgtEl>
                                        <p:attrNameLst>
                                          <p:attrName>ppt_w</p:attrName>
                                        </p:attrNameLst>
                                      </p:cBhvr>
                                      <p:tavLst>
                                        <p:tav tm="0">
                                          <p:val>
                                            <p:strVal val="ppt_w"/>
                                          </p:val>
                                        </p:tav>
                                        <p:tav tm="100000">
                                          <p:val>
                                            <p:fltVal val="0"/>
                                          </p:val>
                                        </p:tav>
                                      </p:tavLst>
                                    </p:anim>
                                    <p:anim calcmode="lin" valueType="num">
                                      <p:cBhvr>
                                        <p:cTn id="107" dur="500"/>
                                        <p:tgtEl>
                                          <p:spTgt spid="57"/>
                                        </p:tgtEl>
                                        <p:attrNameLst>
                                          <p:attrName>ppt_h</p:attrName>
                                        </p:attrNameLst>
                                      </p:cBhvr>
                                      <p:tavLst>
                                        <p:tav tm="0">
                                          <p:val>
                                            <p:strVal val="ppt_h"/>
                                          </p:val>
                                        </p:tav>
                                        <p:tav tm="100000">
                                          <p:val>
                                            <p:fltVal val="0"/>
                                          </p:val>
                                        </p:tav>
                                      </p:tavLst>
                                    </p:anim>
                                    <p:anim calcmode="lin" valueType="num">
                                      <p:cBhvr>
                                        <p:cTn id="108" dur="500"/>
                                        <p:tgtEl>
                                          <p:spTgt spid="57"/>
                                        </p:tgtEl>
                                        <p:attrNameLst>
                                          <p:attrName>style.rotation</p:attrName>
                                        </p:attrNameLst>
                                      </p:cBhvr>
                                      <p:tavLst>
                                        <p:tav tm="0">
                                          <p:val>
                                            <p:fltVal val="0"/>
                                          </p:val>
                                        </p:tav>
                                        <p:tav tm="100000">
                                          <p:val>
                                            <p:fltVal val="90"/>
                                          </p:val>
                                        </p:tav>
                                      </p:tavLst>
                                    </p:anim>
                                    <p:animEffect transition="out" filter="fade">
                                      <p:cBhvr>
                                        <p:cTn id="109" dur="500"/>
                                        <p:tgtEl>
                                          <p:spTgt spid="57"/>
                                        </p:tgtEl>
                                      </p:cBhvr>
                                    </p:animEffect>
                                    <p:set>
                                      <p:cBhvr>
                                        <p:cTn id="110" dur="1" fill="hold">
                                          <p:stCondLst>
                                            <p:cond delay="499"/>
                                          </p:stCondLst>
                                        </p:cTn>
                                        <p:tgtEl>
                                          <p:spTgt spid="57"/>
                                        </p:tgtEl>
                                        <p:attrNameLst>
                                          <p:attrName>style.visibility</p:attrName>
                                        </p:attrNameLst>
                                      </p:cBhvr>
                                      <p:to>
                                        <p:strVal val="hidden"/>
                                      </p:to>
                                    </p:set>
                                  </p:childTnLst>
                                </p:cTn>
                              </p:par>
                              <p:par>
                                <p:cTn id="111" presetID="22" presetClass="exit" presetSubtype="8" fill="hold" grpId="0" nodeType="withEffect">
                                  <p:stCondLst>
                                    <p:cond delay="0"/>
                                  </p:stCondLst>
                                  <p:childTnLst>
                                    <p:animEffect transition="out" filter="wipe(left)">
                                      <p:cBhvr>
                                        <p:cTn id="112" dur="500"/>
                                        <p:tgtEl>
                                          <p:spTgt spid="55"/>
                                        </p:tgtEl>
                                      </p:cBhvr>
                                    </p:animEffect>
                                    <p:set>
                                      <p:cBhvr>
                                        <p:cTn id="113" dur="1" fill="hold">
                                          <p:stCondLst>
                                            <p:cond delay="499"/>
                                          </p:stCondLst>
                                        </p:cTn>
                                        <p:tgtEl>
                                          <p:spTgt spid="55"/>
                                        </p:tgtEl>
                                        <p:attrNameLst>
                                          <p:attrName>style.visibility</p:attrName>
                                        </p:attrNameLst>
                                      </p:cBhvr>
                                      <p:to>
                                        <p:strVal val="hidden"/>
                                      </p:to>
                                    </p:set>
                                  </p:childTnLst>
                                </p:cTn>
                              </p:par>
                              <p:par>
                                <p:cTn id="114" presetID="22" presetClass="exit" presetSubtype="8" fill="hold" nodeType="withEffect">
                                  <p:stCondLst>
                                    <p:cond delay="0"/>
                                  </p:stCondLst>
                                  <p:childTnLst>
                                    <p:animEffect transition="out" filter="wipe(left)">
                                      <p:cBhvr>
                                        <p:cTn id="115" dur="500"/>
                                        <p:tgtEl>
                                          <p:spTgt spid="56"/>
                                        </p:tgtEl>
                                      </p:cBhvr>
                                    </p:animEffect>
                                    <p:set>
                                      <p:cBhvr>
                                        <p:cTn id="116" dur="1" fill="hold">
                                          <p:stCondLst>
                                            <p:cond delay="499"/>
                                          </p:stCondLst>
                                        </p:cTn>
                                        <p:tgtEl>
                                          <p:spTgt spid="56"/>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fade">
                                      <p:cBhvr>
                                        <p:cTn id="120" dur="500"/>
                                        <p:tgtEl>
                                          <p:spTgt spid="60"/>
                                        </p:tgtEl>
                                      </p:cBhvr>
                                    </p:animEffect>
                                  </p:childTnLst>
                                </p:cTn>
                              </p:par>
                              <p:par>
                                <p:cTn id="121" presetID="6" presetClass="emph" presetSubtype="0" fill="hold" nodeType="withEffect">
                                  <p:stCondLst>
                                    <p:cond delay="0"/>
                                  </p:stCondLst>
                                  <p:childTnLst>
                                    <p:animScale>
                                      <p:cBhvr>
                                        <p:cTn id="122" dur="500" fill="hold"/>
                                        <p:tgtEl>
                                          <p:spTgt spid="60"/>
                                        </p:tgtEl>
                                      </p:cBhvr>
                                      <p:by x="150000" y="150000"/>
                                    </p:animScale>
                                  </p:childTnLst>
                                </p:cTn>
                              </p:par>
                              <p:par>
                                <p:cTn id="123" presetID="53" presetClass="entr" presetSubtype="16" fill="hold" grpId="1"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p:cTn id="125" dur="480" fill="hold"/>
                                        <p:tgtEl>
                                          <p:spTgt spid="58"/>
                                        </p:tgtEl>
                                        <p:attrNameLst>
                                          <p:attrName>ppt_w</p:attrName>
                                        </p:attrNameLst>
                                      </p:cBhvr>
                                      <p:tavLst>
                                        <p:tav tm="0">
                                          <p:val>
                                            <p:fltVal val="0"/>
                                          </p:val>
                                        </p:tav>
                                        <p:tav tm="100000">
                                          <p:val>
                                            <p:strVal val="#ppt_w"/>
                                          </p:val>
                                        </p:tav>
                                      </p:tavLst>
                                    </p:anim>
                                    <p:anim calcmode="lin" valueType="num">
                                      <p:cBhvr>
                                        <p:cTn id="126" dur="480" fill="hold"/>
                                        <p:tgtEl>
                                          <p:spTgt spid="58"/>
                                        </p:tgtEl>
                                        <p:attrNameLst>
                                          <p:attrName>ppt_h</p:attrName>
                                        </p:attrNameLst>
                                      </p:cBhvr>
                                      <p:tavLst>
                                        <p:tav tm="0">
                                          <p:val>
                                            <p:fltVal val="0"/>
                                          </p:val>
                                        </p:tav>
                                        <p:tav tm="100000">
                                          <p:val>
                                            <p:strVal val="#ppt_h"/>
                                          </p:val>
                                        </p:tav>
                                      </p:tavLst>
                                    </p:anim>
                                    <p:animEffect transition="in" filter="fade">
                                      <p:cBhvr>
                                        <p:cTn id="127" dur="480"/>
                                        <p:tgtEl>
                                          <p:spTgt spid="58"/>
                                        </p:tgtEl>
                                      </p:cBhvr>
                                    </p:animEffect>
                                  </p:childTnLst>
                                </p:cTn>
                              </p:par>
                              <p:par>
                                <p:cTn id="128" presetID="22" presetClass="entr" presetSubtype="8" fill="hold"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wipe(left)">
                                      <p:cBhvr>
                                        <p:cTn id="130" dur="380"/>
                                        <p:tgtEl>
                                          <p:spTgt spid="59"/>
                                        </p:tgtEl>
                                      </p:cBhvr>
                                    </p:animEffect>
                                  </p:childTnLst>
                                </p:cTn>
                              </p:par>
                            </p:childTnLst>
                          </p:cTn>
                        </p:par>
                      </p:childTnLst>
                    </p:cTn>
                  </p:par>
                  <p:par>
                    <p:cTn id="131" fill="hold">
                      <p:stCondLst>
                        <p:cond delay="indefinite"/>
                      </p:stCondLst>
                      <p:childTnLst>
                        <p:par>
                          <p:cTn id="132" fill="hold">
                            <p:stCondLst>
                              <p:cond delay="0"/>
                            </p:stCondLst>
                            <p:childTnLst>
                              <p:par>
                                <p:cTn id="133" presetID="31" presetClass="exit" presetSubtype="0" fill="hold" nodeType="clickEffect">
                                  <p:stCondLst>
                                    <p:cond delay="0"/>
                                  </p:stCondLst>
                                  <p:childTnLst>
                                    <p:anim calcmode="lin" valueType="num">
                                      <p:cBhvr>
                                        <p:cTn id="134" dur="500"/>
                                        <p:tgtEl>
                                          <p:spTgt spid="60"/>
                                        </p:tgtEl>
                                        <p:attrNameLst>
                                          <p:attrName>ppt_w</p:attrName>
                                        </p:attrNameLst>
                                      </p:cBhvr>
                                      <p:tavLst>
                                        <p:tav tm="0">
                                          <p:val>
                                            <p:strVal val="ppt_w"/>
                                          </p:val>
                                        </p:tav>
                                        <p:tav tm="100000">
                                          <p:val>
                                            <p:fltVal val="0"/>
                                          </p:val>
                                        </p:tav>
                                      </p:tavLst>
                                    </p:anim>
                                    <p:anim calcmode="lin" valueType="num">
                                      <p:cBhvr>
                                        <p:cTn id="135" dur="500"/>
                                        <p:tgtEl>
                                          <p:spTgt spid="60"/>
                                        </p:tgtEl>
                                        <p:attrNameLst>
                                          <p:attrName>ppt_h</p:attrName>
                                        </p:attrNameLst>
                                      </p:cBhvr>
                                      <p:tavLst>
                                        <p:tav tm="0">
                                          <p:val>
                                            <p:strVal val="ppt_h"/>
                                          </p:val>
                                        </p:tav>
                                        <p:tav tm="100000">
                                          <p:val>
                                            <p:fltVal val="0"/>
                                          </p:val>
                                        </p:tav>
                                      </p:tavLst>
                                    </p:anim>
                                    <p:anim calcmode="lin" valueType="num">
                                      <p:cBhvr>
                                        <p:cTn id="136" dur="500"/>
                                        <p:tgtEl>
                                          <p:spTgt spid="60"/>
                                        </p:tgtEl>
                                        <p:attrNameLst>
                                          <p:attrName>style.rotation</p:attrName>
                                        </p:attrNameLst>
                                      </p:cBhvr>
                                      <p:tavLst>
                                        <p:tav tm="0">
                                          <p:val>
                                            <p:fltVal val="0"/>
                                          </p:val>
                                        </p:tav>
                                        <p:tav tm="100000">
                                          <p:val>
                                            <p:fltVal val="90"/>
                                          </p:val>
                                        </p:tav>
                                      </p:tavLst>
                                    </p:anim>
                                    <p:animEffect transition="out" filter="fade">
                                      <p:cBhvr>
                                        <p:cTn id="137" dur="500"/>
                                        <p:tgtEl>
                                          <p:spTgt spid="60"/>
                                        </p:tgtEl>
                                      </p:cBhvr>
                                    </p:animEffect>
                                    <p:set>
                                      <p:cBhvr>
                                        <p:cTn id="138" dur="1" fill="hold">
                                          <p:stCondLst>
                                            <p:cond delay="499"/>
                                          </p:stCondLst>
                                        </p:cTn>
                                        <p:tgtEl>
                                          <p:spTgt spid="60"/>
                                        </p:tgtEl>
                                        <p:attrNameLst>
                                          <p:attrName>style.visibility</p:attrName>
                                        </p:attrNameLst>
                                      </p:cBhvr>
                                      <p:to>
                                        <p:strVal val="hidden"/>
                                      </p:to>
                                    </p:set>
                                  </p:childTnLst>
                                </p:cTn>
                              </p:par>
                              <p:par>
                                <p:cTn id="139" presetID="22" presetClass="exit" presetSubtype="8" fill="hold" grpId="0" nodeType="withEffect">
                                  <p:stCondLst>
                                    <p:cond delay="0"/>
                                  </p:stCondLst>
                                  <p:childTnLst>
                                    <p:animEffect transition="out" filter="wipe(left)">
                                      <p:cBhvr>
                                        <p:cTn id="140" dur="500"/>
                                        <p:tgtEl>
                                          <p:spTgt spid="58"/>
                                        </p:tgtEl>
                                      </p:cBhvr>
                                    </p:animEffect>
                                    <p:set>
                                      <p:cBhvr>
                                        <p:cTn id="141" dur="1" fill="hold">
                                          <p:stCondLst>
                                            <p:cond delay="499"/>
                                          </p:stCondLst>
                                        </p:cTn>
                                        <p:tgtEl>
                                          <p:spTgt spid="58"/>
                                        </p:tgtEl>
                                        <p:attrNameLst>
                                          <p:attrName>style.visibility</p:attrName>
                                        </p:attrNameLst>
                                      </p:cBhvr>
                                      <p:to>
                                        <p:strVal val="hidden"/>
                                      </p:to>
                                    </p:set>
                                  </p:childTnLst>
                                </p:cTn>
                              </p:par>
                              <p:par>
                                <p:cTn id="142" presetID="22" presetClass="exit" presetSubtype="8" fill="hold" nodeType="withEffect">
                                  <p:stCondLst>
                                    <p:cond delay="0"/>
                                  </p:stCondLst>
                                  <p:childTnLst>
                                    <p:animEffect transition="out" filter="wipe(left)">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nodeType="after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fade">
                                      <p:cBhvr>
                                        <p:cTn id="148" dur="500"/>
                                        <p:tgtEl>
                                          <p:spTgt spid="63"/>
                                        </p:tgtEl>
                                      </p:cBhvr>
                                    </p:animEffect>
                                  </p:childTnLst>
                                </p:cTn>
                              </p:par>
                              <p:par>
                                <p:cTn id="149" presetID="6" presetClass="emph" presetSubtype="0" fill="hold" nodeType="withEffect">
                                  <p:stCondLst>
                                    <p:cond delay="0"/>
                                  </p:stCondLst>
                                  <p:childTnLst>
                                    <p:animScale>
                                      <p:cBhvr>
                                        <p:cTn id="150" dur="500" fill="hold"/>
                                        <p:tgtEl>
                                          <p:spTgt spid="63"/>
                                        </p:tgtEl>
                                      </p:cBhvr>
                                      <p:by x="150000" y="150000"/>
                                    </p:animScale>
                                  </p:childTnLst>
                                </p:cTn>
                              </p:par>
                              <p:par>
                                <p:cTn id="151" presetID="22" presetClass="entr" presetSubtype="8" fill="hold" nodeType="withEffect">
                                  <p:stCondLst>
                                    <p:cond delay="0"/>
                                  </p:stCondLst>
                                  <p:childTnLst>
                                    <p:set>
                                      <p:cBhvr>
                                        <p:cTn id="152" dur="1" fill="hold">
                                          <p:stCondLst>
                                            <p:cond delay="0"/>
                                          </p:stCondLst>
                                        </p:cTn>
                                        <p:tgtEl>
                                          <p:spTgt spid="62"/>
                                        </p:tgtEl>
                                        <p:attrNameLst>
                                          <p:attrName>style.visibility</p:attrName>
                                        </p:attrNameLst>
                                      </p:cBhvr>
                                      <p:to>
                                        <p:strVal val="visible"/>
                                      </p:to>
                                    </p:set>
                                    <p:animEffect transition="in" filter="wipe(left)">
                                      <p:cBhvr>
                                        <p:cTn id="153" dur="380"/>
                                        <p:tgtEl>
                                          <p:spTgt spid="62"/>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61"/>
                                        </p:tgtEl>
                                        <p:attrNameLst>
                                          <p:attrName>style.visibility</p:attrName>
                                        </p:attrNameLst>
                                      </p:cBhvr>
                                      <p:to>
                                        <p:strVal val="visible"/>
                                      </p:to>
                                    </p:set>
                                    <p:anim calcmode="lin" valueType="num">
                                      <p:cBhvr>
                                        <p:cTn id="156" dur="480" fill="hold"/>
                                        <p:tgtEl>
                                          <p:spTgt spid="61"/>
                                        </p:tgtEl>
                                        <p:attrNameLst>
                                          <p:attrName>ppt_w</p:attrName>
                                        </p:attrNameLst>
                                      </p:cBhvr>
                                      <p:tavLst>
                                        <p:tav tm="0">
                                          <p:val>
                                            <p:fltVal val="0"/>
                                          </p:val>
                                        </p:tav>
                                        <p:tav tm="100000">
                                          <p:val>
                                            <p:strVal val="#ppt_w"/>
                                          </p:val>
                                        </p:tav>
                                      </p:tavLst>
                                    </p:anim>
                                    <p:anim calcmode="lin" valueType="num">
                                      <p:cBhvr>
                                        <p:cTn id="157" dur="480" fill="hold"/>
                                        <p:tgtEl>
                                          <p:spTgt spid="61"/>
                                        </p:tgtEl>
                                        <p:attrNameLst>
                                          <p:attrName>ppt_h</p:attrName>
                                        </p:attrNameLst>
                                      </p:cBhvr>
                                      <p:tavLst>
                                        <p:tav tm="0">
                                          <p:val>
                                            <p:fltVal val="0"/>
                                          </p:val>
                                        </p:tav>
                                        <p:tav tm="100000">
                                          <p:val>
                                            <p:strVal val="#ppt_h"/>
                                          </p:val>
                                        </p:tav>
                                      </p:tavLst>
                                    </p:anim>
                                    <p:animEffect transition="in" filter="fade">
                                      <p:cBhvr>
                                        <p:cTn id="158" dur="480"/>
                                        <p:tgtEl>
                                          <p:spTgt spid="61"/>
                                        </p:tgtEl>
                                      </p:cBhvr>
                                    </p:animEffect>
                                  </p:childTnLst>
                                </p:cTn>
                              </p:par>
                            </p:childTnLst>
                          </p:cTn>
                        </p:par>
                      </p:childTnLst>
                    </p:cTn>
                  </p:par>
                  <p:par>
                    <p:cTn id="159" fill="hold">
                      <p:stCondLst>
                        <p:cond delay="indefinite"/>
                      </p:stCondLst>
                      <p:childTnLst>
                        <p:par>
                          <p:cTn id="160" fill="hold">
                            <p:stCondLst>
                              <p:cond delay="0"/>
                            </p:stCondLst>
                            <p:childTnLst>
                              <p:par>
                                <p:cTn id="161" presetID="31" presetClass="exit" presetSubtype="0" fill="hold" nodeType="clickEffect">
                                  <p:stCondLst>
                                    <p:cond delay="0"/>
                                  </p:stCondLst>
                                  <p:childTnLst>
                                    <p:anim calcmode="lin" valueType="num">
                                      <p:cBhvr>
                                        <p:cTn id="162" dur="500"/>
                                        <p:tgtEl>
                                          <p:spTgt spid="63"/>
                                        </p:tgtEl>
                                        <p:attrNameLst>
                                          <p:attrName>ppt_w</p:attrName>
                                        </p:attrNameLst>
                                      </p:cBhvr>
                                      <p:tavLst>
                                        <p:tav tm="0">
                                          <p:val>
                                            <p:strVal val="ppt_w"/>
                                          </p:val>
                                        </p:tav>
                                        <p:tav tm="100000">
                                          <p:val>
                                            <p:fltVal val="0"/>
                                          </p:val>
                                        </p:tav>
                                      </p:tavLst>
                                    </p:anim>
                                    <p:anim calcmode="lin" valueType="num">
                                      <p:cBhvr>
                                        <p:cTn id="163" dur="500"/>
                                        <p:tgtEl>
                                          <p:spTgt spid="63"/>
                                        </p:tgtEl>
                                        <p:attrNameLst>
                                          <p:attrName>ppt_h</p:attrName>
                                        </p:attrNameLst>
                                      </p:cBhvr>
                                      <p:tavLst>
                                        <p:tav tm="0">
                                          <p:val>
                                            <p:strVal val="ppt_h"/>
                                          </p:val>
                                        </p:tav>
                                        <p:tav tm="100000">
                                          <p:val>
                                            <p:fltVal val="0"/>
                                          </p:val>
                                        </p:tav>
                                      </p:tavLst>
                                    </p:anim>
                                    <p:anim calcmode="lin" valueType="num">
                                      <p:cBhvr>
                                        <p:cTn id="164" dur="500"/>
                                        <p:tgtEl>
                                          <p:spTgt spid="63"/>
                                        </p:tgtEl>
                                        <p:attrNameLst>
                                          <p:attrName>style.rotation</p:attrName>
                                        </p:attrNameLst>
                                      </p:cBhvr>
                                      <p:tavLst>
                                        <p:tav tm="0">
                                          <p:val>
                                            <p:fltVal val="0"/>
                                          </p:val>
                                        </p:tav>
                                        <p:tav tm="100000">
                                          <p:val>
                                            <p:fltVal val="90"/>
                                          </p:val>
                                        </p:tav>
                                      </p:tavLst>
                                    </p:anim>
                                    <p:animEffect transition="out" filter="fade">
                                      <p:cBhvr>
                                        <p:cTn id="165" dur="500"/>
                                        <p:tgtEl>
                                          <p:spTgt spid="63"/>
                                        </p:tgtEl>
                                      </p:cBhvr>
                                    </p:animEffect>
                                    <p:set>
                                      <p:cBhvr>
                                        <p:cTn id="166" dur="1" fill="hold">
                                          <p:stCondLst>
                                            <p:cond delay="499"/>
                                          </p:stCondLst>
                                        </p:cTn>
                                        <p:tgtEl>
                                          <p:spTgt spid="63"/>
                                        </p:tgtEl>
                                        <p:attrNameLst>
                                          <p:attrName>style.visibility</p:attrName>
                                        </p:attrNameLst>
                                      </p:cBhvr>
                                      <p:to>
                                        <p:strVal val="hidden"/>
                                      </p:to>
                                    </p:set>
                                  </p:childTnLst>
                                </p:cTn>
                              </p:par>
                              <p:par>
                                <p:cTn id="167" presetID="22" presetClass="exit" presetSubtype="8" fill="hold" nodeType="withEffect">
                                  <p:stCondLst>
                                    <p:cond delay="0"/>
                                  </p:stCondLst>
                                  <p:childTnLst>
                                    <p:animEffect transition="out" filter="wipe(left)">
                                      <p:cBhvr>
                                        <p:cTn id="168" dur="500"/>
                                        <p:tgtEl>
                                          <p:spTgt spid="62"/>
                                        </p:tgtEl>
                                      </p:cBhvr>
                                    </p:animEffect>
                                    <p:set>
                                      <p:cBhvr>
                                        <p:cTn id="169" dur="1" fill="hold">
                                          <p:stCondLst>
                                            <p:cond delay="499"/>
                                          </p:stCondLst>
                                        </p:cTn>
                                        <p:tgtEl>
                                          <p:spTgt spid="62"/>
                                        </p:tgtEl>
                                        <p:attrNameLst>
                                          <p:attrName>style.visibility</p:attrName>
                                        </p:attrNameLst>
                                      </p:cBhvr>
                                      <p:to>
                                        <p:strVal val="hidden"/>
                                      </p:to>
                                    </p:set>
                                  </p:childTnLst>
                                </p:cTn>
                              </p:par>
                              <p:par>
                                <p:cTn id="170" presetID="22" presetClass="exit" presetSubtype="8" fill="hold" grpId="1" nodeType="withEffect">
                                  <p:stCondLst>
                                    <p:cond delay="0"/>
                                  </p:stCondLst>
                                  <p:childTnLst>
                                    <p:animEffect transition="out" filter="wipe(left)">
                                      <p:cBhvr>
                                        <p:cTn id="171" dur="500"/>
                                        <p:tgtEl>
                                          <p:spTgt spid="61"/>
                                        </p:tgtEl>
                                      </p:cBhvr>
                                    </p:animEffect>
                                    <p:set>
                                      <p:cBhvr>
                                        <p:cTn id="172" dur="1" fill="hold">
                                          <p:stCondLst>
                                            <p:cond delay="499"/>
                                          </p:stCondLst>
                                        </p:cTn>
                                        <p:tgtEl>
                                          <p:spTgt spid="61"/>
                                        </p:tgtEl>
                                        <p:attrNameLst>
                                          <p:attrName>style.visibility</p:attrName>
                                        </p:attrNameLst>
                                      </p:cBhvr>
                                      <p:to>
                                        <p:strVal val="hidden"/>
                                      </p:to>
                                    </p:set>
                                  </p:childTnLst>
                                </p:cTn>
                              </p:par>
                            </p:childTnLst>
                          </p:cTn>
                        </p:par>
                        <p:par>
                          <p:cTn id="173" fill="hold">
                            <p:stCondLst>
                              <p:cond delay="500"/>
                            </p:stCondLst>
                            <p:childTnLst>
                              <p:par>
                                <p:cTn id="174" presetID="10" presetClass="entr" presetSubtype="0" fill="hold" nodeType="afterEffect">
                                  <p:stCondLst>
                                    <p:cond delay="0"/>
                                  </p:stCondLst>
                                  <p:childTnLst>
                                    <p:set>
                                      <p:cBhvr>
                                        <p:cTn id="175" dur="1" fill="hold">
                                          <p:stCondLst>
                                            <p:cond delay="0"/>
                                          </p:stCondLst>
                                        </p:cTn>
                                        <p:tgtEl>
                                          <p:spTgt spid="2057"/>
                                        </p:tgtEl>
                                        <p:attrNameLst>
                                          <p:attrName>style.visibility</p:attrName>
                                        </p:attrNameLst>
                                      </p:cBhvr>
                                      <p:to>
                                        <p:strVal val="visible"/>
                                      </p:to>
                                    </p:set>
                                    <p:animEffect transition="in" filter="fade">
                                      <p:cBhvr>
                                        <p:cTn id="176" dur="500"/>
                                        <p:tgtEl>
                                          <p:spTgt spid="2057"/>
                                        </p:tgtEl>
                                      </p:cBhvr>
                                    </p:animEffect>
                                  </p:childTnLst>
                                </p:cTn>
                              </p:par>
                              <p:par>
                                <p:cTn id="177" presetID="6" presetClass="emph" presetSubtype="0" fill="hold" nodeType="withEffect">
                                  <p:stCondLst>
                                    <p:cond delay="0"/>
                                  </p:stCondLst>
                                  <p:childTnLst>
                                    <p:animScale>
                                      <p:cBhvr>
                                        <p:cTn id="178" dur="500" fill="hold"/>
                                        <p:tgtEl>
                                          <p:spTgt spid="2057"/>
                                        </p:tgtEl>
                                      </p:cBhvr>
                                      <p:by x="150000" y="150000"/>
                                    </p:animScale>
                                  </p:childTnLst>
                                </p:cTn>
                              </p:par>
                              <p:par>
                                <p:cTn id="179" presetID="22" presetClass="entr" presetSubtype="8" fill="hold" nodeType="withEffect">
                                  <p:stCondLst>
                                    <p:cond delay="0"/>
                                  </p:stCondLst>
                                  <p:childTnLst>
                                    <p:set>
                                      <p:cBhvr>
                                        <p:cTn id="180" dur="1" fill="hold">
                                          <p:stCondLst>
                                            <p:cond delay="0"/>
                                          </p:stCondLst>
                                        </p:cTn>
                                        <p:tgtEl>
                                          <p:spTgt spid="37"/>
                                        </p:tgtEl>
                                        <p:attrNameLst>
                                          <p:attrName>style.visibility</p:attrName>
                                        </p:attrNameLst>
                                      </p:cBhvr>
                                      <p:to>
                                        <p:strVal val="visible"/>
                                      </p:to>
                                    </p:set>
                                    <p:animEffect transition="in" filter="wipe(left)">
                                      <p:cBhvr>
                                        <p:cTn id="181" dur="380"/>
                                        <p:tgtEl>
                                          <p:spTgt spid="37"/>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p:cTn id="184" dur="480" fill="hold"/>
                                        <p:tgtEl>
                                          <p:spTgt spid="36"/>
                                        </p:tgtEl>
                                        <p:attrNameLst>
                                          <p:attrName>ppt_w</p:attrName>
                                        </p:attrNameLst>
                                      </p:cBhvr>
                                      <p:tavLst>
                                        <p:tav tm="0">
                                          <p:val>
                                            <p:fltVal val="0"/>
                                          </p:val>
                                        </p:tav>
                                        <p:tav tm="100000">
                                          <p:val>
                                            <p:strVal val="#ppt_w"/>
                                          </p:val>
                                        </p:tav>
                                      </p:tavLst>
                                    </p:anim>
                                    <p:anim calcmode="lin" valueType="num">
                                      <p:cBhvr>
                                        <p:cTn id="185" dur="480" fill="hold"/>
                                        <p:tgtEl>
                                          <p:spTgt spid="36"/>
                                        </p:tgtEl>
                                        <p:attrNameLst>
                                          <p:attrName>ppt_h</p:attrName>
                                        </p:attrNameLst>
                                      </p:cBhvr>
                                      <p:tavLst>
                                        <p:tav tm="0">
                                          <p:val>
                                            <p:fltVal val="0"/>
                                          </p:val>
                                        </p:tav>
                                        <p:tav tm="100000">
                                          <p:val>
                                            <p:strVal val="#ppt_h"/>
                                          </p:val>
                                        </p:tav>
                                      </p:tavLst>
                                    </p:anim>
                                    <p:animEffect transition="in" filter="fade">
                                      <p:cBhvr>
                                        <p:cTn id="186" dur="48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8" grpId="0"/>
      <p:bldP spid="48" grpId="1"/>
      <p:bldP spid="52" grpId="0"/>
      <p:bldP spid="52" grpId="1"/>
      <p:bldP spid="55" grpId="0"/>
      <p:bldP spid="55" grpId="1"/>
      <p:bldP spid="58" grpId="0"/>
      <p:bldP spid="58" grpId="1"/>
      <p:bldP spid="61" grpId="0"/>
      <p:bldP spid="61" grpId="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Background photo of two college women with backpacks"/>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60198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2819400"/>
            <a:ext cx="4114800" cy="1244214"/>
          </a:xfrm>
        </p:spPr>
        <p:txBody>
          <a:bodyPr>
            <a:normAutofit fontScale="90000"/>
          </a:bodyPr>
          <a:lstStyle/>
          <a:p>
            <a:pPr algn="ctr"/>
            <a:r>
              <a:rPr lang="en-US" sz="3600" b="0" dirty="0">
                <a:latin typeface="Arial Black"/>
                <a:cs typeface="Arial Black"/>
              </a:rPr>
              <a:t>PLANNING YOUR college VISIT</a:t>
            </a:r>
          </a:p>
        </p:txBody>
      </p:sp>
    </p:spTree>
    <p:extLst>
      <p:ext uri="{BB962C8B-B14F-4D97-AF65-F5344CB8AC3E}">
        <p14:creationId xmlns:p14="http://schemas.microsoft.com/office/powerpoint/2010/main" val="999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b="159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65752"/>
            <a:ext cx="518160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02483"/>
            <a:ext cx="8000999" cy="530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3" y="278144"/>
            <a:ext cx="6799599" cy="63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1772"/>
            <a:ext cx="9143245" cy="6857434"/>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0376" y="-705403"/>
            <a:ext cx="9144000" cy="33724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rot="21232100">
            <a:off x="-1129881" y="189795"/>
            <a:ext cx="8229600" cy="1706102"/>
          </a:xfrm>
        </p:spPr>
        <p:txBody>
          <a:bodyPr>
            <a:normAutofit/>
          </a:bodyPr>
          <a:lstStyle/>
          <a:p>
            <a:pPr>
              <a:lnSpc>
                <a:spcPct val="80000"/>
              </a:lnSpc>
              <a:spcBef>
                <a:spcPct val="20000"/>
              </a:spcBef>
            </a:pPr>
            <a:r>
              <a:rPr lang="en-US" sz="4000" b="1" dirty="0">
                <a:latin typeface="Arial"/>
                <a:ea typeface="+mn-ea"/>
                <a:cs typeface="Arial"/>
              </a:rPr>
              <a:t>SEE </a:t>
            </a:r>
            <a:r>
              <a:rPr lang="en-US" sz="4000" b="1" dirty="0" smtClean="0">
                <a:latin typeface="Arial"/>
                <a:ea typeface="+mn-ea"/>
                <a:cs typeface="Arial"/>
              </a:rPr>
              <a:t>IT</a:t>
            </a:r>
            <a:br>
              <a:rPr lang="en-US" sz="4000" b="1" dirty="0" smtClean="0">
                <a:latin typeface="Arial"/>
                <a:ea typeface="+mn-ea"/>
                <a:cs typeface="Arial"/>
              </a:rPr>
            </a:br>
            <a:r>
              <a:rPr lang="en-US" sz="4000" b="1" dirty="0" smtClean="0">
                <a:latin typeface="Arial"/>
                <a:ea typeface="+mn-ea"/>
                <a:cs typeface="Arial"/>
              </a:rPr>
              <a:t>   </a:t>
            </a:r>
            <a:r>
              <a:rPr lang="en-US" sz="5400" b="1" dirty="0" smtClean="0">
                <a:latin typeface="Arial"/>
                <a:ea typeface="+mn-ea"/>
                <a:cs typeface="Arial"/>
              </a:rPr>
              <a:t>FOR </a:t>
            </a:r>
            <a:r>
              <a:rPr lang="en-US" sz="5400" b="1" dirty="0">
                <a:latin typeface="Arial"/>
                <a:ea typeface="+mn-ea"/>
                <a:cs typeface="Arial"/>
              </a:rPr>
              <a:t>YOURSELF</a:t>
            </a:r>
          </a:p>
        </p:txBody>
      </p:sp>
      <p:sp>
        <p:nvSpPr>
          <p:cNvPr id="20501" name="2"/>
          <p:cNvSpPr txBox="1">
            <a:spLocks noChangeArrowheads="1"/>
          </p:cNvSpPr>
          <p:nvPr/>
        </p:nvSpPr>
        <p:spPr bwMode="auto">
          <a:xfrm>
            <a:off x="1676400" y="2229535"/>
            <a:ext cx="7391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Go to the college’s website and search “visit” </a:t>
            </a:r>
            <a:br>
              <a:rPr lang="en-US" b="1" dirty="0"/>
            </a:br>
            <a:r>
              <a:rPr lang="en-US" b="1" dirty="0"/>
              <a:t>or “tour campus”</a:t>
            </a:r>
          </a:p>
        </p:txBody>
      </p:sp>
      <p:sp>
        <p:nvSpPr>
          <p:cNvPr id="15" name="3"/>
          <p:cNvSpPr txBox="1">
            <a:spLocks noChangeArrowheads="1"/>
          </p:cNvSpPr>
          <p:nvPr/>
        </p:nvSpPr>
        <p:spPr bwMode="auto">
          <a:xfrm>
            <a:off x="1676400" y="3227457"/>
            <a:ext cx="701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Find contact information to call and set up your </a:t>
            </a:r>
            <a:br>
              <a:rPr lang="en-US" b="1" dirty="0"/>
            </a:br>
            <a:r>
              <a:rPr lang="en-US" b="1" dirty="0"/>
              <a:t>visit or ask questions</a:t>
            </a:r>
          </a:p>
        </p:txBody>
      </p:sp>
      <p:sp>
        <p:nvSpPr>
          <p:cNvPr id="17" name="4"/>
          <p:cNvSpPr txBox="1">
            <a:spLocks noChangeArrowheads="1"/>
          </p:cNvSpPr>
          <p:nvPr/>
        </p:nvSpPr>
        <p:spPr bwMode="auto">
          <a:xfrm>
            <a:off x="1676400" y="4213896"/>
            <a:ext cx="701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Schedule your visit while college classes are in session </a:t>
            </a:r>
            <a:br>
              <a:rPr lang="en-US" b="1" dirty="0"/>
            </a:br>
            <a:r>
              <a:rPr lang="en-US" b="1" dirty="0"/>
              <a:t>(ideally Monday through Thursday)</a:t>
            </a:r>
            <a:endParaRPr lang="en-US" dirty="0"/>
          </a:p>
        </p:txBody>
      </p:sp>
      <p:sp>
        <p:nvSpPr>
          <p:cNvPr id="18" name="5"/>
          <p:cNvSpPr txBox="1">
            <a:spLocks noChangeArrowheads="1"/>
          </p:cNvSpPr>
          <p:nvPr/>
        </p:nvSpPr>
        <p:spPr bwMode="auto">
          <a:xfrm>
            <a:off x="1676400" y="5200335"/>
            <a:ext cx="63270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Ask if the college sponsors an overnight program </a:t>
            </a:r>
            <a:br>
              <a:rPr lang="en-US" b="1" dirty="0"/>
            </a:br>
            <a:r>
              <a:rPr lang="en-US" b="1" dirty="0"/>
              <a:t>to get an even better feel for the campus</a:t>
            </a:r>
            <a:endParaRPr lang="en-US" dirty="0"/>
          </a:p>
        </p:txBody>
      </p:sp>
      <p:pic>
        <p:nvPicPr>
          <p:cNvPr id="1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59157">
            <a:off x="886856" y="2257425"/>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59157">
            <a:off x="886856" y="3255347"/>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59157">
            <a:off x="886856" y="4241786"/>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59157">
            <a:off x="886856" y="5228225"/>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53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1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ppt_x</p:attrName>
                                        </p:attrNameLst>
                                      </p:cBhvr>
                                      <p:tavLst>
                                        <p:tav tm="0">
                                          <p:val>
                                            <p:strVal val="#ppt_x-#ppt_w*1.125000"/>
                                          </p:val>
                                        </p:tav>
                                        <p:tav tm="100000">
                                          <p:val>
                                            <p:strVal val="#ppt_x"/>
                                          </p:val>
                                        </p:tav>
                                      </p:tavLst>
                                    </p:anim>
                                    <p:animEffect transition="in" filter="wipe(right)">
                                      <p:cBhvr>
                                        <p:cTn id="25" dur="500"/>
                                        <p:tgtEl>
                                          <p:spTgt spid="19"/>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20501"/>
                                        </p:tgtEl>
                                        <p:attrNameLst>
                                          <p:attrName>style.visibility</p:attrName>
                                        </p:attrNameLst>
                                      </p:cBhvr>
                                      <p:to>
                                        <p:strVal val="visible"/>
                                      </p:to>
                                    </p:set>
                                    <p:anim calcmode="lin" valueType="num">
                                      <p:cBhvr additive="base">
                                        <p:cTn id="28" dur="500"/>
                                        <p:tgtEl>
                                          <p:spTgt spid="20501"/>
                                        </p:tgtEl>
                                        <p:attrNameLst>
                                          <p:attrName>ppt_x</p:attrName>
                                        </p:attrNameLst>
                                      </p:cBhvr>
                                      <p:tavLst>
                                        <p:tav tm="0">
                                          <p:val>
                                            <p:strVal val="#ppt_x+#ppt_w*1.125000"/>
                                          </p:val>
                                        </p:tav>
                                        <p:tav tm="100000">
                                          <p:val>
                                            <p:strVal val="#ppt_x"/>
                                          </p:val>
                                        </p:tav>
                                      </p:tavLst>
                                    </p:anim>
                                    <p:animEffect transition="in" filter="wipe(left)">
                                      <p:cBhvr>
                                        <p:cTn id="29" dur="500"/>
                                        <p:tgtEl>
                                          <p:spTgt spid="20501"/>
                                        </p:tgtEl>
                                      </p:cBhvr>
                                    </p:animEffect>
                                  </p:childTnLst>
                                </p:cTn>
                              </p:par>
                            </p:childTnLst>
                          </p:cTn>
                        </p:par>
                        <p:par>
                          <p:cTn id="30" fill="hold">
                            <p:stCondLst>
                              <p:cond delay="1500"/>
                            </p:stCondLst>
                            <p:childTnLst>
                              <p:par>
                                <p:cTn id="31" presetID="1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p:tgtEl>
                                          <p:spTgt spid="20"/>
                                        </p:tgtEl>
                                        <p:attrNameLst>
                                          <p:attrName>ppt_x</p:attrName>
                                        </p:attrNameLst>
                                      </p:cBhvr>
                                      <p:tavLst>
                                        <p:tav tm="0">
                                          <p:val>
                                            <p:strVal val="#ppt_x-#ppt_w*1.125000"/>
                                          </p:val>
                                        </p:tav>
                                        <p:tav tm="100000">
                                          <p:val>
                                            <p:strVal val="#ppt_x"/>
                                          </p:val>
                                        </p:tav>
                                      </p:tavLst>
                                    </p:anim>
                                    <p:animEffect transition="in" filter="wipe(right)">
                                      <p:cBhvr>
                                        <p:cTn id="34" dur="500"/>
                                        <p:tgtEl>
                                          <p:spTgt spid="20"/>
                                        </p:tgtEl>
                                      </p:cBhvr>
                                    </p:animEffect>
                                  </p:childTnLst>
                                </p:cTn>
                              </p:par>
                              <p:par>
                                <p:cTn id="35" presetID="1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ppt_x</p:attrName>
                                        </p:attrNameLst>
                                      </p:cBhvr>
                                      <p:tavLst>
                                        <p:tav tm="0">
                                          <p:val>
                                            <p:strVal val="#ppt_x+#ppt_w*1.125000"/>
                                          </p:val>
                                        </p:tav>
                                        <p:tav tm="100000">
                                          <p:val>
                                            <p:strVal val="#ppt_x"/>
                                          </p:val>
                                        </p:tav>
                                      </p:tavLst>
                                    </p:anim>
                                    <p:animEffect transition="in" filter="wipe(left)">
                                      <p:cBhvr>
                                        <p:cTn id="38" dur="500"/>
                                        <p:tgtEl>
                                          <p:spTgt spid="15"/>
                                        </p:tgtEl>
                                      </p:cBhvr>
                                    </p:animEffect>
                                  </p:childTnLst>
                                </p:cTn>
                              </p:par>
                            </p:childTnLst>
                          </p:cTn>
                        </p:par>
                        <p:par>
                          <p:cTn id="39" fill="hold">
                            <p:stCondLst>
                              <p:cond delay="2000"/>
                            </p:stCondLst>
                            <p:childTnLst>
                              <p:par>
                                <p:cTn id="40" presetID="12" presetClass="entr" presetSubtype="8"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p:tgtEl>
                                          <p:spTgt spid="21"/>
                                        </p:tgtEl>
                                        <p:attrNameLst>
                                          <p:attrName>ppt_x</p:attrName>
                                        </p:attrNameLst>
                                      </p:cBhvr>
                                      <p:tavLst>
                                        <p:tav tm="0">
                                          <p:val>
                                            <p:strVal val="#ppt_x-#ppt_w*1.125000"/>
                                          </p:val>
                                        </p:tav>
                                        <p:tav tm="100000">
                                          <p:val>
                                            <p:strVal val="#ppt_x"/>
                                          </p:val>
                                        </p:tav>
                                      </p:tavLst>
                                    </p:anim>
                                    <p:animEffect transition="in" filter="wipe(right)">
                                      <p:cBhvr>
                                        <p:cTn id="43" dur="500"/>
                                        <p:tgtEl>
                                          <p:spTgt spid="21"/>
                                        </p:tgtEl>
                                      </p:cBhvr>
                                    </p:animEffect>
                                  </p:childTnLst>
                                </p:cTn>
                              </p:par>
                              <p:par>
                                <p:cTn id="44" presetID="12" presetClass="entr" presetSubtype="2"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p:tgtEl>
                                          <p:spTgt spid="17"/>
                                        </p:tgtEl>
                                        <p:attrNameLst>
                                          <p:attrName>ppt_x</p:attrName>
                                        </p:attrNameLst>
                                      </p:cBhvr>
                                      <p:tavLst>
                                        <p:tav tm="0">
                                          <p:val>
                                            <p:strVal val="#ppt_x+#ppt_w*1.125000"/>
                                          </p:val>
                                        </p:tav>
                                        <p:tav tm="100000">
                                          <p:val>
                                            <p:strVal val="#ppt_x"/>
                                          </p:val>
                                        </p:tav>
                                      </p:tavLst>
                                    </p:anim>
                                    <p:animEffect transition="in" filter="wipe(left)">
                                      <p:cBhvr>
                                        <p:cTn id="47" dur="500"/>
                                        <p:tgtEl>
                                          <p:spTgt spid="17"/>
                                        </p:tgtEl>
                                      </p:cBhvr>
                                    </p:animEffect>
                                  </p:childTnLst>
                                </p:cTn>
                              </p:par>
                            </p:childTnLst>
                          </p:cTn>
                        </p:par>
                        <p:par>
                          <p:cTn id="48" fill="hold">
                            <p:stCondLst>
                              <p:cond delay="2500"/>
                            </p:stCondLst>
                            <p:childTnLst>
                              <p:par>
                                <p:cTn id="49" presetID="12" presetClass="entr" presetSubtype="8"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ppt_x</p:attrName>
                                        </p:attrNameLst>
                                      </p:cBhvr>
                                      <p:tavLst>
                                        <p:tav tm="0">
                                          <p:val>
                                            <p:strVal val="#ppt_x-#ppt_w*1.125000"/>
                                          </p:val>
                                        </p:tav>
                                        <p:tav tm="100000">
                                          <p:val>
                                            <p:strVal val="#ppt_x"/>
                                          </p:val>
                                        </p:tav>
                                      </p:tavLst>
                                    </p:anim>
                                    <p:animEffect transition="in" filter="wipe(right)">
                                      <p:cBhvr>
                                        <p:cTn id="52" dur="500"/>
                                        <p:tgtEl>
                                          <p:spTgt spid="22"/>
                                        </p:tgtEl>
                                      </p:cBhvr>
                                    </p:animEffect>
                                  </p:childTnLst>
                                </p:cTn>
                              </p:par>
                              <p:par>
                                <p:cTn id="53" presetID="12" presetClass="entr" presetSubtype="2"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501" grpId="0"/>
      <p:bldP spid="15"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ackground photo of a group of college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648200" y="-304800"/>
            <a:ext cx="3352800" cy="3352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0376">
            <a:off x="-1852959" y="3733800"/>
            <a:ext cx="9144000" cy="33724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rot="403380">
            <a:off x="-748790" y="4992633"/>
            <a:ext cx="8229600" cy="1143000"/>
          </a:xfrm>
        </p:spPr>
        <p:txBody>
          <a:bodyPr>
            <a:normAutofit/>
          </a:bodyPr>
          <a:lstStyle/>
          <a:p>
            <a:pPr>
              <a:spcBef>
                <a:spcPct val="20000"/>
              </a:spcBef>
            </a:pPr>
            <a:r>
              <a:rPr lang="en-US" sz="2400" b="1" cap="all" dirty="0">
                <a:solidFill>
                  <a:schemeClr val="bg1"/>
                </a:solidFill>
                <a:latin typeface="Arial"/>
                <a:ea typeface="+mn-ea"/>
                <a:cs typeface="Arial"/>
              </a:rPr>
              <a:t>You should also </a:t>
            </a:r>
            <a:r>
              <a:rPr lang="en-US" sz="2400" b="1" cap="all" dirty="0" smtClean="0">
                <a:solidFill>
                  <a:schemeClr val="bg1"/>
                </a:solidFill>
                <a:latin typeface="Arial"/>
                <a:ea typeface="+mn-ea"/>
                <a:cs typeface="Arial"/>
              </a:rPr>
              <a:t/>
            </a:r>
            <a:br>
              <a:rPr lang="en-US" sz="2400" b="1" cap="all" dirty="0" smtClean="0">
                <a:solidFill>
                  <a:schemeClr val="bg1"/>
                </a:solidFill>
                <a:latin typeface="Arial"/>
                <a:ea typeface="+mn-ea"/>
                <a:cs typeface="Arial"/>
              </a:rPr>
            </a:br>
            <a:r>
              <a:rPr lang="en-US" sz="4000" b="1" cap="all" dirty="0">
                <a:solidFill>
                  <a:schemeClr val="bg1"/>
                </a:solidFill>
                <a:latin typeface="Arial"/>
                <a:ea typeface="+mn-ea"/>
                <a:cs typeface="Arial"/>
              </a:rPr>
              <a:t>attend college fairs</a:t>
            </a:r>
          </a:p>
        </p:txBody>
      </p:sp>
      <p:sp>
        <p:nvSpPr>
          <p:cNvPr id="136197" name="2"/>
          <p:cNvSpPr txBox="1">
            <a:spLocks noChangeArrowheads="1"/>
          </p:cNvSpPr>
          <p:nvPr/>
        </p:nvSpPr>
        <p:spPr bwMode="auto">
          <a:xfrm>
            <a:off x="5207000" y="609600"/>
            <a:ext cx="39624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spcBef>
                <a:spcPct val="50000"/>
              </a:spcBef>
            </a:pPr>
            <a:r>
              <a:rPr lang="en-US" sz="2400" b="1" dirty="0">
                <a:solidFill>
                  <a:srgbClr val="FF3399"/>
                </a:solidFill>
              </a:rPr>
              <a:t>Lets you talk </a:t>
            </a:r>
            <a:br>
              <a:rPr lang="en-US" sz="2400" b="1" dirty="0">
                <a:solidFill>
                  <a:srgbClr val="FF3399"/>
                </a:solidFill>
              </a:rPr>
            </a:br>
            <a:r>
              <a:rPr lang="en-US" sz="2400" b="1" dirty="0">
                <a:solidFill>
                  <a:srgbClr val="FF3399"/>
                </a:solidFill>
              </a:rPr>
              <a:t>to college admissions representatives about:</a:t>
            </a:r>
          </a:p>
        </p:txBody>
      </p:sp>
      <p:sp>
        <p:nvSpPr>
          <p:cNvPr id="136199" name="3"/>
          <p:cNvSpPr txBox="1">
            <a:spLocks noChangeArrowheads="1"/>
          </p:cNvSpPr>
          <p:nvPr/>
        </p:nvSpPr>
        <p:spPr bwMode="auto">
          <a:xfrm>
            <a:off x="5207000" y="1752600"/>
            <a:ext cx="378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t>Available programs, majors, and degrees</a:t>
            </a:r>
          </a:p>
        </p:txBody>
      </p:sp>
      <p:sp>
        <p:nvSpPr>
          <p:cNvPr id="136198" name="4"/>
          <p:cNvSpPr txBox="1">
            <a:spLocks noChangeArrowheads="1"/>
          </p:cNvSpPr>
          <p:nvPr/>
        </p:nvSpPr>
        <p:spPr bwMode="auto">
          <a:xfrm>
            <a:off x="6149588" y="2740665"/>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t>Cost</a:t>
            </a:r>
            <a:endParaRPr lang="en-US" sz="2400" dirty="0"/>
          </a:p>
        </p:txBody>
      </p:sp>
      <p:sp>
        <p:nvSpPr>
          <p:cNvPr id="136201" name="5"/>
          <p:cNvSpPr txBox="1">
            <a:spLocks noChangeArrowheads="1"/>
          </p:cNvSpPr>
          <p:nvPr/>
        </p:nvSpPr>
        <p:spPr bwMode="auto">
          <a:xfrm>
            <a:off x="5334000" y="3276600"/>
            <a:ext cx="2286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t>Admission requirements</a:t>
            </a:r>
          </a:p>
        </p:txBody>
      </p:sp>
      <p:sp>
        <p:nvSpPr>
          <p:cNvPr id="136200" name="6"/>
          <p:cNvSpPr txBox="1">
            <a:spLocks noChangeArrowheads="1"/>
          </p:cNvSpPr>
          <p:nvPr/>
        </p:nvSpPr>
        <p:spPr bwMode="auto">
          <a:xfrm>
            <a:off x="6773477" y="4191051"/>
            <a:ext cx="25756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Other features of the college</a:t>
            </a:r>
          </a:p>
        </p:txBody>
      </p:sp>
      <p:pic>
        <p:nvPicPr>
          <p:cNvPr id="13620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52400"/>
            <a:ext cx="595313"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537" y="1752600"/>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206" y="2667000"/>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2536" y="3233435"/>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5075" y="4176948"/>
            <a:ext cx="5429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937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136204"/>
                                        </p:tgtEl>
                                        <p:attrNameLst>
                                          <p:attrName>style.visibility</p:attrName>
                                        </p:attrNameLst>
                                      </p:cBhvr>
                                      <p:to>
                                        <p:strVal val="visible"/>
                                      </p:to>
                                    </p:set>
                                    <p:anim calcmode="lin" valueType="num">
                                      <p:cBhvr additive="base">
                                        <p:cTn id="14" dur="500" fill="hold"/>
                                        <p:tgtEl>
                                          <p:spTgt spid="136204"/>
                                        </p:tgtEl>
                                        <p:attrNameLst>
                                          <p:attrName>ppt_x</p:attrName>
                                        </p:attrNameLst>
                                      </p:cBhvr>
                                      <p:tavLst>
                                        <p:tav tm="0">
                                          <p:val>
                                            <p:strVal val="#ppt_x"/>
                                          </p:val>
                                        </p:tav>
                                        <p:tav tm="100000">
                                          <p:val>
                                            <p:strVal val="#ppt_x"/>
                                          </p:val>
                                        </p:tav>
                                      </p:tavLst>
                                    </p:anim>
                                    <p:anim calcmode="lin" valueType="num">
                                      <p:cBhvr additive="base">
                                        <p:cTn id="15" dur="500" fill="hold"/>
                                        <p:tgtEl>
                                          <p:spTgt spid="136204"/>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136197"/>
                                        </p:tgtEl>
                                        <p:attrNameLst>
                                          <p:attrName>style.visibility</p:attrName>
                                        </p:attrNameLst>
                                      </p:cBhvr>
                                      <p:to>
                                        <p:strVal val="visible"/>
                                      </p:to>
                                    </p:set>
                                    <p:animEffect transition="in" filter="wipe(up)">
                                      <p:cBhvr>
                                        <p:cTn id="19" dur="500"/>
                                        <p:tgtEl>
                                          <p:spTgt spid="136197"/>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36199"/>
                                        </p:tgtEl>
                                        <p:attrNameLst>
                                          <p:attrName>style.visibility</p:attrName>
                                        </p:attrNameLst>
                                      </p:cBhvr>
                                      <p:to>
                                        <p:strVal val="visible"/>
                                      </p:to>
                                    </p:set>
                                    <p:animEffect transition="in" filter="wipe(up)">
                                      <p:cBhvr>
                                        <p:cTn id="30" dur="500"/>
                                        <p:tgtEl>
                                          <p:spTgt spid="136199"/>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 calcmode="lin" valueType="num">
                                      <p:cBhvr>
                                        <p:cTn id="36" dur="500" fill="hold"/>
                                        <p:tgtEl>
                                          <p:spTgt spid="16"/>
                                        </p:tgtEl>
                                        <p:attrNameLst>
                                          <p:attrName>style.rotation</p:attrName>
                                        </p:attrNameLst>
                                      </p:cBhvr>
                                      <p:tavLst>
                                        <p:tav tm="0">
                                          <p:val>
                                            <p:fltVal val="360"/>
                                          </p:val>
                                        </p:tav>
                                        <p:tav tm="100000">
                                          <p:val>
                                            <p:fltVal val="0"/>
                                          </p:val>
                                        </p:tav>
                                      </p:tavLst>
                                    </p:anim>
                                    <p:animEffect transition="in" filter="fade">
                                      <p:cBhvr>
                                        <p:cTn id="37" dur="500"/>
                                        <p:tgtEl>
                                          <p:spTgt spid="16"/>
                                        </p:tgtEl>
                                      </p:cBhvr>
                                    </p:animEffect>
                                  </p:childTnLst>
                                </p:cTn>
                              </p:par>
                            </p:childTnLst>
                          </p:cTn>
                        </p:par>
                        <p:par>
                          <p:cTn id="38" fill="hold">
                            <p:stCondLst>
                              <p:cond delay="3000"/>
                            </p:stCondLst>
                            <p:childTnLst>
                              <p:par>
                                <p:cTn id="39" presetID="22" presetClass="entr" presetSubtype="1" fill="hold" grpId="0" nodeType="afterEffect">
                                  <p:stCondLst>
                                    <p:cond delay="0"/>
                                  </p:stCondLst>
                                  <p:childTnLst>
                                    <p:set>
                                      <p:cBhvr>
                                        <p:cTn id="40" dur="1" fill="hold">
                                          <p:stCondLst>
                                            <p:cond delay="0"/>
                                          </p:stCondLst>
                                        </p:cTn>
                                        <p:tgtEl>
                                          <p:spTgt spid="136198"/>
                                        </p:tgtEl>
                                        <p:attrNameLst>
                                          <p:attrName>style.visibility</p:attrName>
                                        </p:attrNameLst>
                                      </p:cBhvr>
                                      <p:to>
                                        <p:strVal val="visible"/>
                                      </p:to>
                                    </p:set>
                                    <p:animEffect transition="in" filter="wipe(up)">
                                      <p:cBhvr>
                                        <p:cTn id="41" dur="500"/>
                                        <p:tgtEl>
                                          <p:spTgt spid="136198"/>
                                        </p:tgtEl>
                                      </p:cBhvr>
                                    </p:animEffect>
                                  </p:childTnLst>
                                </p:cTn>
                              </p:par>
                            </p:childTnLst>
                          </p:cTn>
                        </p:par>
                        <p:par>
                          <p:cTn id="42" fill="hold">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 calcmode="lin" valueType="num">
                                      <p:cBhvr>
                                        <p:cTn id="47" dur="500" fill="hold"/>
                                        <p:tgtEl>
                                          <p:spTgt spid="17"/>
                                        </p:tgtEl>
                                        <p:attrNameLst>
                                          <p:attrName>style.rotation</p:attrName>
                                        </p:attrNameLst>
                                      </p:cBhvr>
                                      <p:tavLst>
                                        <p:tav tm="0">
                                          <p:val>
                                            <p:fltVal val="360"/>
                                          </p:val>
                                        </p:tav>
                                        <p:tav tm="100000">
                                          <p:val>
                                            <p:fltVal val="0"/>
                                          </p:val>
                                        </p:tav>
                                      </p:tavLst>
                                    </p:anim>
                                    <p:animEffect transition="in" filter="fade">
                                      <p:cBhvr>
                                        <p:cTn id="48" dur="500"/>
                                        <p:tgtEl>
                                          <p:spTgt spid="17"/>
                                        </p:tgtEl>
                                      </p:cBhvr>
                                    </p:animEffect>
                                  </p:childTnLst>
                                </p:cTn>
                              </p:par>
                            </p:childTnLst>
                          </p:cTn>
                        </p:par>
                        <p:par>
                          <p:cTn id="49" fill="hold">
                            <p:stCondLst>
                              <p:cond delay="4000"/>
                            </p:stCondLst>
                            <p:childTnLst>
                              <p:par>
                                <p:cTn id="50" presetID="22" presetClass="entr" presetSubtype="1" fill="hold" grpId="0" nodeType="afterEffect">
                                  <p:stCondLst>
                                    <p:cond delay="0"/>
                                  </p:stCondLst>
                                  <p:childTnLst>
                                    <p:set>
                                      <p:cBhvr>
                                        <p:cTn id="51" dur="1" fill="hold">
                                          <p:stCondLst>
                                            <p:cond delay="0"/>
                                          </p:stCondLst>
                                        </p:cTn>
                                        <p:tgtEl>
                                          <p:spTgt spid="136201"/>
                                        </p:tgtEl>
                                        <p:attrNameLst>
                                          <p:attrName>style.visibility</p:attrName>
                                        </p:attrNameLst>
                                      </p:cBhvr>
                                      <p:to>
                                        <p:strVal val="visible"/>
                                      </p:to>
                                    </p:set>
                                    <p:animEffect transition="in" filter="wipe(up)">
                                      <p:cBhvr>
                                        <p:cTn id="52" dur="500"/>
                                        <p:tgtEl>
                                          <p:spTgt spid="136201"/>
                                        </p:tgtEl>
                                      </p:cBhvr>
                                    </p:animEffect>
                                  </p:childTnLst>
                                </p:cTn>
                              </p:par>
                            </p:childTnLst>
                          </p:cTn>
                        </p:par>
                        <p:par>
                          <p:cTn id="53" fill="hold">
                            <p:stCondLst>
                              <p:cond delay="4500"/>
                            </p:stCondLst>
                            <p:childTnLst>
                              <p:par>
                                <p:cTn id="54" presetID="49" presetClass="entr" presetSubtype="0" decel="10000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0"/>
                            </p:stCondLst>
                            <p:childTnLst>
                              <p:par>
                                <p:cTn id="61" presetID="22" presetClass="entr" presetSubtype="1" fill="hold" nodeType="afterEffect">
                                  <p:stCondLst>
                                    <p:cond delay="0"/>
                                  </p:stCondLst>
                                  <p:childTnLst>
                                    <p:set>
                                      <p:cBhvr>
                                        <p:cTn id="62" dur="1" fill="hold">
                                          <p:stCondLst>
                                            <p:cond delay="0"/>
                                          </p:stCondLst>
                                        </p:cTn>
                                        <p:tgtEl>
                                          <p:spTgt spid="136200">
                                            <p:txEl>
                                              <p:pRg st="0" end="0"/>
                                            </p:txEl>
                                          </p:spTgt>
                                        </p:tgtEl>
                                        <p:attrNameLst>
                                          <p:attrName>style.visibility</p:attrName>
                                        </p:attrNameLst>
                                      </p:cBhvr>
                                      <p:to>
                                        <p:strVal val="visible"/>
                                      </p:to>
                                    </p:set>
                                    <p:animEffect transition="in" filter="wipe(up)">
                                      <p:cBhvr>
                                        <p:cTn id="63" dur="500"/>
                                        <p:tgtEl>
                                          <p:spTgt spid="1362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6197" grpId="0"/>
      <p:bldP spid="136199" grpId="0"/>
      <p:bldP spid="136198" grpId="0"/>
      <p:bldP spid="1362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a:stretch>
            <a:fillRect/>
          </a:stretch>
        </p:blipFill>
        <p:spPr>
          <a:xfrm>
            <a:off x="-2065381" y="-762000"/>
            <a:ext cx="9075781" cy="2819400"/>
          </a:xfrm>
          <a:prstGeom prst="rect">
            <a:avLst/>
          </a:prstGeom>
        </p:spPr>
      </p:pic>
      <p:sp>
        <p:nvSpPr>
          <p:cNvPr id="2" name="Title 1"/>
          <p:cNvSpPr>
            <a:spLocks noGrp="1"/>
          </p:cNvSpPr>
          <p:nvPr>
            <p:ph type="title"/>
          </p:nvPr>
        </p:nvSpPr>
        <p:spPr>
          <a:xfrm rot="21144943">
            <a:off x="-1255968" y="233290"/>
            <a:ext cx="8229600" cy="1143000"/>
          </a:xfrm>
        </p:spPr>
        <p:txBody>
          <a:bodyPr/>
          <a:lstStyle/>
          <a:p>
            <a:r>
              <a:rPr lang="en-US" sz="6500" b="1" dirty="0">
                <a:latin typeface="Arial" panose="020B0604020202020204" pitchFamily="34" charset="0"/>
                <a:cs typeface="Arial" panose="020B0604020202020204" pitchFamily="34" charset="0"/>
              </a:rPr>
              <a:t>REVIEW</a:t>
            </a:r>
          </a:p>
        </p:txBody>
      </p:sp>
      <p:sp>
        <p:nvSpPr>
          <p:cNvPr id="4" name="TextBox 3"/>
          <p:cNvSpPr txBox="1"/>
          <p:nvPr/>
        </p:nvSpPr>
        <p:spPr>
          <a:xfrm>
            <a:off x="990600" y="2151995"/>
            <a:ext cx="6248400" cy="452431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You have lots of options when it comes to college</a:t>
            </a:r>
          </a:p>
          <a:p>
            <a:pPr marL="517525" indent="-285750">
              <a:buFont typeface="Arial" panose="020B0604020202020204" pitchFamily="34" charset="0"/>
              <a:buChar char="−"/>
            </a:pPr>
            <a:r>
              <a:rPr lang="en-US" dirty="0">
                <a:latin typeface="Arial" panose="020B0604020202020204" pitchFamily="34" charset="0"/>
                <a:cs typeface="Arial" panose="020B0604020202020204" pitchFamily="34" charset="0"/>
              </a:rPr>
              <a:t>Over 7,000 colleges and universities in the U.S.</a:t>
            </a:r>
          </a:p>
          <a:p>
            <a:r>
              <a:rPr lang="en-US" sz="2000"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Finding the right college increases your likelihood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of graduating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When choosing a college, consider:</a:t>
            </a:r>
          </a:p>
          <a:p>
            <a:pPr marL="509588" lvl="1" indent="-276225">
              <a:buFont typeface="Arial" panose="020B0604020202020204" pitchFamily="34" charset="0"/>
              <a:buChar char="−"/>
            </a:pPr>
            <a:r>
              <a:rPr lang="en-US" dirty="0">
                <a:latin typeface="Arial" panose="020B0604020202020204" pitchFamily="34" charset="0"/>
                <a:cs typeface="Arial" panose="020B0604020202020204" pitchFamily="34" charset="0"/>
              </a:rPr>
              <a:t>What you want to study </a:t>
            </a:r>
          </a:p>
          <a:p>
            <a:pPr marL="509588" lvl="1" indent="-276225">
              <a:buFont typeface="Arial" panose="020B0604020202020204" pitchFamily="34" charset="0"/>
              <a:buChar char="−"/>
            </a:pPr>
            <a:r>
              <a:rPr lang="en-US" dirty="0">
                <a:latin typeface="Arial" panose="020B0604020202020204" pitchFamily="34" charset="0"/>
                <a:cs typeface="Arial" panose="020B0604020202020204" pitchFamily="34" charset="0"/>
              </a:rPr>
              <a:t>How long you want to attend</a:t>
            </a:r>
          </a:p>
          <a:p>
            <a:pPr marL="509588" lvl="1" indent="-276225">
              <a:buFont typeface="Arial" panose="020B0604020202020204" pitchFamily="34" charset="0"/>
              <a:buChar char="−"/>
            </a:pPr>
            <a:r>
              <a:rPr lang="en-US" dirty="0">
                <a:latin typeface="Arial" panose="020B0604020202020204" pitchFamily="34" charset="0"/>
                <a:cs typeface="Arial" panose="020B0604020202020204" pitchFamily="34" charset="0"/>
              </a:rPr>
              <a:t>Features that are important to you</a:t>
            </a:r>
          </a:p>
          <a:p>
            <a:pPr marL="509588" lvl="1" indent="-276225">
              <a:buFont typeface="Arial" panose="020B0604020202020204" pitchFamily="34" charset="0"/>
              <a:buChar char="−"/>
            </a:pPr>
            <a:r>
              <a:rPr lang="en-US" dirty="0">
                <a:latin typeface="Arial" panose="020B0604020202020204" pitchFamily="34" charset="0"/>
                <a:cs typeface="Arial" panose="020B0604020202020204" pitchFamily="34" charset="0"/>
              </a:rPr>
              <a:t>Admission requirements</a:t>
            </a:r>
          </a:p>
          <a:p>
            <a:pPr marL="509588" lvl="1" indent="-276225">
              <a:buFont typeface="Arial" panose="020B0604020202020204" pitchFamily="34" charset="0"/>
              <a:buChar char="−"/>
            </a:pPr>
            <a:r>
              <a:rPr lang="en-US" dirty="0">
                <a:latin typeface="Arial" panose="020B0604020202020204" pitchFamily="34" charset="0"/>
                <a:cs typeface="Arial" panose="020B0604020202020204" pitchFamily="34" charset="0"/>
              </a:rPr>
              <a:t>Cost to attend</a:t>
            </a:r>
          </a:p>
          <a:p>
            <a:r>
              <a:rPr lang="en-US" sz="2000"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Use resources like College Navigator to find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and compare colleges</a:t>
            </a:r>
          </a:p>
        </p:txBody>
      </p:sp>
      <p:pic>
        <p:nvPicPr>
          <p:cNvPr id="1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254000" y="2070201"/>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254002" y="29780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254000" y="38924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69505">
            <a:off x="239559" y="5873649"/>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89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2"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Scale>
                                      <p:cBhvr>
                                        <p:cTn id="18"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12"/>
                                        </p:tgtEl>
                                        <p:attrNameLst>
                                          <p:attrName>ppt_x</p:attrName>
                                          <p:attrName>ppt_y</p:attrName>
                                        </p:attrNameLst>
                                      </p:cBhvr>
                                    </p:animMotion>
                                    <p:animEffect transition="in" filter="fade">
                                      <p:cBhvr>
                                        <p:cTn id="20" dur="500"/>
                                        <p:tgtEl>
                                          <p:spTgt spid="12"/>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500"/>
                                        <p:tgtEl>
                                          <p:spTgt spid="4">
                                            <p:txEl>
                                              <p:pRg st="1" end="1"/>
                                            </p:txEl>
                                          </p:spTgt>
                                        </p:tgtEl>
                                      </p:cBhvr>
                                    </p:animEffect>
                                  </p:childTnLst>
                                </p:cTn>
                              </p:par>
                            </p:childTnLst>
                          </p:cTn>
                        </p:par>
                        <p:par>
                          <p:cTn id="29" fill="hold">
                            <p:stCondLst>
                              <p:cond delay="2000"/>
                            </p:stCondLst>
                            <p:childTnLst>
                              <p:par>
                                <p:cTn id="30" presetID="5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Scale>
                                      <p:cBhvr>
                                        <p:cTn id="32"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14"/>
                                        </p:tgtEl>
                                        <p:attrNameLst>
                                          <p:attrName>ppt_x</p:attrName>
                                          <p:attrName>ppt_y</p:attrName>
                                        </p:attrNameLst>
                                      </p:cBhvr>
                                    </p:animMotion>
                                    <p:animEffect transition="in" filter="fade">
                                      <p:cBhvr>
                                        <p:cTn id="34" dur="500"/>
                                        <p:tgtEl>
                                          <p:spTgt spid="14"/>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left)">
                                      <p:cBhvr>
                                        <p:cTn id="38" dur="500"/>
                                        <p:tgtEl>
                                          <p:spTgt spid="4">
                                            <p:txEl>
                                              <p:pRg st="3" end="3"/>
                                            </p:txEl>
                                          </p:spTgt>
                                        </p:tgtEl>
                                      </p:cBhvr>
                                    </p:animEffect>
                                  </p:childTnLst>
                                </p:cTn>
                              </p:par>
                            </p:childTnLst>
                          </p:cTn>
                        </p:par>
                        <p:par>
                          <p:cTn id="39" fill="hold">
                            <p:stCondLst>
                              <p:cond delay="3000"/>
                            </p:stCondLst>
                            <p:childTnLst>
                              <p:par>
                                <p:cTn id="40" presetID="5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Scale>
                                      <p:cBhvr>
                                        <p:cTn id="42"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500" decel="50000" fill="hold">
                                          <p:stCondLst>
                                            <p:cond delay="0"/>
                                          </p:stCondLst>
                                        </p:cTn>
                                        <p:tgtEl>
                                          <p:spTgt spid="15"/>
                                        </p:tgtEl>
                                        <p:attrNameLst>
                                          <p:attrName>ppt_x</p:attrName>
                                          <p:attrName>ppt_y</p:attrName>
                                        </p:attrNameLst>
                                      </p:cBhvr>
                                    </p:animMotion>
                                    <p:animEffect transition="in" filter="fade">
                                      <p:cBhvr>
                                        <p:cTn id="44" dur="500"/>
                                        <p:tgtEl>
                                          <p:spTgt spid="15"/>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left)">
                                      <p:cBhvr>
                                        <p:cTn id="48" dur="500"/>
                                        <p:tgtEl>
                                          <p:spTgt spid="4">
                                            <p:txEl>
                                              <p:pRg st="5" end="5"/>
                                            </p:txEl>
                                          </p:spTgt>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wipe(left)">
                                      <p:cBhvr>
                                        <p:cTn id="52" dur="500"/>
                                        <p:tgtEl>
                                          <p:spTgt spid="4">
                                            <p:txEl>
                                              <p:pRg st="6" end="6"/>
                                            </p:txEl>
                                          </p:spTgt>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wipe(left)">
                                      <p:cBhvr>
                                        <p:cTn id="56" dur="500"/>
                                        <p:tgtEl>
                                          <p:spTgt spid="4">
                                            <p:txEl>
                                              <p:pRg st="7" end="7"/>
                                            </p:txEl>
                                          </p:spTgt>
                                        </p:tgtEl>
                                      </p:cBhvr>
                                    </p:animEffect>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wipe(left)">
                                      <p:cBhvr>
                                        <p:cTn id="60" dur="500"/>
                                        <p:tgtEl>
                                          <p:spTgt spid="4">
                                            <p:txEl>
                                              <p:pRg st="8" end="8"/>
                                            </p:txEl>
                                          </p:spTgt>
                                        </p:tgtEl>
                                      </p:cBhvr>
                                    </p:animEffect>
                                  </p:childTnLst>
                                </p:cTn>
                              </p:par>
                            </p:childTnLst>
                          </p:cTn>
                        </p:par>
                        <p:par>
                          <p:cTn id="61" fill="hold">
                            <p:stCondLst>
                              <p:cond delay="5500"/>
                            </p:stCondLst>
                            <p:childTnLst>
                              <p:par>
                                <p:cTn id="62" presetID="22" presetClass="entr" presetSubtype="8" fill="hold" nodeType="after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wipe(left)">
                                      <p:cBhvr>
                                        <p:cTn id="64" dur="500"/>
                                        <p:tgtEl>
                                          <p:spTgt spid="4">
                                            <p:txEl>
                                              <p:pRg st="9" end="9"/>
                                            </p:txEl>
                                          </p:spTgt>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left)">
                                      <p:cBhvr>
                                        <p:cTn id="68" dur="500"/>
                                        <p:tgtEl>
                                          <p:spTgt spid="4">
                                            <p:txEl>
                                              <p:pRg st="10" end="10"/>
                                            </p:txEl>
                                          </p:spTgt>
                                        </p:tgtEl>
                                      </p:cBhvr>
                                    </p:animEffect>
                                  </p:childTnLst>
                                </p:cTn>
                              </p:par>
                            </p:childTnLst>
                          </p:cTn>
                        </p:par>
                        <p:par>
                          <p:cTn id="69" fill="hold">
                            <p:stCondLst>
                              <p:cond delay="6500"/>
                            </p:stCondLst>
                            <p:childTnLst>
                              <p:par>
                                <p:cTn id="70" presetID="52" presetClass="entr" presetSubtype="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Scale>
                                      <p:cBhvr>
                                        <p:cTn id="72"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500" decel="50000" fill="hold">
                                          <p:stCondLst>
                                            <p:cond delay="0"/>
                                          </p:stCondLst>
                                        </p:cTn>
                                        <p:tgtEl>
                                          <p:spTgt spid="17"/>
                                        </p:tgtEl>
                                        <p:attrNameLst>
                                          <p:attrName>ppt_x</p:attrName>
                                          <p:attrName>ppt_y</p:attrName>
                                        </p:attrNameLst>
                                      </p:cBhvr>
                                    </p:animMotion>
                                    <p:animEffect transition="in" filter="fade">
                                      <p:cBhvr>
                                        <p:cTn id="74" dur="500"/>
                                        <p:tgtEl>
                                          <p:spTgt spid="17"/>
                                        </p:tgtEl>
                                      </p:cBhvr>
                                    </p:animEffect>
                                  </p:childTnLst>
                                </p:cTn>
                              </p:par>
                            </p:childTnLst>
                          </p:cTn>
                        </p:par>
                        <p:par>
                          <p:cTn id="75" fill="hold">
                            <p:stCondLst>
                              <p:cond delay="7000"/>
                            </p:stCondLst>
                            <p:childTnLst>
                              <p:par>
                                <p:cTn id="76" presetID="22" presetClass="entr" presetSubtype="8" fill="hold" nodeType="afterEffect">
                                  <p:stCondLst>
                                    <p:cond delay="0"/>
                                  </p:stCondLst>
                                  <p:childTnLst>
                                    <p:set>
                                      <p:cBhvr>
                                        <p:cTn id="77" dur="1" fill="hold">
                                          <p:stCondLst>
                                            <p:cond delay="0"/>
                                          </p:stCondLst>
                                        </p:cTn>
                                        <p:tgtEl>
                                          <p:spTgt spid="4">
                                            <p:txEl>
                                              <p:pRg st="12" end="12"/>
                                            </p:txEl>
                                          </p:spTgt>
                                        </p:tgtEl>
                                        <p:attrNameLst>
                                          <p:attrName>style.visibility</p:attrName>
                                        </p:attrNameLst>
                                      </p:cBhvr>
                                      <p:to>
                                        <p:strVal val="visible"/>
                                      </p:to>
                                    </p:set>
                                    <p:animEffect transition="in" filter="wipe(left)">
                                      <p:cBhvr>
                                        <p:cTn id="78"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Thank you for attending</a:t>
            </a:r>
          </a:p>
        </p:txBody>
      </p:sp>
      <p:pic>
        <p:nvPicPr>
          <p:cNvPr id="9" name="Picture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549065289"/>
              </p:ext>
            </p:extLst>
          </p:nvPr>
        </p:nvGraphicFramePr>
        <p:xfrm>
          <a:off x="352425" y="5191253"/>
          <a:ext cx="8448675" cy="1361947"/>
        </p:xfrm>
        <a:graphic>
          <a:graphicData uri="http://schemas.openxmlformats.org/drawingml/2006/table">
            <a:tbl>
              <a:tblPr firstRow="1" bandRow="1">
                <a:tableStyleId>{5C22544A-7EE6-4342-B048-85BDC9FD1C3A}</a:tableStyleId>
              </a:tblPr>
              <a:tblGrid>
                <a:gridCol w="6200775">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tblGrid>
              <a:tr h="1361947">
                <a:tc>
                  <a:txBody>
                    <a:bodyPr/>
                    <a:lstStyle/>
                    <a:p>
                      <a:endParaRPr lang="en-US" dirty="0"/>
                    </a:p>
                  </a:txBody>
                  <a:tcPr>
                    <a:lnL w="57150" cap="flat" cmpd="sng" algn="ctr">
                      <a:solidFill>
                        <a:srgbClr val="C6D427"/>
                      </a:solidFill>
                      <a:prstDash val="solid"/>
                      <a:round/>
                      <a:headEnd type="none" w="med" len="med"/>
                      <a:tailEnd type="none" w="med" len="med"/>
                    </a:lnL>
                    <a:lnR w="57150" cap="flat" cmpd="sng" algn="ctr">
                      <a:solidFill>
                        <a:srgbClr val="C6D427"/>
                      </a:solidFill>
                      <a:prstDash val="solid"/>
                      <a:round/>
                      <a:headEnd type="none" w="med" len="med"/>
                      <a:tailEnd type="none" w="med" len="med"/>
                    </a:lnR>
                    <a:lnT w="57150" cap="flat" cmpd="sng" algn="ctr">
                      <a:solidFill>
                        <a:srgbClr val="C6D427"/>
                      </a:solidFill>
                      <a:prstDash val="solid"/>
                      <a:round/>
                      <a:headEnd type="none" w="med" len="med"/>
                      <a:tailEnd type="none" w="med" len="med"/>
                    </a:lnT>
                    <a:lnB w="57150" cap="flat" cmpd="sng" algn="ctr">
                      <a:solidFill>
                        <a:srgbClr val="C6D427"/>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rgbClr val="C6D427"/>
                      </a:solidFill>
                      <a:prstDash val="solid"/>
                      <a:round/>
                      <a:headEnd type="none" w="med" len="med"/>
                      <a:tailEnd type="none" w="med" len="med"/>
                    </a:lnL>
                    <a:lnR w="57150" cap="flat" cmpd="sng" algn="ctr">
                      <a:solidFill>
                        <a:srgbClr val="C6D427"/>
                      </a:solidFill>
                      <a:prstDash val="solid"/>
                      <a:round/>
                      <a:headEnd type="none" w="med" len="med"/>
                      <a:tailEnd type="none" w="med" len="med"/>
                    </a:lnR>
                    <a:lnT w="57150" cap="flat" cmpd="sng" algn="ctr">
                      <a:solidFill>
                        <a:srgbClr val="C6D427"/>
                      </a:solidFill>
                      <a:prstDash val="solid"/>
                      <a:round/>
                      <a:headEnd type="none" w="med" len="med"/>
                      <a:tailEnd type="none" w="med" len="med"/>
                    </a:lnT>
                    <a:lnB w="57150" cap="flat" cmpd="sng" algn="ctr">
                      <a:solidFill>
                        <a:srgbClr val="C6D427"/>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pic>
        <p:nvPicPr>
          <p:cNvPr id="8" name="Picture 7">
            <a:extLst>
              <a:ext uri="{FF2B5EF4-FFF2-40B4-BE49-F238E27FC236}">
                <a16:creationId xmlns:a16="http://schemas.microsoft.com/office/drawing/2014/main" id="{2439A110-A658-254D-8C16-0C17FA355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691" y="5689818"/>
            <a:ext cx="1743018" cy="355164"/>
          </a:xfrm>
          <a:prstGeom prst="rect">
            <a:avLst/>
          </a:prstGeom>
        </p:spPr>
      </p:pic>
      <p:sp>
        <p:nvSpPr>
          <p:cNvPr id="11" name="TextBox 10">
            <a:extLst>
              <a:ext uri="{FF2B5EF4-FFF2-40B4-BE49-F238E27FC236}">
                <a16:creationId xmlns:a16="http://schemas.microsoft.com/office/drawing/2014/main" id="{53E1F3CF-56EA-5346-860A-E4FAA910C37E}"/>
              </a:ext>
            </a:extLst>
          </p:cNvPr>
          <p:cNvSpPr txBox="1"/>
          <p:nvPr/>
        </p:nvSpPr>
        <p:spPr>
          <a:xfrm>
            <a:off x="514236" y="6169253"/>
            <a:ext cx="3448164" cy="215444"/>
          </a:xfrm>
          <a:prstGeom prst="rect">
            <a:avLst/>
          </a:prstGeom>
          <a:noFill/>
        </p:spPr>
        <p:txBody>
          <a:bodyPr wrap="square" rtlCol="0">
            <a:spAutoFit/>
          </a:bodyPr>
          <a:lstStyle/>
          <a:p>
            <a:pPr algn="l"/>
            <a:r>
              <a:rPr lang="en-US" sz="800" b="1" dirty="0">
                <a:latin typeface="Arial" panose="020B0604020202020204" pitchFamily="34" charset="0"/>
                <a:cs typeface="Arial" panose="020B0604020202020204" pitchFamily="34" charset="0"/>
              </a:rPr>
              <a:t>© 2019 </a:t>
            </a:r>
            <a:r>
              <a:rPr lang="en-US" sz="800" b="1" dirty="0"/>
              <a:t>Ascendium Education Group, Inc. All Rights Reserved.</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4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photo of a library"/>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5" y="1587500"/>
            <a:ext cx="55149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34690" y="2905125"/>
            <a:ext cx="4303643" cy="1133475"/>
          </a:xfrm>
        </p:spPr>
        <p:txBody>
          <a:bodyPr>
            <a:noAutofit/>
          </a:bodyPr>
          <a:lstStyle/>
          <a:p>
            <a:pPr algn="ctr"/>
            <a:r>
              <a:rPr lang="en-US" sz="3200" b="0" dirty="0">
                <a:latin typeface="Arial Black"/>
                <a:cs typeface="Arial Black"/>
              </a:rPr>
              <a:t>What DO you WANT TO STUDY?</a:t>
            </a:r>
            <a:endParaRPr lang="en-US" sz="2800" b="0" dirty="0">
              <a:latin typeface="Arial Black"/>
              <a:cs typeface="Arial Black"/>
            </a:endParaRPr>
          </a:p>
        </p:txBody>
      </p:sp>
    </p:spTree>
    <p:extLst>
      <p:ext uri="{BB962C8B-B14F-4D97-AF65-F5344CB8AC3E}">
        <p14:creationId xmlns:p14="http://schemas.microsoft.com/office/powerpoint/2010/main" val="11848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hoto of a person with a camer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lum bright="32000" contrast="44000"/>
          </a:blip>
          <a:srcRect l="27706" t="27411"/>
          <a:stretch/>
        </p:blipFill>
        <p:spPr>
          <a:xfrm rot="568317">
            <a:off x="-472382" y="-607787"/>
            <a:ext cx="7528344" cy="3653542"/>
          </a:xfrm>
          <a:prstGeom prst="rect">
            <a:avLst/>
          </a:prstGeom>
        </p:spPr>
      </p:pic>
      <p:sp>
        <p:nvSpPr>
          <p:cNvPr id="2" name="Title 1"/>
          <p:cNvSpPr>
            <a:spLocks noGrp="1"/>
          </p:cNvSpPr>
          <p:nvPr>
            <p:ph type="title"/>
          </p:nvPr>
        </p:nvSpPr>
        <p:spPr>
          <a:xfrm rot="180000">
            <a:off x="-538678" y="-5049"/>
            <a:ext cx="6477000" cy="1774389"/>
          </a:xfrm>
        </p:spPr>
        <p:txBody>
          <a:bodyPr>
            <a:normAutofit/>
          </a:bodyPr>
          <a:lstStyle/>
          <a:p>
            <a:r>
              <a:rPr lang="en-US" sz="3200" b="1" dirty="0">
                <a:latin typeface="Arial" panose="020B0604020202020204" pitchFamily="34" charset="0"/>
                <a:cs typeface="Arial" panose="020B0604020202020204" pitchFamily="34" charset="0"/>
              </a:rPr>
              <a:t>YOUR INTERESTS</a:t>
            </a:r>
            <a:r>
              <a:rPr lang="en-US" sz="2600" b="1" dirty="0">
                <a:solidFill>
                  <a:schemeClr val="bg1"/>
                </a:solidFill>
                <a:latin typeface="Arial" panose="020B0604020202020204" pitchFamily="34" charset="0"/>
                <a:cs typeface="Arial" panose="020B0604020202020204" pitchFamily="34" charset="0"/>
              </a:rPr>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CAN BECOME THE MAJOR </a:t>
            </a:r>
            <a:br>
              <a:rPr lang="en-US" sz="2600" b="1" dirty="0">
                <a:solidFill>
                  <a:schemeClr val="bg1"/>
                </a:solidFill>
                <a:latin typeface="Arial" panose="020B0604020202020204" pitchFamily="34" charset="0"/>
                <a:cs typeface="Arial" panose="020B0604020202020204" pitchFamily="34" charset="0"/>
              </a:rPr>
            </a:br>
            <a:r>
              <a:rPr lang="en-US" sz="2600" b="1" dirty="0">
                <a:solidFill>
                  <a:schemeClr val="bg1"/>
                </a:solidFill>
                <a:latin typeface="Arial" panose="020B0604020202020204" pitchFamily="34" charset="0"/>
                <a:cs typeface="Arial" panose="020B0604020202020204" pitchFamily="34" charset="0"/>
              </a:rPr>
              <a:t>OR PROGRAM YOU STUDY</a:t>
            </a:r>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043" y="1747624"/>
            <a:ext cx="4027792" cy="373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2"/>
          <p:cNvSpPr txBox="1"/>
          <p:nvPr/>
        </p:nvSpPr>
        <p:spPr>
          <a:xfrm>
            <a:off x="381000" y="1981200"/>
            <a:ext cx="3240715" cy="584775"/>
          </a:xfrm>
          <a:prstGeom prst="rect">
            <a:avLst/>
          </a:prstGeom>
          <a:solidFill>
            <a:schemeClr val="bg1"/>
          </a:solidFill>
        </p:spPr>
        <p:txBody>
          <a:bodyPr wrap="square" rtlCol="0">
            <a:spAutoFit/>
          </a:bodyPr>
          <a:lstStyle/>
          <a:p>
            <a:r>
              <a:rPr lang="en-US" sz="3200" b="1" dirty="0">
                <a:solidFill>
                  <a:srgbClr val="EC2588"/>
                </a:solidFill>
                <a:latin typeface="Arial" panose="020B0604020202020204" pitchFamily="34" charset="0"/>
                <a:cs typeface="Arial" panose="020B0604020202020204" pitchFamily="34" charset="0"/>
              </a:rPr>
              <a:t>Think about:</a:t>
            </a:r>
          </a:p>
        </p:txBody>
      </p:sp>
      <p:sp>
        <p:nvSpPr>
          <p:cNvPr id="19" name="3"/>
          <p:cNvSpPr txBox="1"/>
          <p:nvPr/>
        </p:nvSpPr>
        <p:spPr>
          <a:xfrm>
            <a:off x="685798" y="2580144"/>
            <a:ext cx="3810001" cy="2769989"/>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What your favorite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classes are</a:t>
            </a:r>
          </a:p>
          <a:p>
            <a:pPr>
              <a:spcAft>
                <a:spcPts val="1200"/>
              </a:spcAft>
            </a:pPr>
            <a:r>
              <a:rPr lang="en-US" sz="2400" dirty="0">
                <a:latin typeface="Arial" panose="020B0604020202020204" pitchFamily="34" charset="0"/>
                <a:cs typeface="Arial" panose="020B0604020202020204" pitchFamily="34" charset="0"/>
              </a:rPr>
              <a:t>What your hobbies are</a:t>
            </a:r>
          </a:p>
          <a:p>
            <a:pPr>
              <a:spcAft>
                <a:spcPts val="1200"/>
              </a:spcAft>
            </a:pPr>
            <a:r>
              <a:rPr lang="en-US" sz="2400" dirty="0">
                <a:latin typeface="Arial" panose="020B0604020202020204" pitchFamily="34" charset="0"/>
                <a:cs typeface="Arial" panose="020B0604020202020204" pitchFamily="34" charset="0"/>
              </a:rPr>
              <a:t>What you love to do</a:t>
            </a:r>
          </a:p>
          <a:p>
            <a:pPr>
              <a:spcAft>
                <a:spcPts val="1200"/>
              </a:spcAft>
            </a:pPr>
            <a:r>
              <a:rPr lang="en-US" sz="2400" dirty="0">
                <a:latin typeface="Arial" panose="020B0604020202020204" pitchFamily="34" charset="0"/>
                <a:cs typeface="Arial" panose="020B0604020202020204" pitchFamily="34" charset="0"/>
              </a:rPr>
              <a:t>What you can see yourself doing after high school</a:t>
            </a:r>
          </a:p>
        </p:txBody>
      </p:sp>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3400" y="2705911"/>
            <a:ext cx="13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3400" y="3581508"/>
            <a:ext cx="13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3335" y="4116526"/>
            <a:ext cx="13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3400" y="4649853"/>
            <a:ext cx="139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400"/>
                                        <p:tgtEl>
                                          <p:spTgt spid="1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400"/>
                                        <p:tgtEl>
                                          <p:spTgt spid="19">
                                            <p:txEl>
                                              <p:pRg st="0" end="0"/>
                                            </p:txEl>
                                          </p:spTgt>
                                        </p:tgtEl>
                                      </p:cBhvr>
                                    </p:animEffect>
                                  </p:childTnLst>
                                </p:cTn>
                              </p:par>
                            </p:childTnLst>
                          </p:cTn>
                        </p:par>
                        <p:par>
                          <p:cTn id="24" fill="hold">
                            <p:stCondLst>
                              <p:cond delay="14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400"/>
                                        <p:tgtEl>
                                          <p:spTgt spid="15"/>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fade">
                                      <p:cBhvr>
                                        <p:cTn id="31" dur="400"/>
                                        <p:tgtEl>
                                          <p:spTgt spid="19">
                                            <p:txEl>
                                              <p:pRg st="1" end="1"/>
                                            </p:txEl>
                                          </p:spTgt>
                                        </p:tgtEl>
                                      </p:cBhvr>
                                    </p:animEffect>
                                  </p:childTnLst>
                                </p:cTn>
                              </p:par>
                            </p:childTnLst>
                          </p:cTn>
                        </p:par>
                        <p:par>
                          <p:cTn id="32" fill="hold">
                            <p:stCondLst>
                              <p:cond delay="22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400"/>
                                        <p:tgtEl>
                                          <p:spTgt spid="16"/>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fade">
                                      <p:cBhvr>
                                        <p:cTn id="39" dur="400"/>
                                        <p:tgtEl>
                                          <p:spTgt spid="19">
                                            <p:txEl>
                                              <p:pRg st="2" end="2"/>
                                            </p:txEl>
                                          </p:spTgt>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400"/>
                                        <p:tgtEl>
                                          <p:spTgt spid="17"/>
                                        </p:tgtEl>
                                      </p:cBhvr>
                                    </p:animEffect>
                                  </p:childTnLst>
                                </p:cTn>
                              </p:par>
                            </p:childTnLst>
                          </p:cTn>
                        </p:par>
                        <p:par>
                          <p:cTn id="44" fill="hold">
                            <p:stCondLst>
                              <p:cond delay="3400"/>
                            </p:stCondLst>
                            <p:childTnLst>
                              <p:par>
                                <p:cTn id="45" presetID="10" presetClass="entr" presetSubtype="0" fill="hold" nodeType="afterEffect">
                                  <p:stCondLst>
                                    <p:cond delay="0"/>
                                  </p:stCondLst>
                                  <p:childTnLst>
                                    <p:set>
                                      <p:cBhvr>
                                        <p:cTn id="46" dur="1" fill="hold">
                                          <p:stCondLst>
                                            <p:cond delay="0"/>
                                          </p:stCondLst>
                                        </p:cTn>
                                        <p:tgtEl>
                                          <p:spTgt spid="19">
                                            <p:txEl>
                                              <p:pRg st="3" end="3"/>
                                            </p:txEl>
                                          </p:spTgt>
                                        </p:tgtEl>
                                        <p:attrNameLst>
                                          <p:attrName>style.visibility</p:attrName>
                                        </p:attrNameLst>
                                      </p:cBhvr>
                                      <p:to>
                                        <p:strVal val="visible"/>
                                      </p:to>
                                    </p:set>
                                    <p:animEffect transition="in" filter="fade">
                                      <p:cBhvr>
                                        <p:cTn id="47" dur="4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a:bodyPr>
          <a:lstStyle/>
          <a:p>
            <a:r>
              <a:rPr lang="en-US" dirty="0"/>
              <a:t>Careers</a:t>
            </a:r>
            <a:r>
              <a:rPr lang="en-US" baseline="0" dirty="0"/>
              <a:t> associated with business</a:t>
            </a:r>
            <a:endParaRPr lang="en-US" dirty="0"/>
          </a:p>
        </p:txBody>
      </p:sp>
      <p:pic>
        <p:nvPicPr>
          <p:cNvPr id="7170"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133600"/>
            <a:ext cx="41624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1" name="Oval 45"/>
          <p:cNvSpPr>
            <a:spLocks noChangeArrowheads="1"/>
          </p:cNvSpPr>
          <p:nvPr/>
        </p:nvSpPr>
        <p:spPr bwMode="auto">
          <a:xfrm>
            <a:off x="3200400" y="2819400"/>
            <a:ext cx="1752600" cy="17526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a typeface="+mn-ea"/>
            </a:endParaRPr>
          </a:p>
        </p:txBody>
      </p:sp>
      <p:grpSp>
        <p:nvGrpSpPr>
          <p:cNvPr id="9265" name="1"/>
          <p:cNvGrpSpPr>
            <a:grpSpLocks/>
          </p:cNvGrpSpPr>
          <p:nvPr/>
        </p:nvGrpSpPr>
        <p:grpSpPr bwMode="auto">
          <a:xfrm>
            <a:off x="2209800" y="842963"/>
            <a:ext cx="4495800" cy="1385887"/>
            <a:chOff x="1488" y="435"/>
            <a:chExt cx="2832" cy="873"/>
          </a:xfrm>
        </p:grpSpPr>
        <p:pic>
          <p:nvPicPr>
            <p:cNvPr id="7196" name="Picture 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 y="885"/>
              <a:ext cx="35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 Box 34"/>
            <p:cNvSpPr txBox="1">
              <a:spLocks noChangeArrowheads="1"/>
            </p:cNvSpPr>
            <p:nvPr/>
          </p:nvSpPr>
          <p:spPr bwMode="auto">
            <a:xfrm>
              <a:off x="1488" y="435"/>
              <a:ext cx="2832"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es-ES" sz="2400" b="1" dirty="0">
                  <a:effectLst/>
                </a:rPr>
                <a:t>Global &amp; International Business</a:t>
              </a:r>
              <a:endParaRPr lang="en-US" sz="2400" dirty="0">
                <a:effectLst/>
              </a:endParaRPr>
            </a:p>
          </p:txBody>
        </p:sp>
      </p:grpSp>
      <p:grpSp>
        <p:nvGrpSpPr>
          <p:cNvPr id="9266" name="2"/>
          <p:cNvGrpSpPr>
            <a:grpSpLocks/>
          </p:cNvGrpSpPr>
          <p:nvPr/>
        </p:nvGrpSpPr>
        <p:grpSpPr bwMode="auto">
          <a:xfrm>
            <a:off x="5638800" y="1981200"/>
            <a:ext cx="2514600" cy="1025525"/>
            <a:chOff x="3648" y="1152"/>
            <a:chExt cx="1584" cy="646"/>
          </a:xfrm>
        </p:grpSpPr>
        <p:sp>
          <p:nvSpPr>
            <p:cNvPr id="7189" name="Text Box 33"/>
            <p:cNvSpPr txBox="1">
              <a:spLocks noChangeArrowheads="1"/>
            </p:cNvSpPr>
            <p:nvPr/>
          </p:nvSpPr>
          <p:spPr bwMode="auto">
            <a:xfrm>
              <a:off x="3888" y="1152"/>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E-commerce</a:t>
              </a:r>
              <a:endParaRPr lang="en-US" sz="2400" dirty="0">
                <a:effectLst/>
              </a:endParaRPr>
            </a:p>
          </p:txBody>
        </p:sp>
        <p:pic>
          <p:nvPicPr>
            <p:cNvPr id="7190"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 y="1488"/>
              <a:ext cx="49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67" name="3"/>
          <p:cNvGrpSpPr>
            <a:grpSpLocks/>
          </p:cNvGrpSpPr>
          <p:nvPr/>
        </p:nvGrpSpPr>
        <p:grpSpPr bwMode="auto">
          <a:xfrm>
            <a:off x="5791200" y="3429004"/>
            <a:ext cx="2819400" cy="838201"/>
            <a:chOff x="3744" y="2064"/>
            <a:chExt cx="1776" cy="528"/>
          </a:xfrm>
        </p:grpSpPr>
        <p:sp>
          <p:nvSpPr>
            <p:cNvPr id="7185" name="Text Box 32"/>
            <p:cNvSpPr txBox="1">
              <a:spLocks noChangeArrowheads="1"/>
            </p:cNvSpPr>
            <p:nvPr/>
          </p:nvSpPr>
          <p:spPr bwMode="auto">
            <a:xfrm>
              <a:off x="3888" y="2069"/>
              <a:ext cx="163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s-ES" sz="2400" b="1" dirty="0">
                  <a:effectLst/>
                </a:rPr>
                <a:t>Information Security Analyst</a:t>
              </a:r>
              <a:endParaRPr lang="en-US" sz="2400" dirty="0">
                <a:effectLst/>
              </a:endParaRPr>
            </a:p>
          </p:txBody>
        </p:sp>
        <p:pic>
          <p:nvPicPr>
            <p:cNvPr id="7186"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14567">
              <a:off x="3744" y="2064"/>
              <a:ext cx="29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69" name="5"/>
          <p:cNvGrpSpPr>
            <a:grpSpLocks/>
          </p:cNvGrpSpPr>
          <p:nvPr/>
        </p:nvGrpSpPr>
        <p:grpSpPr bwMode="auto">
          <a:xfrm>
            <a:off x="3429000" y="4953000"/>
            <a:ext cx="2133600" cy="1447800"/>
            <a:chOff x="2256" y="3024"/>
            <a:chExt cx="1344" cy="912"/>
          </a:xfrm>
        </p:grpSpPr>
        <p:sp>
          <p:nvSpPr>
            <p:cNvPr id="7197" name="Text Box 30"/>
            <p:cNvSpPr txBox="1">
              <a:spLocks noChangeArrowheads="1"/>
            </p:cNvSpPr>
            <p:nvPr/>
          </p:nvSpPr>
          <p:spPr bwMode="auto">
            <a:xfrm>
              <a:off x="2256" y="364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s-ES" sz="2400" b="1" dirty="0">
                  <a:effectLst/>
                </a:rPr>
                <a:t>Marketing</a:t>
              </a:r>
              <a:endParaRPr lang="en-US" sz="2400" dirty="0">
                <a:effectLst/>
              </a:endParaRPr>
            </a:p>
          </p:txBody>
        </p:sp>
        <p:pic>
          <p:nvPicPr>
            <p:cNvPr id="7198"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569153">
              <a:off x="2675" y="2941"/>
              <a:ext cx="529"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68" name="4"/>
          <p:cNvGrpSpPr>
            <a:grpSpLocks/>
          </p:cNvGrpSpPr>
          <p:nvPr/>
        </p:nvGrpSpPr>
        <p:grpSpPr bwMode="auto">
          <a:xfrm>
            <a:off x="5524500" y="4457702"/>
            <a:ext cx="2362200" cy="1042988"/>
            <a:chOff x="3504" y="2712"/>
            <a:chExt cx="1488" cy="657"/>
          </a:xfrm>
        </p:grpSpPr>
        <p:sp>
          <p:nvSpPr>
            <p:cNvPr id="7193" name="Text Box 31"/>
            <p:cNvSpPr txBox="1">
              <a:spLocks noChangeArrowheads="1"/>
            </p:cNvSpPr>
            <p:nvPr/>
          </p:nvSpPr>
          <p:spPr bwMode="auto">
            <a:xfrm>
              <a:off x="3852" y="2892"/>
              <a:ext cx="1140"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es-ES" sz="2400" b="1" dirty="0">
                  <a:effectLst/>
                </a:rPr>
                <a:t>Public Relations</a:t>
              </a:r>
              <a:endParaRPr lang="en-US" sz="2400" dirty="0">
                <a:effectLst/>
              </a:endParaRPr>
            </a:p>
          </p:txBody>
        </p:sp>
        <p:pic>
          <p:nvPicPr>
            <p:cNvPr id="7194" name="Picture 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54703">
              <a:off x="3504" y="2712"/>
              <a:ext cx="528"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0" name="6"/>
          <p:cNvGrpSpPr>
            <a:grpSpLocks/>
          </p:cNvGrpSpPr>
          <p:nvPr/>
        </p:nvGrpSpPr>
        <p:grpSpPr bwMode="auto">
          <a:xfrm>
            <a:off x="1371600" y="4565650"/>
            <a:ext cx="2222500" cy="615950"/>
            <a:chOff x="960" y="2780"/>
            <a:chExt cx="1400" cy="388"/>
          </a:xfrm>
        </p:grpSpPr>
        <p:sp>
          <p:nvSpPr>
            <p:cNvPr id="7183" name="Text Box 29"/>
            <p:cNvSpPr txBox="1">
              <a:spLocks noChangeArrowheads="1"/>
            </p:cNvSpPr>
            <p:nvPr/>
          </p:nvSpPr>
          <p:spPr bwMode="auto">
            <a:xfrm>
              <a:off x="960" y="2880"/>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Finance</a:t>
              </a:r>
              <a:endParaRPr lang="en-US" sz="2400" dirty="0">
                <a:effectLst/>
              </a:endParaRPr>
            </a:p>
          </p:txBody>
        </p:sp>
        <p:pic>
          <p:nvPicPr>
            <p:cNvPr id="7184"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787424">
              <a:off x="1832" y="2780"/>
              <a:ext cx="528"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1" name="7"/>
          <p:cNvGrpSpPr>
            <a:grpSpLocks/>
          </p:cNvGrpSpPr>
          <p:nvPr/>
        </p:nvGrpSpPr>
        <p:grpSpPr bwMode="auto">
          <a:xfrm>
            <a:off x="457200" y="3124202"/>
            <a:ext cx="2586038" cy="757238"/>
            <a:chOff x="384" y="1872"/>
            <a:chExt cx="1629" cy="477"/>
          </a:xfrm>
        </p:grpSpPr>
        <p:sp>
          <p:nvSpPr>
            <p:cNvPr id="7191" name="Text Box 28"/>
            <p:cNvSpPr txBox="1">
              <a:spLocks noChangeArrowheads="1"/>
            </p:cNvSpPr>
            <p:nvPr/>
          </p:nvSpPr>
          <p:spPr bwMode="auto">
            <a:xfrm>
              <a:off x="384" y="1872"/>
              <a:ext cx="1200"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es-ES" sz="2400" b="1" dirty="0">
                  <a:effectLst/>
                </a:rPr>
                <a:t>Agricultural</a:t>
              </a:r>
              <a:r>
                <a:rPr lang="es-ES" sz="2400" b="1" dirty="0"/>
                <a:t> Business</a:t>
              </a:r>
              <a:endParaRPr lang="en-US" sz="2400" dirty="0">
                <a:effectLst/>
              </a:endParaRPr>
            </a:p>
          </p:txBody>
        </p:sp>
        <p:pic>
          <p:nvPicPr>
            <p:cNvPr id="7192" name="Picture 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4" y="1920"/>
              <a:ext cx="429"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2" name="8"/>
          <p:cNvGrpSpPr>
            <a:grpSpLocks/>
          </p:cNvGrpSpPr>
          <p:nvPr/>
        </p:nvGrpSpPr>
        <p:grpSpPr bwMode="auto">
          <a:xfrm>
            <a:off x="1295400" y="1752600"/>
            <a:ext cx="2133600" cy="960438"/>
            <a:chOff x="912" y="1008"/>
            <a:chExt cx="1344" cy="605"/>
          </a:xfrm>
        </p:grpSpPr>
        <p:sp>
          <p:nvSpPr>
            <p:cNvPr id="7187" name="Text Box 27"/>
            <p:cNvSpPr txBox="1">
              <a:spLocks noChangeArrowheads="1"/>
            </p:cNvSpPr>
            <p:nvPr/>
          </p:nvSpPr>
          <p:spPr bwMode="auto">
            <a:xfrm>
              <a:off x="912" y="100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400" b="1" dirty="0">
                  <a:effectLst/>
                </a:rPr>
                <a:t>Economics</a:t>
              </a:r>
              <a:endParaRPr lang="en-US" sz="2400" dirty="0">
                <a:effectLst/>
              </a:endParaRPr>
            </a:p>
          </p:txBody>
        </p:sp>
        <p:pic>
          <p:nvPicPr>
            <p:cNvPr id="7188"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970186">
              <a:off x="1881" y="1239"/>
              <a:ext cx="26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40" name="Picture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2281238"/>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p:cNvSpPr/>
          <p:nvPr/>
        </p:nvSpPr>
        <p:spPr>
          <a:xfrm>
            <a:off x="3622040" y="2701290"/>
            <a:ext cx="1645920" cy="1645920"/>
          </a:xfrm>
          <a:prstGeom prst="ellipse">
            <a:avLst/>
          </a:prstGeom>
          <a:solidFill>
            <a:srgbClr val="ED2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0"/>
          <p:cNvSpPr txBox="1"/>
          <p:nvPr/>
        </p:nvSpPr>
        <p:spPr>
          <a:xfrm>
            <a:off x="3538249" y="2775222"/>
            <a:ext cx="1838902" cy="132343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YOU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ENJOY BUSINESS CLASSES</a:t>
            </a:r>
          </a:p>
        </p:txBody>
      </p:sp>
    </p:spTree>
    <p:extLst>
      <p:ext uri="{BB962C8B-B14F-4D97-AF65-F5344CB8AC3E}">
        <p14:creationId xmlns:p14="http://schemas.microsoft.com/office/powerpoint/2010/main" val="744710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40"/>
                                        </p:tgtEl>
                                        <p:attrNameLst>
                                          <p:attrName>style.visibility</p:attrName>
                                        </p:attrNameLst>
                                      </p:cBhvr>
                                      <p:to>
                                        <p:strVal val="visible"/>
                                      </p:to>
                                    </p:set>
                                    <p:anim calcmode="lin" valueType="num">
                                      <p:cBhvr>
                                        <p:cTn id="7" dur="1000" fill="hold"/>
                                        <p:tgtEl>
                                          <p:spTgt spid="9240"/>
                                        </p:tgtEl>
                                        <p:attrNameLst>
                                          <p:attrName>ppt_w</p:attrName>
                                        </p:attrNameLst>
                                      </p:cBhvr>
                                      <p:tavLst>
                                        <p:tav tm="0">
                                          <p:val>
                                            <p:fltVal val="0"/>
                                          </p:val>
                                        </p:tav>
                                        <p:tav tm="100000">
                                          <p:val>
                                            <p:strVal val="#ppt_w"/>
                                          </p:val>
                                        </p:tav>
                                      </p:tavLst>
                                    </p:anim>
                                    <p:anim calcmode="lin" valueType="num">
                                      <p:cBhvr>
                                        <p:cTn id="8" dur="1000" fill="hold"/>
                                        <p:tgtEl>
                                          <p:spTgt spid="9240"/>
                                        </p:tgtEl>
                                        <p:attrNameLst>
                                          <p:attrName>ppt_h</p:attrName>
                                        </p:attrNameLst>
                                      </p:cBhvr>
                                      <p:tavLst>
                                        <p:tav tm="0">
                                          <p:val>
                                            <p:fltVal val="0"/>
                                          </p:val>
                                        </p:tav>
                                        <p:tav tm="100000">
                                          <p:val>
                                            <p:strVal val="#ppt_h"/>
                                          </p:val>
                                        </p:tav>
                                      </p:tavLst>
                                    </p:anim>
                                    <p:anim calcmode="lin" valueType="num">
                                      <p:cBhvr>
                                        <p:cTn id="9" dur="1000" fill="hold"/>
                                        <p:tgtEl>
                                          <p:spTgt spid="92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4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1"/>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fltVal val="0"/>
                                          </p:val>
                                        </p:tav>
                                        <p:tav tm="100000">
                                          <p:val>
                                            <p:strVal val="#ppt_w"/>
                                          </p:val>
                                        </p:tav>
                                      </p:tavLst>
                                    </p:anim>
                                    <p:anim calcmode="lin" valueType="num">
                                      <p:cBhvr>
                                        <p:cTn id="20" dur="1000" fill="hold"/>
                                        <p:tgtEl>
                                          <p:spTgt spid="32"/>
                                        </p:tgtEl>
                                        <p:attrNameLst>
                                          <p:attrName>ppt_h</p:attrName>
                                        </p:attrNameLst>
                                      </p:cBhvr>
                                      <p:tavLst>
                                        <p:tav tm="0">
                                          <p:val>
                                            <p:fltVal val="0"/>
                                          </p:val>
                                        </p:tav>
                                        <p:tav tm="100000">
                                          <p:val>
                                            <p:strVal val="#ppt_h"/>
                                          </p:val>
                                        </p:tav>
                                      </p:tavLst>
                                    </p:anim>
                                    <p:anim calcmode="lin" valueType="num">
                                      <p:cBhvr>
                                        <p:cTn id="21"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265"/>
                                        </p:tgtEl>
                                        <p:attrNameLst>
                                          <p:attrName>style.visibility</p:attrName>
                                        </p:attrNameLst>
                                      </p:cBhvr>
                                      <p:to>
                                        <p:strVal val="visible"/>
                                      </p:to>
                                    </p:set>
                                    <p:animEffect transition="in" filter="slide(fromBottom)">
                                      <p:cBhvr>
                                        <p:cTn id="27" dur="500"/>
                                        <p:tgtEl>
                                          <p:spTgt spid="9265"/>
                                        </p:tgtEl>
                                      </p:cBhvr>
                                    </p:animEffect>
                                  </p:childTnLst>
                                </p:cTn>
                              </p:par>
                              <p:par>
                                <p:cTn id="28" presetID="12" presetClass="entr" presetSubtype="8" fill="hold" nodeType="withEffect">
                                  <p:stCondLst>
                                    <p:cond delay="0"/>
                                  </p:stCondLst>
                                  <p:childTnLst>
                                    <p:set>
                                      <p:cBhvr>
                                        <p:cTn id="29" dur="1" fill="hold">
                                          <p:stCondLst>
                                            <p:cond delay="0"/>
                                          </p:stCondLst>
                                        </p:cTn>
                                        <p:tgtEl>
                                          <p:spTgt spid="9266"/>
                                        </p:tgtEl>
                                        <p:attrNameLst>
                                          <p:attrName>style.visibility</p:attrName>
                                        </p:attrNameLst>
                                      </p:cBhvr>
                                      <p:to>
                                        <p:strVal val="visible"/>
                                      </p:to>
                                    </p:set>
                                    <p:animEffect transition="in" filter="slide(fromLeft)">
                                      <p:cBhvr>
                                        <p:cTn id="30" dur="500"/>
                                        <p:tgtEl>
                                          <p:spTgt spid="9266"/>
                                        </p:tgtEl>
                                      </p:cBhvr>
                                    </p:animEffect>
                                  </p:childTnLst>
                                </p:cTn>
                              </p:par>
                              <p:par>
                                <p:cTn id="31" presetID="12" presetClass="entr" presetSubtype="8" fill="hold" nodeType="withEffect">
                                  <p:stCondLst>
                                    <p:cond delay="0"/>
                                  </p:stCondLst>
                                  <p:childTnLst>
                                    <p:set>
                                      <p:cBhvr>
                                        <p:cTn id="32" dur="1" fill="hold">
                                          <p:stCondLst>
                                            <p:cond delay="0"/>
                                          </p:stCondLst>
                                        </p:cTn>
                                        <p:tgtEl>
                                          <p:spTgt spid="9267"/>
                                        </p:tgtEl>
                                        <p:attrNameLst>
                                          <p:attrName>style.visibility</p:attrName>
                                        </p:attrNameLst>
                                      </p:cBhvr>
                                      <p:to>
                                        <p:strVal val="visible"/>
                                      </p:to>
                                    </p:set>
                                    <p:animEffect transition="in" filter="slide(fromLeft)">
                                      <p:cBhvr>
                                        <p:cTn id="33" dur="500"/>
                                        <p:tgtEl>
                                          <p:spTgt spid="9267"/>
                                        </p:tgtEl>
                                      </p:cBhvr>
                                    </p:animEffect>
                                  </p:childTnLst>
                                </p:cTn>
                              </p:par>
                              <p:par>
                                <p:cTn id="34" presetID="12" presetClass="entr" presetSubtype="8" fill="hold" nodeType="withEffect">
                                  <p:stCondLst>
                                    <p:cond delay="0"/>
                                  </p:stCondLst>
                                  <p:childTnLst>
                                    <p:set>
                                      <p:cBhvr>
                                        <p:cTn id="35" dur="1" fill="hold">
                                          <p:stCondLst>
                                            <p:cond delay="0"/>
                                          </p:stCondLst>
                                        </p:cTn>
                                        <p:tgtEl>
                                          <p:spTgt spid="9268"/>
                                        </p:tgtEl>
                                        <p:attrNameLst>
                                          <p:attrName>style.visibility</p:attrName>
                                        </p:attrNameLst>
                                      </p:cBhvr>
                                      <p:to>
                                        <p:strVal val="visible"/>
                                      </p:to>
                                    </p:set>
                                    <p:animEffect transition="in" filter="slide(fromLeft)">
                                      <p:cBhvr>
                                        <p:cTn id="36" dur="500"/>
                                        <p:tgtEl>
                                          <p:spTgt spid="9268"/>
                                        </p:tgtEl>
                                      </p:cBhvr>
                                    </p:animEffect>
                                  </p:childTnLst>
                                </p:cTn>
                              </p:par>
                              <p:par>
                                <p:cTn id="37" presetID="12" presetClass="entr" presetSubtype="1" fill="hold" nodeType="withEffect">
                                  <p:stCondLst>
                                    <p:cond delay="0"/>
                                  </p:stCondLst>
                                  <p:childTnLst>
                                    <p:set>
                                      <p:cBhvr>
                                        <p:cTn id="38" dur="1" fill="hold">
                                          <p:stCondLst>
                                            <p:cond delay="0"/>
                                          </p:stCondLst>
                                        </p:cTn>
                                        <p:tgtEl>
                                          <p:spTgt spid="9269"/>
                                        </p:tgtEl>
                                        <p:attrNameLst>
                                          <p:attrName>style.visibility</p:attrName>
                                        </p:attrNameLst>
                                      </p:cBhvr>
                                      <p:to>
                                        <p:strVal val="visible"/>
                                      </p:to>
                                    </p:set>
                                    <p:animEffect transition="in" filter="slide(fromTop)">
                                      <p:cBhvr>
                                        <p:cTn id="39" dur="500"/>
                                        <p:tgtEl>
                                          <p:spTgt spid="9269"/>
                                        </p:tgtEl>
                                      </p:cBhvr>
                                    </p:animEffect>
                                  </p:childTnLst>
                                </p:cTn>
                              </p:par>
                              <p:par>
                                <p:cTn id="40" presetID="12" presetClass="entr" presetSubtype="2" fill="hold" nodeType="withEffect">
                                  <p:stCondLst>
                                    <p:cond delay="0"/>
                                  </p:stCondLst>
                                  <p:childTnLst>
                                    <p:set>
                                      <p:cBhvr>
                                        <p:cTn id="41" dur="1" fill="hold">
                                          <p:stCondLst>
                                            <p:cond delay="0"/>
                                          </p:stCondLst>
                                        </p:cTn>
                                        <p:tgtEl>
                                          <p:spTgt spid="9270"/>
                                        </p:tgtEl>
                                        <p:attrNameLst>
                                          <p:attrName>style.visibility</p:attrName>
                                        </p:attrNameLst>
                                      </p:cBhvr>
                                      <p:to>
                                        <p:strVal val="visible"/>
                                      </p:to>
                                    </p:set>
                                    <p:animEffect transition="in" filter="slide(fromRight)">
                                      <p:cBhvr>
                                        <p:cTn id="42" dur="500"/>
                                        <p:tgtEl>
                                          <p:spTgt spid="9270"/>
                                        </p:tgtEl>
                                      </p:cBhvr>
                                    </p:animEffect>
                                  </p:childTnLst>
                                </p:cTn>
                              </p:par>
                              <p:par>
                                <p:cTn id="43" presetID="12" presetClass="entr" presetSubtype="2" fill="hold" nodeType="withEffect">
                                  <p:stCondLst>
                                    <p:cond delay="0"/>
                                  </p:stCondLst>
                                  <p:childTnLst>
                                    <p:set>
                                      <p:cBhvr>
                                        <p:cTn id="44" dur="1" fill="hold">
                                          <p:stCondLst>
                                            <p:cond delay="0"/>
                                          </p:stCondLst>
                                        </p:cTn>
                                        <p:tgtEl>
                                          <p:spTgt spid="9271"/>
                                        </p:tgtEl>
                                        <p:attrNameLst>
                                          <p:attrName>style.visibility</p:attrName>
                                        </p:attrNameLst>
                                      </p:cBhvr>
                                      <p:to>
                                        <p:strVal val="visible"/>
                                      </p:to>
                                    </p:set>
                                    <p:animEffect transition="in" filter="slide(fromRight)">
                                      <p:cBhvr>
                                        <p:cTn id="45" dur="500"/>
                                        <p:tgtEl>
                                          <p:spTgt spid="9271"/>
                                        </p:tgtEl>
                                      </p:cBhvr>
                                    </p:animEffect>
                                  </p:childTnLst>
                                </p:cTn>
                              </p:par>
                              <p:par>
                                <p:cTn id="46" presetID="12" presetClass="entr" presetSubtype="2" fill="hold" nodeType="withEffect">
                                  <p:stCondLst>
                                    <p:cond delay="0"/>
                                  </p:stCondLst>
                                  <p:childTnLst>
                                    <p:set>
                                      <p:cBhvr>
                                        <p:cTn id="47" dur="1" fill="hold">
                                          <p:stCondLst>
                                            <p:cond delay="0"/>
                                          </p:stCondLst>
                                        </p:cTn>
                                        <p:tgtEl>
                                          <p:spTgt spid="9272"/>
                                        </p:tgtEl>
                                        <p:attrNameLst>
                                          <p:attrName>style.visibility</p:attrName>
                                        </p:attrNameLst>
                                      </p:cBhvr>
                                      <p:to>
                                        <p:strVal val="visible"/>
                                      </p:to>
                                    </p:set>
                                    <p:animEffect transition="in" filter="slide(fromRight)">
                                      <p:cBhvr>
                                        <p:cTn id="48" dur="500"/>
                                        <p:tgtEl>
                                          <p:spTgt spid="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Careers</a:t>
            </a:r>
            <a:r>
              <a:rPr lang="en-US" baseline="0" dirty="0"/>
              <a:t> associated with arts</a:t>
            </a:r>
            <a:endParaRPr lang="en-US" dirty="0"/>
          </a:p>
        </p:txBody>
      </p:sp>
      <p:pic>
        <p:nvPicPr>
          <p:cNvPr id="8194"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75" y="3468459"/>
            <a:ext cx="41624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5">
            <a:extLst>
              <a:ext uri="{28A0092B-C50C-407E-A947-70E740481C1C}">
                <a14:useLocalDpi xmlns:a14="http://schemas.microsoft.com/office/drawing/2010/main" val="0"/>
              </a:ext>
            </a:extLst>
          </a:blip>
          <a:srcRect l="29167" t="16667" b="20000"/>
          <a:stretch>
            <a:fillRect/>
          </a:stretch>
        </p:blipFill>
        <p:spPr bwMode="auto">
          <a:xfrm>
            <a:off x="5924550" y="457254"/>
            <a:ext cx="647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81200"/>
            <a:ext cx="41624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8" name="Oval 54"/>
          <p:cNvSpPr>
            <a:spLocks noChangeArrowheads="1"/>
          </p:cNvSpPr>
          <p:nvPr/>
        </p:nvSpPr>
        <p:spPr bwMode="auto">
          <a:xfrm>
            <a:off x="3273472" y="2514600"/>
            <a:ext cx="2057400" cy="20574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a typeface="+mn-ea"/>
            </a:endParaRPr>
          </a:p>
        </p:txBody>
      </p:sp>
      <p:grpSp>
        <p:nvGrpSpPr>
          <p:cNvPr id="26684" name="2"/>
          <p:cNvGrpSpPr>
            <a:grpSpLocks/>
          </p:cNvGrpSpPr>
          <p:nvPr/>
        </p:nvGrpSpPr>
        <p:grpSpPr bwMode="auto">
          <a:xfrm>
            <a:off x="5150645" y="1170784"/>
            <a:ext cx="2492375" cy="1166815"/>
            <a:chOff x="3561" y="914"/>
            <a:chExt cx="1570" cy="735"/>
          </a:xfrm>
        </p:grpSpPr>
        <p:sp>
          <p:nvSpPr>
            <p:cNvPr id="8207" name="Text Box 49"/>
            <p:cNvSpPr txBox="1">
              <a:spLocks noChangeArrowheads="1"/>
            </p:cNvSpPr>
            <p:nvPr/>
          </p:nvSpPr>
          <p:spPr bwMode="auto">
            <a:xfrm>
              <a:off x="3787" y="914"/>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Music</a:t>
              </a:r>
              <a:endParaRPr lang="en-US" sz="2400" dirty="0">
                <a:effectLst/>
              </a:endParaRPr>
            </a:p>
          </p:txBody>
        </p:sp>
        <p:pic>
          <p:nvPicPr>
            <p:cNvPr id="8208" name="Picture 5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60810">
              <a:off x="3596" y="1261"/>
              <a:ext cx="35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3"/>
          <p:cNvGrpSpPr/>
          <p:nvPr/>
        </p:nvGrpSpPr>
        <p:grpSpPr>
          <a:xfrm>
            <a:off x="5783948" y="2545346"/>
            <a:ext cx="3081410" cy="920349"/>
            <a:chOff x="5456118" y="2362200"/>
            <a:chExt cx="3081410" cy="920349"/>
          </a:xfrm>
        </p:grpSpPr>
        <p:sp>
          <p:nvSpPr>
            <p:cNvPr id="27" name="Text Box 51"/>
            <p:cNvSpPr txBox="1">
              <a:spLocks noChangeArrowheads="1"/>
            </p:cNvSpPr>
            <p:nvPr/>
          </p:nvSpPr>
          <p:spPr bwMode="auto">
            <a:xfrm>
              <a:off x="5870528" y="2362200"/>
              <a:ext cx="2667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Cinematography</a:t>
              </a:r>
              <a:endParaRPr lang="en-US" sz="2400" dirty="0">
                <a:effectLst/>
              </a:endParaRPr>
            </a:p>
          </p:txBody>
        </p:sp>
        <p:pic>
          <p:nvPicPr>
            <p:cNvPr id="29"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60880">
              <a:off x="5456118" y="2898374"/>
              <a:ext cx="838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85" name="4"/>
          <p:cNvGrpSpPr>
            <a:grpSpLocks/>
          </p:cNvGrpSpPr>
          <p:nvPr/>
        </p:nvGrpSpPr>
        <p:grpSpPr bwMode="auto">
          <a:xfrm>
            <a:off x="5604208" y="4230329"/>
            <a:ext cx="2819400" cy="762000"/>
            <a:chOff x="3648" y="2496"/>
            <a:chExt cx="1776" cy="480"/>
          </a:xfrm>
        </p:grpSpPr>
        <p:pic>
          <p:nvPicPr>
            <p:cNvPr id="8209"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332931">
              <a:off x="3613" y="2531"/>
              <a:ext cx="432"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Text Box 50"/>
            <p:cNvSpPr txBox="1">
              <a:spLocks noChangeArrowheads="1"/>
            </p:cNvSpPr>
            <p:nvPr/>
          </p:nvSpPr>
          <p:spPr bwMode="auto">
            <a:xfrm>
              <a:off x="4080" y="2688"/>
              <a:ext cx="1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Theater</a:t>
              </a:r>
              <a:endParaRPr lang="en-US" sz="2400" dirty="0">
                <a:effectLst/>
              </a:endParaRPr>
            </a:p>
          </p:txBody>
        </p:sp>
      </p:grpSp>
      <p:grpSp>
        <p:nvGrpSpPr>
          <p:cNvPr id="4" name="5"/>
          <p:cNvGrpSpPr/>
          <p:nvPr/>
        </p:nvGrpSpPr>
        <p:grpSpPr>
          <a:xfrm>
            <a:off x="3242151" y="4682919"/>
            <a:ext cx="2584544" cy="2039483"/>
            <a:chOff x="4959256" y="4113846"/>
            <a:chExt cx="2584544" cy="2039483"/>
          </a:xfrm>
        </p:grpSpPr>
        <p:sp>
          <p:nvSpPr>
            <p:cNvPr id="26" name="Text Box 51"/>
            <p:cNvSpPr txBox="1">
              <a:spLocks noChangeArrowheads="1"/>
            </p:cNvSpPr>
            <p:nvPr/>
          </p:nvSpPr>
          <p:spPr bwMode="auto">
            <a:xfrm>
              <a:off x="4959256" y="4953000"/>
              <a:ext cx="258454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s-ES" sz="2400" b="1" dirty="0">
                  <a:effectLst/>
                </a:rPr>
                <a:t>Virtual Environments and Simulation</a:t>
              </a:r>
              <a:endParaRPr lang="en-US" sz="2400" dirty="0">
                <a:effectLst/>
              </a:endParaRPr>
            </a:p>
          </p:txBody>
        </p:sp>
        <p:pic>
          <p:nvPicPr>
            <p:cNvPr id="33" name="Picture 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595990">
              <a:off x="5781073" y="4297202"/>
              <a:ext cx="8382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86" name="6"/>
          <p:cNvGrpSpPr>
            <a:grpSpLocks/>
          </p:cNvGrpSpPr>
          <p:nvPr/>
        </p:nvGrpSpPr>
        <p:grpSpPr bwMode="auto">
          <a:xfrm>
            <a:off x="2002677" y="4194810"/>
            <a:ext cx="1233489" cy="1123950"/>
            <a:chOff x="2295" y="2991"/>
            <a:chExt cx="777" cy="708"/>
          </a:xfrm>
        </p:grpSpPr>
        <p:sp>
          <p:nvSpPr>
            <p:cNvPr id="8205" name="Text Box 51"/>
            <p:cNvSpPr txBox="1">
              <a:spLocks noChangeArrowheads="1"/>
            </p:cNvSpPr>
            <p:nvPr/>
          </p:nvSpPr>
          <p:spPr bwMode="auto">
            <a:xfrm>
              <a:off x="2295" y="3411"/>
              <a:ext cx="73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Dance</a:t>
              </a:r>
              <a:endParaRPr lang="en-US" sz="2400" dirty="0">
                <a:effectLst/>
              </a:endParaRPr>
            </a:p>
          </p:txBody>
        </p:sp>
        <p:pic>
          <p:nvPicPr>
            <p:cNvPr id="8206" name="Picture 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332564">
              <a:off x="2697" y="2991"/>
              <a:ext cx="37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88" name="8"/>
          <p:cNvGrpSpPr>
            <a:grpSpLocks/>
          </p:cNvGrpSpPr>
          <p:nvPr/>
        </p:nvGrpSpPr>
        <p:grpSpPr bwMode="auto">
          <a:xfrm>
            <a:off x="934291" y="2362200"/>
            <a:ext cx="2227263" cy="1268413"/>
            <a:chOff x="708" y="1320"/>
            <a:chExt cx="1403" cy="799"/>
          </a:xfrm>
        </p:grpSpPr>
        <p:pic>
          <p:nvPicPr>
            <p:cNvPr id="8215"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22505">
              <a:off x="1392" y="1344"/>
              <a:ext cx="719"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Text Box 46"/>
            <p:cNvSpPr txBox="1">
              <a:spLocks noChangeArrowheads="1"/>
            </p:cNvSpPr>
            <p:nvPr/>
          </p:nvSpPr>
          <p:spPr bwMode="auto">
            <a:xfrm>
              <a:off x="708" y="1320"/>
              <a:ext cx="768"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s-ES" sz="2400" b="1" dirty="0">
                  <a:effectLst/>
                </a:rPr>
                <a:t>Video </a:t>
              </a:r>
              <a:br>
                <a:rPr lang="es-ES" sz="2400" b="1" dirty="0">
                  <a:effectLst/>
                </a:rPr>
              </a:br>
              <a:r>
                <a:rPr lang="es-ES" sz="2400" b="1" dirty="0">
                  <a:effectLst/>
                </a:rPr>
                <a:t>Game </a:t>
              </a:r>
              <a:br>
                <a:rPr lang="es-ES" sz="2400" b="1" dirty="0">
                  <a:effectLst/>
                </a:rPr>
              </a:br>
              <a:r>
                <a:rPr lang="es-ES" sz="2400" b="1" dirty="0">
                  <a:effectLst/>
                </a:rPr>
                <a:t>Design</a:t>
              </a:r>
              <a:endParaRPr lang="en-US" sz="2400" dirty="0">
                <a:effectLst/>
              </a:endParaRPr>
            </a:p>
          </p:txBody>
        </p:sp>
      </p:grpSp>
      <p:grpSp>
        <p:nvGrpSpPr>
          <p:cNvPr id="26689" name="9"/>
          <p:cNvGrpSpPr>
            <a:grpSpLocks/>
          </p:cNvGrpSpPr>
          <p:nvPr/>
        </p:nvGrpSpPr>
        <p:grpSpPr bwMode="auto">
          <a:xfrm>
            <a:off x="2457327" y="1021686"/>
            <a:ext cx="2971800" cy="1162050"/>
            <a:chOff x="2112" y="528"/>
            <a:chExt cx="1872" cy="732"/>
          </a:xfrm>
        </p:grpSpPr>
        <p:pic>
          <p:nvPicPr>
            <p:cNvPr id="8211"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495659">
              <a:off x="2640" y="864"/>
              <a:ext cx="316"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2" name="Text Box 48"/>
            <p:cNvSpPr txBox="1">
              <a:spLocks noChangeArrowheads="1"/>
            </p:cNvSpPr>
            <p:nvPr/>
          </p:nvSpPr>
          <p:spPr bwMode="auto">
            <a:xfrm>
              <a:off x="2112" y="528"/>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s-ES" sz="2400" b="1" dirty="0">
                  <a:effectLst/>
                </a:rPr>
                <a:t>3D Animation</a:t>
              </a:r>
              <a:endParaRPr lang="en-US" sz="2400" dirty="0">
                <a:effectLst/>
              </a:endParaRPr>
            </a:p>
          </p:txBody>
        </p:sp>
      </p:grpSp>
      <p:pic>
        <p:nvPicPr>
          <p:cNvPr id="26669"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8860" y="2128838"/>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618912" y="2548890"/>
            <a:ext cx="1645920" cy="16459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1"/>
          <p:cNvSpPr txBox="1"/>
          <p:nvPr/>
        </p:nvSpPr>
        <p:spPr>
          <a:xfrm>
            <a:off x="3520833" y="2791361"/>
            <a:ext cx="1838902" cy="1323439"/>
          </a:xfrm>
          <a:prstGeom prst="rect">
            <a:avLst/>
          </a:prstGeom>
          <a:noFill/>
        </p:spPr>
        <p:txBody>
          <a:bodyPr wrap="square" rtlCol="0">
            <a:spAutoFit/>
          </a:bodyPr>
          <a:lstStyle/>
          <a:p>
            <a:pPr lvl="0" algn="ctr"/>
            <a:r>
              <a:rPr lang="en-US" sz="2000" b="1" dirty="0">
                <a:latin typeface="Arial" panose="020B0604020202020204" pitchFamily="34" charset="0"/>
                <a:cs typeface="Arial" panose="020B0604020202020204" pitchFamily="34" charset="0"/>
              </a:rPr>
              <a:t>YOU SEE YOURSELF AS AN ARTIST</a:t>
            </a:r>
          </a:p>
        </p:txBody>
      </p:sp>
    </p:spTree>
    <p:extLst>
      <p:ext uri="{BB962C8B-B14F-4D97-AF65-F5344CB8AC3E}">
        <p14:creationId xmlns:p14="http://schemas.microsoft.com/office/powerpoint/2010/main" val="4275726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6669"/>
                                        </p:tgtEl>
                                        <p:attrNameLst>
                                          <p:attrName>style.visibility</p:attrName>
                                        </p:attrNameLst>
                                      </p:cBhvr>
                                      <p:to>
                                        <p:strVal val="visible"/>
                                      </p:to>
                                    </p:set>
                                    <p:animEffect transition="in" filter="wheel(1)">
                                      <p:cBhvr>
                                        <p:cTn id="7" dur="500"/>
                                        <p:tgtEl>
                                          <p:spTgt spid="2666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6689"/>
                                        </p:tgtEl>
                                        <p:attrNameLst>
                                          <p:attrName>style.visibility</p:attrName>
                                        </p:attrNameLst>
                                      </p:cBhvr>
                                      <p:to>
                                        <p:strVal val="visible"/>
                                      </p:to>
                                    </p:set>
                                    <p:anim calcmode="lin" valueType="num">
                                      <p:cBhvr additive="base">
                                        <p:cTn id="18" dur="500"/>
                                        <p:tgtEl>
                                          <p:spTgt spid="26689"/>
                                        </p:tgtEl>
                                        <p:attrNameLst>
                                          <p:attrName>ppt_y</p:attrName>
                                        </p:attrNameLst>
                                      </p:cBhvr>
                                      <p:tavLst>
                                        <p:tav tm="0">
                                          <p:val>
                                            <p:strVal val="#ppt_y+#ppt_h*1.125000"/>
                                          </p:val>
                                        </p:tav>
                                        <p:tav tm="100000">
                                          <p:val>
                                            <p:strVal val="#ppt_y"/>
                                          </p:val>
                                        </p:tav>
                                      </p:tavLst>
                                    </p:anim>
                                    <p:animEffect transition="in" filter="wipe(up)">
                                      <p:cBhvr>
                                        <p:cTn id="19" dur="500"/>
                                        <p:tgtEl>
                                          <p:spTgt spid="26689"/>
                                        </p:tgtEl>
                                      </p:cBhvr>
                                    </p:animEffect>
                                  </p:childTnLst>
                                </p:cTn>
                              </p:par>
                              <p:par>
                                <p:cTn id="20" presetID="12" presetClass="entr" presetSubtype="4" fill="hold" nodeType="withEffect">
                                  <p:stCondLst>
                                    <p:cond delay="0"/>
                                  </p:stCondLst>
                                  <p:childTnLst>
                                    <p:set>
                                      <p:cBhvr>
                                        <p:cTn id="21" dur="1" fill="hold">
                                          <p:stCondLst>
                                            <p:cond delay="0"/>
                                          </p:stCondLst>
                                        </p:cTn>
                                        <p:tgtEl>
                                          <p:spTgt spid="26684"/>
                                        </p:tgtEl>
                                        <p:attrNameLst>
                                          <p:attrName>style.visibility</p:attrName>
                                        </p:attrNameLst>
                                      </p:cBhvr>
                                      <p:to>
                                        <p:strVal val="visible"/>
                                      </p:to>
                                    </p:set>
                                    <p:anim calcmode="lin" valueType="num">
                                      <p:cBhvr additive="base">
                                        <p:cTn id="22" dur="500"/>
                                        <p:tgtEl>
                                          <p:spTgt spid="26684"/>
                                        </p:tgtEl>
                                        <p:attrNameLst>
                                          <p:attrName>ppt_y</p:attrName>
                                        </p:attrNameLst>
                                      </p:cBhvr>
                                      <p:tavLst>
                                        <p:tav tm="0">
                                          <p:val>
                                            <p:strVal val="#ppt_y+#ppt_h*1.125000"/>
                                          </p:val>
                                        </p:tav>
                                        <p:tav tm="100000">
                                          <p:val>
                                            <p:strVal val="#ppt_y"/>
                                          </p:val>
                                        </p:tav>
                                      </p:tavLst>
                                    </p:anim>
                                    <p:animEffect transition="in" filter="wipe(up)">
                                      <p:cBhvr>
                                        <p:cTn id="23" dur="500"/>
                                        <p:tgtEl>
                                          <p:spTgt spid="26684"/>
                                        </p:tgtEl>
                                      </p:cBhvr>
                                    </p:animEffect>
                                  </p:childTnLst>
                                </p:cTn>
                              </p:par>
                              <p:par>
                                <p:cTn id="24" presetID="12" presetClass="entr" presetSubtype="8" fill="hold" nodeType="withEffect">
                                  <p:stCondLst>
                                    <p:cond delay="0"/>
                                  </p:stCondLst>
                                  <p:childTnLst>
                                    <p:set>
                                      <p:cBhvr>
                                        <p:cTn id="25" dur="1" fill="hold">
                                          <p:stCondLst>
                                            <p:cond delay="0"/>
                                          </p:stCondLst>
                                        </p:cTn>
                                        <p:tgtEl>
                                          <p:spTgt spid="26685"/>
                                        </p:tgtEl>
                                        <p:attrNameLst>
                                          <p:attrName>style.visibility</p:attrName>
                                        </p:attrNameLst>
                                      </p:cBhvr>
                                      <p:to>
                                        <p:strVal val="visible"/>
                                      </p:to>
                                    </p:set>
                                    <p:anim calcmode="lin" valueType="num">
                                      <p:cBhvr additive="base">
                                        <p:cTn id="26" dur="500"/>
                                        <p:tgtEl>
                                          <p:spTgt spid="26685"/>
                                        </p:tgtEl>
                                        <p:attrNameLst>
                                          <p:attrName>ppt_x</p:attrName>
                                        </p:attrNameLst>
                                      </p:cBhvr>
                                      <p:tavLst>
                                        <p:tav tm="0">
                                          <p:val>
                                            <p:strVal val="#ppt_x-#ppt_w*1.125000"/>
                                          </p:val>
                                        </p:tav>
                                        <p:tav tm="100000">
                                          <p:val>
                                            <p:strVal val="#ppt_x"/>
                                          </p:val>
                                        </p:tav>
                                      </p:tavLst>
                                    </p:anim>
                                    <p:animEffect transition="in" filter="wipe(right)">
                                      <p:cBhvr>
                                        <p:cTn id="27" dur="500"/>
                                        <p:tgtEl>
                                          <p:spTgt spid="26685"/>
                                        </p:tgtEl>
                                      </p:cBhvr>
                                    </p:animEffect>
                                  </p:childTnLst>
                                </p:cTn>
                              </p:par>
                              <p:par>
                                <p:cTn id="28" presetID="1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ppt_x</p:attrName>
                                        </p:attrNameLst>
                                      </p:cBhvr>
                                      <p:tavLst>
                                        <p:tav tm="0">
                                          <p:val>
                                            <p:strVal val="#ppt_x-#ppt_w*1.125000"/>
                                          </p:val>
                                        </p:tav>
                                        <p:tav tm="100000">
                                          <p:val>
                                            <p:strVal val="#ppt_x"/>
                                          </p:val>
                                        </p:tav>
                                      </p:tavLst>
                                    </p:anim>
                                    <p:animEffect transition="in" filter="wipe(right)">
                                      <p:cBhvr>
                                        <p:cTn id="31" dur="500"/>
                                        <p:tgtEl>
                                          <p:spTgt spid="3"/>
                                        </p:tgtEl>
                                      </p:cBhvr>
                                    </p:animEffect>
                                  </p:childTnLst>
                                </p:cTn>
                              </p:par>
                              <p:par>
                                <p:cTn id="32" presetID="12" presetClass="entr" presetSubtype="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p:tgtEl>
                                          <p:spTgt spid="4"/>
                                        </p:tgtEl>
                                        <p:attrNameLst>
                                          <p:attrName>ppt_y</p:attrName>
                                        </p:attrNameLst>
                                      </p:cBhvr>
                                      <p:tavLst>
                                        <p:tav tm="0">
                                          <p:val>
                                            <p:strVal val="#ppt_y-#ppt_h*1.125000"/>
                                          </p:val>
                                        </p:tav>
                                        <p:tav tm="100000">
                                          <p:val>
                                            <p:strVal val="#ppt_y"/>
                                          </p:val>
                                        </p:tav>
                                      </p:tavLst>
                                    </p:anim>
                                    <p:animEffect transition="in" filter="wipe(down)">
                                      <p:cBhvr>
                                        <p:cTn id="35" dur="500"/>
                                        <p:tgtEl>
                                          <p:spTgt spid="4"/>
                                        </p:tgtEl>
                                      </p:cBhvr>
                                    </p:animEffect>
                                  </p:childTnLst>
                                </p:cTn>
                              </p:par>
                              <p:par>
                                <p:cTn id="36" presetID="12" presetClass="entr" presetSubtype="1" fill="hold" nodeType="withEffect">
                                  <p:stCondLst>
                                    <p:cond delay="0"/>
                                  </p:stCondLst>
                                  <p:childTnLst>
                                    <p:set>
                                      <p:cBhvr>
                                        <p:cTn id="37" dur="1" fill="hold">
                                          <p:stCondLst>
                                            <p:cond delay="0"/>
                                          </p:stCondLst>
                                        </p:cTn>
                                        <p:tgtEl>
                                          <p:spTgt spid="26686"/>
                                        </p:tgtEl>
                                        <p:attrNameLst>
                                          <p:attrName>style.visibility</p:attrName>
                                        </p:attrNameLst>
                                      </p:cBhvr>
                                      <p:to>
                                        <p:strVal val="visible"/>
                                      </p:to>
                                    </p:set>
                                    <p:anim calcmode="lin" valueType="num">
                                      <p:cBhvr additive="base">
                                        <p:cTn id="38" dur="500"/>
                                        <p:tgtEl>
                                          <p:spTgt spid="26686"/>
                                        </p:tgtEl>
                                        <p:attrNameLst>
                                          <p:attrName>ppt_y</p:attrName>
                                        </p:attrNameLst>
                                      </p:cBhvr>
                                      <p:tavLst>
                                        <p:tav tm="0">
                                          <p:val>
                                            <p:strVal val="#ppt_y-#ppt_h*1.125000"/>
                                          </p:val>
                                        </p:tav>
                                        <p:tav tm="100000">
                                          <p:val>
                                            <p:strVal val="#ppt_y"/>
                                          </p:val>
                                        </p:tav>
                                      </p:tavLst>
                                    </p:anim>
                                    <p:animEffect transition="in" filter="wipe(down)">
                                      <p:cBhvr>
                                        <p:cTn id="39" dur="500"/>
                                        <p:tgtEl>
                                          <p:spTgt spid="26686"/>
                                        </p:tgtEl>
                                      </p:cBhvr>
                                    </p:animEffect>
                                  </p:childTnLst>
                                </p:cTn>
                              </p:par>
                              <p:par>
                                <p:cTn id="40" presetID="12" presetClass="entr" presetSubtype="2" fill="hold" nodeType="withEffect">
                                  <p:stCondLst>
                                    <p:cond delay="0"/>
                                  </p:stCondLst>
                                  <p:childTnLst>
                                    <p:set>
                                      <p:cBhvr>
                                        <p:cTn id="41" dur="1" fill="hold">
                                          <p:stCondLst>
                                            <p:cond delay="0"/>
                                          </p:stCondLst>
                                        </p:cTn>
                                        <p:tgtEl>
                                          <p:spTgt spid="26688"/>
                                        </p:tgtEl>
                                        <p:attrNameLst>
                                          <p:attrName>style.visibility</p:attrName>
                                        </p:attrNameLst>
                                      </p:cBhvr>
                                      <p:to>
                                        <p:strVal val="visible"/>
                                      </p:to>
                                    </p:set>
                                    <p:anim calcmode="lin" valueType="num">
                                      <p:cBhvr additive="base">
                                        <p:cTn id="42" dur="500"/>
                                        <p:tgtEl>
                                          <p:spTgt spid="26688"/>
                                        </p:tgtEl>
                                        <p:attrNameLst>
                                          <p:attrName>ppt_x</p:attrName>
                                        </p:attrNameLst>
                                      </p:cBhvr>
                                      <p:tavLst>
                                        <p:tav tm="0">
                                          <p:val>
                                            <p:strVal val="#ppt_x+#ppt_w*1.125000"/>
                                          </p:val>
                                        </p:tav>
                                        <p:tav tm="100000">
                                          <p:val>
                                            <p:strVal val="#ppt_x"/>
                                          </p:val>
                                        </p:tav>
                                      </p:tavLst>
                                    </p:anim>
                                    <p:animEffect transition="in" filter="wipe(left)">
                                      <p:cBhvr>
                                        <p:cTn id="43" dur="500"/>
                                        <p:tgtEl>
                                          <p:spTgt spid="26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title"/>
          </p:nvPr>
        </p:nvSpPr>
        <p:spPr/>
        <p:txBody>
          <a:bodyPr>
            <a:normAutofit fontScale="90000"/>
          </a:bodyPr>
          <a:lstStyle/>
          <a:p>
            <a:r>
              <a:rPr lang="en-US" dirty="0"/>
              <a:t>Careers where</a:t>
            </a:r>
            <a:r>
              <a:rPr lang="en-US" baseline="0" dirty="0"/>
              <a:t> you work with your hands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2"/>
          <p:cNvSpPr txBox="1"/>
          <p:nvPr/>
        </p:nvSpPr>
        <p:spPr>
          <a:xfrm>
            <a:off x="5621683" y="990600"/>
            <a:ext cx="284797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Certified Nursing Assistant</a:t>
            </a:r>
          </a:p>
        </p:txBody>
      </p:sp>
      <p:sp>
        <p:nvSpPr>
          <p:cNvPr id="5" name="3"/>
          <p:cNvSpPr txBox="1"/>
          <p:nvPr/>
        </p:nvSpPr>
        <p:spPr>
          <a:xfrm>
            <a:off x="6934200" y="3119735"/>
            <a:ext cx="23622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Welding</a:t>
            </a:r>
          </a:p>
        </p:txBody>
      </p:sp>
      <p:sp>
        <p:nvSpPr>
          <p:cNvPr id="7" name="4"/>
          <p:cNvSpPr txBox="1"/>
          <p:nvPr/>
        </p:nvSpPr>
        <p:spPr>
          <a:xfrm>
            <a:off x="6189136" y="4503003"/>
            <a:ext cx="1583264"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Culinary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Arts</a:t>
            </a:r>
          </a:p>
        </p:txBody>
      </p:sp>
      <p:sp>
        <p:nvSpPr>
          <p:cNvPr id="6" name="5"/>
          <p:cNvSpPr txBox="1"/>
          <p:nvPr/>
        </p:nvSpPr>
        <p:spPr>
          <a:xfrm>
            <a:off x="3579814" y="5638800"/>
            <a:ext cx="26670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Construction and Remodeling</a:t>
            </a:r>
          </a:p>
        </p:txBody>
      </p:sp>
      <p:sp>
        <p:nvSpPr>
          <p:cNvPr id="8" name="6"/>
          <p:cNvSpPr txBox="1"/>
          <p:nvPr/>
        </p:nvSpPr>
        <p:spPr>
          <a:xfrm>
            <a:off x="728925" y="3670756"/>
            <a:ext cx="2093376"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Machine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Tool Operations</a:t>
            </a:r>
          </a:p>
        </p:txBody>
      </p:sp>
      <p:sp>
        <p:nvSpPr>
          <p:cNvPr id="10" name="7"/>
          <p:cNvSpPr txBox="1"/>
          <p:nvPr/>
        </p:nvSpPr>
        <p:spPr>
          <a:xfrm>
            <a:off x="762000" y="2057400"/>
            <a:ext cx="19812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Farming &amp; Agriculture</a:t>
            </a:r>
          </a:p>
        </p:txBody>
      </p:sp>
      <p:sp>
        <p:nvSpPr>
          <p:cNvPr id="9" name="8"/>
          <p:cNvSpPr txBox="1"/>
          <p:nvPr/>
        </p:nvSpPr>
        <p:spPr>
          <a:xfrm>
            <a:off x="2587460" y="609600"/>
            <a:ext cx="175594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Fishing &amp; Wildlife</a:t>
            </a:r>
          </a:p>
        </p:txBody>
      </p:sp>
      <p:pic>
        <p:nvPicPr>
          <p:cNvPr id="1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29814">
            <a:off x="2673758" y="2351374"/>
            <a:ext cx="427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64452">
            <a:off x="5633754" y="4205034"/>
            <a:ext cx="56038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84957">
            <a:off x="5991207" y="3117727"/>
            <a:ext cx="7889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08144">
            <a:off x="2518568" y="3659257"/>
            <a:ext cx="6810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542199">
            <a:off x="3836485" y="1610525"/>
            <a:ext cx="466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569153">
            <a:off x="3393446" y="4770262"/>
            <a:ext cx="8397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351858">
            <a:off x="5288186" y="1763559"/>
            <a:ext cx="838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1"/>
          <p:cNvGrpSpPr/>
          <p:nvPr/>
        </p:nvGrpSpPr>
        <p:grpSpPr>
          <a:xfrm>
            <a:off x="3352800" y="2128838"/>
            <a:ext cx="2486025" cy="2486025"/>
            <a:chOff x="3352800" y="2128838"/>
            <a:chExt cx="2486025" cy="2486025"/>
          </a:xfrm>
        </p:grpSpPr>
        <p:pic>
          <p:nvPicPr>
            <p:cNvPr id="11" name="Picture 2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352800" y="2128838"/>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a:off x="3774440" y="2548890"/>
              <a:ext cx="1645920" cy="1645920"/>
            </a:xfrm>
            <a:prstGeom prst="ellipse">
              <a:avLst/>
            </a:prstGeom>
            <a:solidFill>
              <a:srgbClr val="ED2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676361" y="2743200"/>
              <a:ext cx="1838902" cy="1323439"/>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YOU LIKE WORKING WITH YOUR HANDS</a:t>
              </a:r>
            </a:p>
          </p:txBody>
        </p:sp>
      </p:grpSp>
    </p:spTree>
    <p:extLst>
      <p:ext uri="{BB962C8B-B14F-4D97-AF65-F5344CB8AC3E}">
        <p14:creationId xmlns:p14="http://schemas.microsoft.com/office/powerpoint/2010/main" val="8469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fltVal val="0.5"/>
                                          </p:val>
                                        </p:tav>
                                        <p:tav tm="100000">
                                          <p:val>
                                            <p:strVal val="#ppt_x"/>
                                          </p:val>
                                        </p:tav>
                                      </p:tavLst>
                                    </p:anim>
                                    <p:anim calcmode="lin" valueType="num">
                                      <p:cBhvr>
                                        <p:cTn id="19" dur="500" fill="hold"/>
                                        <p:tgtEl>
                                          <p:spTgt spid="13"/>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fltVal val="0.5"/>
                                          </p:val>
                                        </p:tav>
                                        <p:tav tm="100000">
                                          <p:val>
                                            <p:strVal val="#ppt_x"/>
                                          </p:val>
                                        </p:tav>
                                      </p:tavLst>
                                    </p:anim>
                                    <p:anim calcmode="lin" valueType="num">
                                      <p:cBhvr>
                                        <p:cTn id="26" dur="500" fill="hold"/>
                                        <p:tgtEl>
                                          <p:spTgt spid="16"/>
                                        </p:tgtEl>
                                        <p:attrNameLst>
                                          <p:attrName>ppt_y</p:attrName>
                                        </p:attrNameLst>
                                      </p:cBhvr>
                                      <p:tavLst>
                                        <p:tav tm="0">
                                          <p:val>
                                            <p:fltVal val="0.5"/>
                                          </p:val>
                                        </p:tav>
                                        <p:tav tm="100000">
                                          <p:val>
                                            <p:strVal val="#ppt_y"/>
                                          </p:val>
                                        </p:tav>
                                      </p:tavLst>
                                    </p:anim>
                                  </p:childTnLst>
                                </p:cTn>
                              </p:par>
                              <p:par>
                                <p:cTn id="27" presetID="53" presetClass="entr" presetSubtype="52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fltVal val="0.5"/>
                                          </p:val>
                                        </p:tav>
                                        <p:tav tm="100000">
                                          <p:val>
                                            <p:strVal val="#ppt_x"/>
                                          </p:val>
                                        </p:tav>
                                      </p:tavLst>
                                    </p:anim>
                                    <p:anim calcmode="lin" valueType="num">
                                      <p:cBhvr>
                                        <p:cTn id="33" dur="500" fill="hold"/>
                                        <p:tgtEl>
                                          <p:spTgt spid="18"/>
                                        </p:tgtEl>
                                        <p:attrNameLst>
                                          <p:attrName>ppt_y</p:attrName>
                                        </p:attrNameLst>
                                      </p:cBhvr>
                                      <p:tavLst>
                                        <p:tav tm="0">
                                          <p:val>
                                            <p:fltVal val="0.5"/>
                                          </p:val>
                                        </p:tav>
                                        <p:tav tm="100000">
                                          <p:val>
                                            <p:strVal val="#ppt_y"/>
                                          </p:val>
                                        </p:tav>
                                      </p:tavLst>
                                    </p:anim>
                                  </p:childTnLst>
                                </p:cTn>
                              </p:par>
                              <p:par>
                                <p:cTn id="34" presetID="53" presetClass="entr" presetSubtype="52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fltVal val="0.5"/>
                                          </p:val>
                                        </p:tav>
                                        <p:tav tm="100000">
                                          <p:val>
                                            <p:strVal val="#ppt_x"/>
                                          </p:val>
                                        </p:tav>
                                      </p:tavLst>
                                    </p:anim>
                                    <p:anim calcmode="lin" valueType="num">
                                      <p:cBhvr>
                                        <p:cTn id="40" dur="500" fill="hold"/>
                                        <p:tgtEl>
                                          <p:spTgt spid="14"/>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anim calcmode="lin" valueType="num">
                                      <p:cBhvr>
                                        <p:cTn id="46" dur="500" fill="hold"/>
                                        <p:tgtEl>
                                          <p:spTgt spid="15"/>
                                        </p:tgtEl>
                                        <p:attrNameLst>
                                          <p:attrName>ppt_x</p:attrName>
                                        </p:attrNameLst>
                                      </p:cBhvr>
                                      <p:tavLst>
                                        <p:tav tm="0">
                                          <p:val>
                                            <p:fltVal val="0.5"/>
                                          </p:val>
                                        </p:tav>
                                        <p:tav tm="100000">
                                          <p:val>
                                            <p:strVal val="#ppt_x"/>
                                          </p:val>
                                        </p:tav>
                                      </p:tavLst>
                                    </p:anim>
                                    <p:anim calcmode="lin" valueType="num">
                                      <p:cBhvr>
                                        <p:cTn id="47" dur="500" fill="hold"/>
                                        <p:tgtEl>
                                          <p:spTgt spid="15"/>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anim calcmode="lin" valueType="num">
                                      <p:cBhvr>
                                        <p:cTn id="53" dur="500" fill="hold"/>
                                        <p:tgtEl>
                                          <p:spTgt spid="17"/>
                                        </p:tgtEl>
                                        <p:attrNameLst>
                                          <p:attrName>ppt_x</p:attrName>
                                        </p:attrNameLst>
                                      </p:cBhvr>
                                      <p:tavLst>
                                        <p:tav tm="0">
                                          <p:val>
                                            <p:fltVal val="0.5"/>
                                          </p:val>
                                        </p:tav>
                                        <p:tav tm="100000">
                                          <p:val>
                                            <p:strVal val="#ppt_x"/>
                                          </p:val>
                                        </p:tav>
                                      </p:tavLst>
                                    </p:anim>
                                    <p:anim calcmode="lin" valueType="num">
                                      <p:cBhvr>
                                        <p:cTn id="54" dur="500" fill="hold"/>
                                        <p:tgtEl>
                                          <p:spTgt spid="17"/>
                                        </p:tgtEl>
                                        <p:attrNameLst>
                                          <p:attrName>ppt_y</p:attrName>
                                        </p:attrNameLst>
                                      </p:cBhvr>
                                      <p:tavLst>
                                        <p:tav tm="0">
                                          <p:val>
                                            <p:fltVal val="0.5"/>
                                          </p:val>
                                        </p:tav>
                                        <p:tav tm="100000">
                                          <p:val>
                                            <p:strVal val="#ppt_y"/>
                                          </p:val>
                                        </p:tav>
                                      </p:tavLst>
                                    </p:anim>
                                  </p:childTnLst>
                                </p:cTn>
                              </p:par>
                              <p:par>
                                <p:cTn id="55" presetID="53" presetClass="entr" presetSubtype="528"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anim calcmode="lin" valueType="num">
                                      <p:cBhvr>
                                        <p:cTn id="60" dur="500" fill="hold"/>
                                        <p:tgtEl>
                                          <p:spTgt spid="9"/>
                                        </p:tgtEl>
                                        <p:attrNameLst>
                                          <p:attrName>ppt_x</p:attrName>
                                        </p:attrNameLst>
                                      </p:cBhvr>
                                      <p:tavLst>
                                        <p:tav tm="0">
                                          <p:val>
                                            <p:fltVal val="0.5"/>
                                          </p:val>
                                        </p:tav>
                                        <p:tav tm="100000">
                                          <p:val>
                                            <p:strVal val="#ppt_x"/>
                                          </p:val>
                                        </p:tav>
                                      </p:tavLst>
                                    </p:anim>
                                    <p:anim calcmode="lin" valueType="num">
                                      <p:cBhvr>
                                        <p:cTn id="61" dur="500" fill="hold"/>
                                        <p:tgtEl>
                                          <p:spTgt spid="9"/>
                                        </p:tgtEl>
                                        <p:attrNameLst>
                                          <p:attrName>ppt_y</p:attrName>
                                        </p:attrNameLst>
                                      </p:cBhvr>
                                      <p:tavLst>
                                        <p:tav tm="0">
                                          <p:val>
                                            <p:fltVal val="0.5"/>
                                          </p:val>
                                        </p:tav>
                                        <p:tav tm="100000">
                                          <p:val>
                                            <p:strVal val="#ppt_y"/>
                                          </p:val>
                                        </p:tav>
                                      </p:tavLst>
                                    </p:anim>
                                  </p:childTnLst>
                                </p:cTn>
                              </p:par>
                              <p:par>
                                <p:cTn id="62" presetID="53" presetClass="entr" presetSubtype="52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anim calcmode="lin" valueType="num">
                                      <p:cBhvr>
                                        <p:cTn id="67" dur="500" fill="hold"/>
                                        <p:tgtEl>
                                          <p:spTgt spid="10"/>
                                        </p:tgtEl>
                                        <p:attrNameLst>
                                          <p:attrName>ppt_x</p:attrName>
                                        </p:attrNameLst>
                                      </p:cBhvr>
                                      <p:tavLst>
                                        <p:tav tm="0">
                                          <p:val>
                                            <p:fltVal val="0.5"/>
                                          </p:val>
                                        </p:tav>
                                        <p:tav tm="100000">
                                          <p:val>
                                            <p:strVal val="#ppt_x"/>
                                          </p:val>
                                        </p:tav>
                                      </p:tavLst>
                                    </p:anim>
                                    <p:anim calcmode="lin" valueType="num">
                                      <p:cBhvr>
                                        <p:cTn id="68" dur="500" fill="hold"/>
                                        <p:tgtEl>
                                          <p:spTgt spid="10"/>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anim calcmode="lin" valueType="num">
                                      <p:cBhvr>
                                        <p:cTn id="74" dur="500" fill="hold"/>
                                        <p:tgtEl>
                                          <p:spTgt spid="8"/>
                                        </p:tgtEl>
                                        <p:attrNameLst>
                                          <p:attrName>ppt_x</p:attrName>
                                        </p:attrNameLst>
                                      </p:cBhvr>
                                      <p:tavLst>
                                        <p:tav tm="0">
                                          <p:val>
                                            <p:fltVal val="0.5"/>
                                          </p:val>
                                        </p:tav>
                                        <p:tav tm="100000">
                                          <p:val>
                                            <p:strVal val="#ppt_x"/>
                                          </p:val>
                                        </p:tav>
                                      </p:tavLst>
                                    </p:anim>
                                    <p:anim calcmode="lin" valueType="num">
                                      <p:cBhvr>
                                        <p:cTn id="75" dur="500" fill="hold"/>
                                        <p:tgtEl>
                                          <p:spTgt spid="8"/>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animEffect transition="in" filter="fade">
                                      <p:cBhvr>
                                        <p:cTn id="80" dur="500"/>
                                        <p:tgtEl>
                                          <p:spTgt spid="5"/>
                                        </p:tgtEl>
                                      </p:cBhvr>
                                    </p:animEffect>
                                    <p:anim calcmode="lin" valueType="num">
                                      <p:cBhvr>
                                        <p:cTn id="81" dur="500" fill="hold"/>
                                        <p:tgtEl>
                                          <p:spTgt spid="5"/>
                                        </p:tgtEl>
                                        <p:attrNameLst>
                                          <p:attrName>ppt_x</p:attrName>
                                        </p:attrNameLst>
                                      </p:cBhvr>
                                      <p:tavLst>
                                        <p:tav tm="0">
                                          <p:val>
                                            <p:fltVal val="0.5"/>
                                          </p:val>
                                        </p:tav>
                                        <p:tav tm="100000">
                                          <p:val>
                                            <p:strVal val="#ppt_x"/>
                                          </p:val>
                                        </p:tav>
                                      </p:tavLst>
                                    </p:anim>
                                    <p:anim calcmode="lin" valueType="num">
                                      <p:cBhvr>
                                        <p:cTn id="82" dur="500" fill="hold"/>
                                        <p:tgtEl>
                                          <p:spTgt spid="5"/>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p:cTn id="85" dur="500" fill="hold"/>
                                        <p:tgtEl>
                                          <p:spTgt spid="7"/>
                                        </p:tgtEl>
                                        <p:attrNameLst>
                                          <p:attrName>ppt_w</p:attrName>
                                        </p:attrNameLst>
                                      </p:cBhvr>
                                      <p:tavLst>
                                        <p:tav tm="0">
                                          <p:val>
                                            <p:fltVal val="0"/>
                                          </p:val>
                                        </p:tav>
                                        <p:tav tm="100000">
                                          <p:val>
                                            <p:strVal val="#ppt_w"/>
                                          </p:val>
                                        </p:tav>
                                      </p:tavLst>
                                    </p:anim>
                                    <p:anim calcmode="lin" valueType="num">
                                      <p:cBhvr>
                                        <p:cTn id="86" dur="500" fill="hold"/>
                                        <p:tgtEl>
                                          <p:spTgt spid="7"/>
                                        </p:tgtEl>
                                        <p:attrNameLst>
                                          <p:attrName>ppt_h</p:attrName>
                                        </p:attrNameLst>
                                      </p:cBhvr>
                                      <p:tavLst>
                                        <p:tav tm="0">
                                          <p:val>
                                            <p:fltVal val="0"/>
                                          </p:val>
                                        </p:tav>
                                        <p:tav tm="100000">
                                          <p:val>
                                            <p:strVal val="#ppt_h"/>
                                          </p:val>
                                        </p:tav>
                                      </p:tavLst>
                                    </p:anim>
                                    <p:animEffect transition="in" filter="fade">
                                      <p:cBhvr>
                                        <p:cTn id="87" dur="500"/>
                                        <p:tgtEl>
                                          <p:spTgt spid="7"/>
                                        </p:tgtEl>
                                      </p:cBhvr>
                                    </p:animEffect>
                                    <p:anim calcmode="lin" valueType="num">
                                      <p:cBhvr>
                                        <p:cTn id="88" dur="500" fill="hold"/>
                                        <p:tgtEl>
                                          <p:spTgt spid="7"/>
                                        </p:tgtEl>
                                        <p:attrNameLst>
                                          <p:attrName>ppt_x</p:attrName>
                                        </p:attrNameLst>
                                      </p:cBhvr>
                                      <p:tavLst>
                                        <p:tav tm="0">
                                          <p:val>
                                            <p:fltVal val="0.5"/>
                                          </p:val>
                                        </p:tav>
                                        <p:tav tm="100000">
                                          <p:val>
                                            <p:strVal val="#ppt_x"/>
                                          </p:val>
                                        </p:tav>
                                      </p:tavLst>
                                    </p:anim>
                                    <p:anim calcmode="lin" valueType="num">
                                      <p:cBhvr>
                                        <p:cTn id="89" dur="500" fill="hold"/>
                                        <p:tgtEl>
                                          <p:spTgt spid="7"/>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p:cTn id="92" dur="500" fill="hold"/>
                                        <p:tgtEl>
                                          <p:spTgt spid="6"/>
                                        </p:tgtEl>
                                        <p:attrNameLst>
                                          <p:attrName>ppt_w</p:attrName>
                                        </p:attrNameLst>
                                      </p:cBhvr>
                                      <p:tavLst>
                                        <p:tav tm="0">
                                          <p:val>
                                            <p:fltVal val="0"/>
                                          </p:val>
                                        </p:tav>
                                        <p:tav tm="100000">
                                          <p:val>
                                            <p:strVal val="#ppt_w"/>
                                          </p:val>
                                        </p:tav>
                                      </p:tavLst>
                                    </p:anim>
                                    <p:anim calcmode="lin" valueType="num">
                                      <p:cBhvr>
                                        <p:cTn id="93" dur="500" fill="hold"/>
                                        <p:tgtEl>
                                          <p:spTgt spid="6"/>
                                        </p:tgtEl>
                                        <p:attrNameLst>
                                          <p:attrName>ppt_h</p:attrName>
                                        </p:attrNameLst>
                                      </p:cBhvr>
                                      <p:tavLst>
                                        <p:tav tm="0">
                                          <p:val>
                                            <p:fltVal val="0"/>
                                          </p:val>
                                        </p:tav>
                                        <p:tav tm="100000">
                                          <p:val>
                                            <p:strVal val="#ppt_h"/>
                                          </p:val>
                                        </p:tav>
                                      </p:tavLst>
                                    </p:anim>
                                    <p:animEffect transition="in" filter="fade">
                                      <p:cBhvr>
                                        <p:cTn id="94" dur="500"/>
                                        <p:tgtEl>
                                          <p:spTgt spid="6"/>
                                        </p:tgtEl>
                                      </p:cBhvr>
                                    </p:animEffect>
                                    <p:anim calcmode="lin" valueType="num">
                                      <p:cBhvr>
                                        <p:cTn id="95" dur="500" fill="hold"/>
                                        <p:tgtEl>
                                          <p:spTgt spid="6"/>
                                        </p:tgtEl>
                                        <p:attrNameLst>
                                          <p:attrName>ppt_x</p:attrName>
                                        </p:attrNameLst>
                                      </p:cBhvr>
                                      <p:tavLst>
                                        <p:tav tm="0">
                                          <p:val>
                                            <p:fltVal val="0.5"/>
                                          </p:val>
                                        </p:tav>
                                        <p:tav tm="100000">
                                          <p:val>
                                            <p:strVal val="#ppt_x"/>
                                          </p:val>
                                        </p:tav>
                                      </p:tavLst>
                                    </p:anim>
                                    <p:anim calcmode="lin" valueType="num">
                                      <p:cBhvr>
                                        <p:cTn id="96" dur="500" fill="hold"/>
                                        <p:tgtEl>
                                          <p:spTgt spid="6"/>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Effect transition="in" filter="fade">
                                      <p:cBhvr>
                                        <p:cTn id="101" dur="500"/>
                                        <p:tgtEl>
                                          <p:spTgt spid="20"/>
                                        </p:tgtEl>
                                      </p:cBhvr>
                                    </p:animEffect>
                                    <p:anim calcmode="lin" valueType="num">
                                      <p:cBhvr>
                                        <p:cTn id="102" dur="500" fill="hold"/>
                                        <p:tgtEl>
                                          <p:spTgt spid="20"/>
                                        </p:tgtEl>
                                        <p:attrNameLst>
                                          <p:attrName>ppt_x</p:attrName>
                                        </p:attrNameLst>
                                      </p:cBhvr>
                                      <p:tavLst>
                                        <p:tav tm="0">
                                          <p:val>
                                            <p:fltVal val="0.5"/>
                                          </p:val>
                                        </p:tav>
                                        <p:tav tm="100000">
                                          <p:val>
                                            <p:strVal val="#ppt_x"/>
                                          </p:val>
                                        </p:tav>
                                      </p:tavLst>
                                    </p:anim>
                                    <p:anim calcmode="lin" valueType="num">
                                      <p:cBhvr>
                                        <p:cTn id="103" dur="500" fill="hold"/>
                                        <p:tgtEl>
                                          <p:spTgt spid="20"/>
                                        </p:tgtEl>
                                        <p:attrNameLst>
                                          <p:attrName>ppt_y</p:attrName>
                                        </p:attrNameLst>
                                      </p:cBhvr>
                                      <p:tavLst>
                                        <p:tav tm="0">
                                          <p:val>
                                            <p:fltVal val="0.5"/>
                                          </p:val>
                                        </p:tav>
                                        <p:tav tm="100000">
                                          <p:val>
                                            <p:strVal val="#ppt_y"/>
                                          </p:val>
                                        </p:tav>
                                      </p:tavLst>
                                    </p:anim>
                                  </p:childTnLst>
                                </p:cTn>
                              </p:par>
                              <p:par>
                                <p:cTn id="104" presetID="53" presetClass="entr" presetSubtype="528" fill="hold" nodeType="with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animEffect transition="in" filter="fade">
                                      <p:cBhvr>
                                        <p:cTn id="108" dur="500"/>
                                        <p:tgtEl>
                                          <p:spTgt spid="21"/>
                                        </p:tgtEl>
                                      </p:cBhvr>
                                    </p:animEffect>
                                    <p:anim calcmode="lin" valueType="num">
                                      <p:cBhvr>
                                        <p:cTn id="109" dur="500" fill="hold"/>
                                        <p:tgtEl>
                                          <p:spTgt spid="21"/>
                                        </p:tgtEl>
                                        <p:attrNameLst>
                                          <p:attrName>ppt_x</p:attrName>
                                        </p:attrNameLst>
                                      </p:cBhvr>
                                      <p:tavLst>
                                        <p:tav tm="0">
                                          <p:val>
                                            <p:fltVal val="0.5"/>
                                          </p:val>
                                        </p:tav>
                                        <p:tav tm="100000">
                                          <p:val>
                                            <p:strVal val="#ppt_x"/>
                                          </p:val>
                                        </p:tav>
                                      </p:tavLst>
                                    </p:anim>
                                    <p:anim calcmode="lin" valueType="num">
                                      <p:cBhvr>
                                        <p:cTn id="110" dur="5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P spid="6" grpId="0"/>
      <p:bldP spid="8" grpId="0"/>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ckground photo of a historic college building"/>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875" y="685800"/>
            <a:ext cx="5242521" cy="363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851721"/>
            <a:ext cx="3930909" cy="1729679"/>
          </a:xfrm>
        </p:spPr>
        <p:txBody>
          <a:bodyPr>
            <a:normAutofit/>
          </a:bodyPr>
          <a:lstStyle/>
          <a:p>
            <a:pPr algn="ctr"/>
            <a:r>
              <a:rPr lang="en-US" sz="3000" dirty="0">
                <a:latin typeface="Arial Black"/>
                <a:ea typeface="+mn-ea"/>
                <a:cs typeface="Arial Black"/>
              </a:rPr>
              <a:t>How long do you want to go to college?</a:t>
            </a:r>
          </a:p>
        </p:txBody>
      </p:sp>
    </p:spTree>
    <p:extLst>
      <p:ext uri="{BB962C8B-B14F-4D97-AF65-F5344CB8AC3E}">
        <p14:creationId xmlns:p14="http://schemas.microsoft.com/office/powerpoint/2010/main" val="1936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17A08105090C43BDDBD48BAC1FEEC0" ma:contentTypeVersion="7" ma:contentTypeDescription="Create a new document." ma:contentTypeScope="" ma:versionID="8ccafa0980edf6e9bcb72967b621dc2c">
  <xsd:schema xmlns:xsd="http://www.w3.org/2001/XMLSchema" xmlns:xs="http://www.w3.org/2001/XMLSchema" xmlns:p="http://schemas.microsoft.com/office/2006/metadata/properties" xmlns:ns2="d4903a11-5b7a-4f6f-a3d5-5c0625728090" targetNamespace="http://schemas.microsoft.com/office/2006/metadata/properties" ma:root="true" ma:fieldsID="fdefad4f605a7e235ff1fd007912d6ca" ns2:_="">
    <xsd:import namespace="d4903a11-5b7a-4f6f-a3d5-5c06257280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903a11-5b7a-4f6f-a3d5-5c06257280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6B0F10-3AF0-4315-A7CC-5A1C8D75C1EB}">
  <ds:schemaRef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d4903a11-5b7a-4f6f-a3d5-5c0625728090"/>
    <ds:schemaRef ds:uri="http://purl.org/dc/dcmitype/"/>
  </ds:schemaRefs>
</ds:datastoreItem>
</file>

<file path=customXml/itemProps2.xml><?xml version="1.0" encoding="utf-8"?>
<ds:datastoreItem xmlns:ds="http://schemas.openxmlformats.org/officeDocument/2006/customXml" ds:itemID="{1D15EC5B-6648-4CB8-B85D-1D9AD8E57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903a11-5b7a-4f6f-a3d5-5c0625728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D1E1B6-E457-4318-BC39-062C44DE63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23670</TotalTime>
  <Words>4297</Words>
  <Application>Microsoft Office PowerPoint</Application>
  <PresentationFormat>On-screen Show (4:3)</PresentationFormat>
  <Paragraphs>571</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ＭＳ Ｐゴシック</vt:lpstr>
      <vt:lpstr>Arial</vt:lpstr>
      <vt:lpstr>Arial Black</vt:lpstr>
      <vt:lpstr>Calibri</vt:lpstr>
      <vt:lpstr>Office Theme</vt:lpstr>
      <vt:lpstr>Choosing a college</vt:lpstr>
      <vt:lpstr>PowerPoint Presentation</vt:lpstr>
      <vt:lpstr>START BY ASKING  YOURSELF SOME QUESTIONS</vt:lpstr>
      <vt:lpstr>What DO you WANT TO STUDY?</vt:lpstr>
      <vt:lpstr>YOUR INTERESTS CAN BECOME THE MAJOR  OR PROGRAM YOU STUDY</vt:lpstr>
      <vt:lpstr>Careers associated with business</vt:lpstr>
      <vt:lpstr>Careers associated with arts</vt:lpstr>
      <vt:lpstr>Careers where you work with your hands</vt:lpstr>
      <vt:lpstr>How long do you want to go to college?</vt:lpstr>
      <vt:lpstr>Different degrees</vt:lpstr>
      <vt:lpstr>Different degrees continued</vt:lpstr>
      <vt:lpstr>DIFFERENT COLLEGES OFFER  DIFFERENT MAJORS, PROGRAMS, AND DEGREES</vt:lpstr>
      <vt:lpstr>GOOD NEWS—YOU HAVE LOTS  OF COLLEGES TO CHOOSE FROM</vt:lpstr>
      <vt:lpstr>Differences between public and private</vt:lpstr>
      <vt:lpstr>DIFFERENT COLLEGES OFFER  DIFFERENT MAJORS, PROGRAMS AND DEGREES (1 of 5)</vt:lpstr>
      <vt:lpstr>DIFFERENT COLLEGES OFFER  DIFFERENT MAJORS, PROGRAMS AND DEGREES (2 of 5)</vt:lpstr>
      <vt:lpstr>DIFFERENT COLLEGES OFFER  DIFFERENT MAJORS, PROGRAMS AND DEGREES (3 of 5)</vt:lpstr>
      <vt:lpstr>DIFFERENT COLLEGES OFFER  DIFFERENT MAJORS, PROGRAMS AND DEGREES (4 of 5)</vt:lpstr>
      <vt:lpstr>DIFFERENT COLLEGES OFFER  DIFFERENT MAJORS, PROGRAMS AND DEGREES (5 of 5)</vt:lpstr>
      <vt:lpstr>What FEATURES ARE IMPORTANT TO YOU?</vt:lpstr>
      <vt:lpstr>THINK ABOUT</vt:lpstr>
      <vt:lpstr>Are there things to do that interest you when you are not in class?</vt:lpstr>
      <vt:lpstr>DO YOU MEET THE ADMISSION REQUIREMENTS?</vt:lpstr>
      <vt:lpstr>Know what it takes to get into the colleges you are interested in</vt:lpstr>
      <vt:lpstr>WHAT WILL  IT COST  TO ATTEND?</vt:lpstr>
      <vt:lpstr>The cost of college includes</vt:lpstr>
      <vt:lpstr>APPLY FOR FINANCIAL AID</vt:lpstr>
      <vt:lpstr>USE COLLEGE NAVIGATOR</vt:lpstr>
      <vt:lpstr>WHAT IF YOU WANT TO STUDY COMPUTER ENGINEERING?</vt:lpstr>
      <vt:lpstr>College Navigator (1 of 2)</vt:lpstr>
      <vt:lpstr>College Navigator (2 of 2)</vt:lpstr>
      <vt:lpstr>PLANNING YOUR college VISIT</vt:lpstr>
      <vt:lpstr>SEE IT    FOR YOURSELF</vt:lpstr>
      <vt:lpstr>You should also  attend college fairs</vt:lpstr>
      <vt:lpstr>REVIEW</vt:lpstr>
      <vt:lpstr>Thank you for attending</vt:lpstr>
    </vt:vector>
  </TitlesOfParts>
  <Company>Great Lakes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 college: Find the right one to fit your needs</dc:title>
  <dc:creator>Great Lakes Higher Education Guaranty Corporation</dc:creator>
  <cp:lastModifiedBy>Sporie, Stacy</cp:lastModifiedBy>
  <cp:revision>1136</cp:revision>
  <cp:lastPrinted>2016-06-08T16:32:08Z</cp:lastPrinted>
  <dcterms:created xsi:type="dcterms:W3CDTF">2015-02-12T17:16:55Z</dcterms:created>
  <dcterms:modified xsi:type="dcterms:W3CDTF">2019-08-23T21:01:43Z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0x0101007617A08105090C43BDDBD48BAC1FEEC0</vt:lpwstr>
  </property>
</Properties>
</file>