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3663" r:id="rId5"/>
    <p:sldMasterId id="2147483675" r:id="rId6"/>
    <p:sldMasterId id="2147483687" r:id="rId7"/>
    <p:sldMasterId id="2147483699" r:id="rId8"/>
    <p:sldMasterId id="2147483711" r:id="rId9"/>
    <p:sldMasterId id="2147483723" r:id="rId10"/>
    <p:sldMasterId id="2147483747" r:id="rId11"/>
    <p:sldMasterId id="2147483759" r:id="rId12"/>
  </p:sldMasterIdLst>
  <p:notesMasterIdLst>
    <p:notesMasterId r:id="rId45"/>
  </p:notesMasterIdLst>
  <p:handoutMasterIdLst>
    <p:handoutMasterId r:id="rId46"/>
  </p:handoutMasterIdLst>
  <p:sldIdLst>
    <p:sldId id="561" r:id="rId13"/>
    <p:sldId id="783" r:id="rId14"/>
    <p:sldId id="784" r:id="rId15"/>
    <p:sldId id="555" r:id="rId16"/>
    <p:sldId id="773" r:id="rId17"/>
    <p:sldId id="744" r:id="rId18"/>
    <p:sldId id="765" r:id="rId19"/>
    <p:sldId id="685" r:id="rId20"/>
    <p:sldId id="797" r:id="rId21"/>
    <p:sldId id="754" r:id="rId22"/>
    <p:sldId id="755" r:id="rId23"/>
    <p:sldId id="645" r:id="rId24"/>
    <p:sldId id="764" r:id="rId25"/>
    <p:sldId id="790" r:id="rId26"/>
    <p:sldId id="776" r:id="rId27"/>
    <p:sldId id="767" r:id="rId28"/>
    <p:sldId id="768" r:id="rId29"/>
    <p:sldId id="769" r:id="rId30"/>
    <p:sldId id="530" r:id="rId31"/>
    <p:sldId id="798" r:id="rId32"/>
    <p:sldId id="528" r:id="rId33"/>
    <p:sldId id="794" r:id="rId34"/>
    <p:sldId id="716" r:id="rId35"/>
    <p:sldId id="774" r:id="rId36"/>
    <p:sldId id="766" r:id="rId37"/>
    <p:sldId id="770" r:id="rId38"/>
    <p:sldId id="771" r:id="rId39"/>
    <p:sldId id="795" r:id="rId40"/>
    <p:sldId id="796" r:id="rId41"/>
    <p:sldId id="786" r:id="rId42"/>
    <p:sldId id="777" r:id="rId43"/>
    <p:sldId id="608" r:id="rId44"/>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ctr"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ctr"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ctr"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ctr"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2387"/>
    <a:srgbClr val="DDE78B"/>
    <a:srgbClr val="F68A1F"/>
    <a:srgbClr val="B21A67"/>
    <a:srgbClr val="FCAF17"/>
    <a:srgbClr val="ED2389"/>
    <a:srgbClr val="00B3ED"/>
    <a:srgbClr val="89B33F"/>
    <a:srgbClr val="AAB822"/>
    <a:srgbClr val="ED22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03" autoAdjust="0"/>
    <p:restoredTop sz="76279" autoAdjust="0"/>
  </p:normalViewPr>
  <p:slideViewPr>
    <p:cSldViewPr>
      <p:cViewPr varScale="1">
        <p:scale>
          <a:sx n="79" d="100"/>
          <a:sy n="79" d="100"/>
        </p:scale>
        <p:origin x="90" y="78"/>
      </p:cViewPr>
      <p:guideLst>
        <p:guide orient="horz" pos="2160"/>
        <p:guide pos="2880"/>
      </p:guideLst>
    </p:cSldViewPr>
  </p:slideViewPr>
  <p:outlineViewPr>
    <p:cViewPr>
      <p:scale>
        <a:sx n="33" d="100"/>
        <a:sy n="33" d="100"/>
      </p:scale>
      <p:origin x="0" y="-9636"/>
    </p:cViewPr>
    <p:sldLst>
      <p:sld r:id="rId1" collapse="1"/>
    </p:sldLst>
  </p:outlineViewPr>
  <p:notesTextViewPr>
    <p:cViewPr>
      <p:scale>
        <a:sx n="100" d="100"/>
        <a:sy n="100" d="100"/>
      </p:scale>
      <p:origin x="0" y="0"/>
    </p:cViewPr>
  </p:notesTextViewPr>
  <p:sorterViewPr>
    <p:cViewPr>
      <p:scale>
        <a:sx n="160" d="100"/>
        <a:sy n="160" d="100"/>
      </p:scale>
      <p:origin x="0" y="0"/>
    </p:cViewPr>
  </p:sorterViewPr>
  <p:notesViewPr>
    <p:cSldViewPr>
      <p:cViewPr varScale="1">
        <p:scale>
          <a:sx n="95" d="100"/>
          <a:sy n="95" d="100"/>
        </p:scale>
        <p:origin x="403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2" y="0"/>
            <a:ext cx="3038747"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18" tIns="46458" rIns="92918" bIns="46458" numCol="1" anchor="t" anchorCtr="0" compatLnSpc="1">
            <a:prstTxWarp prst="textNoShape">
              <a:avLst/>
            </a:prstTxWarp>
          </a:bodyPr>
          <a:lstStyle>
            <a:lvl1pPr algn="l" defTabSz="928425">
              <a:defRPr sz="1200">
                <a:latin typeface="Arial" charset="0"/>
                <a:ea typeface="+mn-ea"/>
                <a:cs typeface="+mn-cs"/>
              </a:defRPr>
            </a:lvl1pPr>
          </a:lstStyle>
          <a:p>
            <a:pPr>
              <a:defRPr/>
            </a:pPr>
            <a:endParaRPr lang="en-US" dirty="0"/>
          </a:p>
        </p:txBody>
      </p:sp>
      <p:sp>
        <p:nvSpPr>
          <p:cNvPr id="51203" name="Rectangle 3"/>
          <p:cNvSpPr>
            <a:spLocks noGrp="1" noChangeArrowheads="1"/>
          </p:cNvSpPr>
          <p:nvPr>
            <p:ph type="dt" sz="quarter" idx="1"/>
          </p:nvPr>
        </p:nvSpPr>
        <p:spPr bwMode="auto">
          <a:xfrm>
            <a:off x="3970053" y="0"/>
            <a:ext cx="3038746"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18" tIns="46458" rIns="92918" bIns="46458" numCol="1" anchor="t" anchorCtr="0" compatLnSpc="1">
            <a:prstTxWarp prst="textNoShape">
              <a:avLst/>
            </a:prstTxWarp>
          </a:bodyPr>
          <a:lstStyle>
            <a:lvl1pPr algn="r" defTabSz="928425">
              <a:defRPr sz="1200">
                <a:latin typeface="Arial" charset="0"/>
                <a:ea typeface="+mn-ea"/>
                <a:cs typeface="+mn-cs"/>
              </a:defRPr>
            </a:lvl1pPr>
          </a:lstStyle>
          <a:p>
            <a:pPr>
              <a:defRPr/>
            </a:pPr>
            <a:endParaRPr lang="en-US" dirty="0"/>
          </a:p>
        </p:txBody>
      </p:sp>
      <p:sp>
        <p:nvSpPr>
          <p:cNvPr id="51205" name="Rectangle 5"/>
          <p:cNvSpPr>
            <a:spLocks noGrp="1" noChangeArrowheads="1"/>
          </p:cNvSpPr>
          <p:nvPr>
            <p:ph type="sldNum" sz="quarter" idx="3"/>
          </p:nvPr>
        </p:nvSpPr>
        <p:spPr bwMode="auto">
          <a:xfrm>
            <a:off x="3970053" y="8830313"/>
            <a:ext cx="3038746"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18" tIns="46458" rIns="92918" bIns="46458" numCol="1" anchor="b" anchorCtr="0" compatLnSpc="1">
            <a:prstTxWarp prst="textNoShape">
              <a:avLst/>
            </a:prstTxWarp>
          </a:bodyPr>
          <a:lstStyle>
            <a:lvl1pPr algn="r" defTabSz="927007">
              <a:defRPr sz="1200">
                <a:latin typeface="Arial" pitchFamily="34" charset="0"/>
              </a:defRPr>
            </a:lvl1pPr>
          </a:lstStyle>
          <a:p>
            <a:pPr>
              <a:defRPr/>
            </a:pPr>
            <a:fld id="{91F2B144-9BB7-47C4-8DDB-5DB41D911FF8}" type="slidenum">
              <a:rPr lang="en-US"/>
              <a:pPr>
                <a:defRPr/>
              </a:pPr>
              <a:t>‹#›</a:t>
            </a:fld>
            <a:endParaRPr lang="en-US" dirty="0"/>
          </a:p>
        </p:txBody>
      </p:sp>
    </p:spTree>
    <p:extLst>
      <p:ext uri="{BB962C8B-B14F-4D97-AF65-F5344CB8AC3E}">
        <p14:creationId xmlns:p14="http://schemas.microsoft.com/office/powerpoint/2010/main" val="11312038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2" y="0"/>
            <a:ext cx="3038747"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44" tIns="46021" rIns="92044" bIns="46021" numCol="1" anchor="t" anchorCtr="0" compatLnSpc="1">
            <a:prstTxWarp prst="textNoShape">
              <a:avLst/>
            </a:prstTxWarp>
          </a:bodyPr>
          <a:lstStyle>
            <a:lvl1pPr algn="l">
              <a:defRPr sz="1200">
                <a:latin typeface="Arial" charset="0"/>
                <a:ea typeface="+mn-ea"/>
                <a:cs typeface="+mn-cs"/>
              </a:defRPr>
            </a:lvl1pPr>
          </a:lstStyle>
          <a:p>
            <a:pPr>
              <a:defRPr/>
            </a:pPr>
            <a:endParaRPr lang="en-US" dirty="0"/>
          </a:p>
        </p:txBody>
      </p:sp>
      <p:sp>
        <p:nvSpPr>
          <p:cNvPr id="64515" name="Rectangle 3"/>
          <p:cNvSpPr>
            <a:spLocks noGrp="1" noChangeArrowheads="1"/>
          </p:cNvSpPr>
          <p:nvPr>
            <p:ph type="dt" idx="1"/>
          </p:nvPr>
        </p:nvSpPr>
        <p:spPr bwMode="auto">
          <a:xfrm>
            <a:off x="3970053" y="0"/>
            <a:ext cx="3038746"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44" tIns="46021" rIns="92044" bIns="46021" numCol="1" anchor="t" anchorCtr="0" compatLnSpc="1">
            <a:prstTxWarp prst="textNoShape">
              <a:avLst/>
            </a:prstTxWarp>
          </a:bodyPr>
          <a:lstStyle>
            <a:lvl1pPr algn="r">
              <a:defRPr sz="1200">
                <a:latin typeface="Arial" charset="0"/>
                <a:ea typeface="+mn-ea"/>
                <a:cs typeface="+mn-cs"/>
              </a:defRPr>
            </a:lvl1pPr>
          </a:lstStyle>
          <a:p>
            <a:pPr>
              <a:defRPr/>
            </a:pPr>
            <a:endParaRPr lang="en-US" dirty="0"/>
          </a:p>
        </p:txBody>
      </p:sp>
      <p:sp>
        <p:nvSpPr>
          <p:cNvPr id="440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700881" y="4416742"/>
            <a:ext cx="5608640" cy="418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44" tIns="46021" rIns="92044" bIns="4602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2" y="8830313"/>
            <a:ext cx="3038747"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44" tIns="46021" rIns="92044" bIns="46021" numCol="1" anchor="b" anchorCtr="0" compatLnSpc="1">
            <a:prstTxWarp prst="textNoShape">
              <a:avLst/>
            </a:prstTxWarp>
          </a:bodyPr>
          <a:lstStyle>
            <a:lvl1pPr algn="l">
              <a:defRPr sz="1200">
                <a:latin typeface="Arial" charset="0"/>
                <a:ea typeface="+mn-ea"/>
                <a:cs typeface="+mn-cs"/>
              </a:defRPr>
            </a:lvl1pPr>
          </a:lstStyle>
          <a:p>
            <a:pPr>
              <a:defRPr/>
            </a:pPr>
            <a:endParaRPr lang="en-US" dirty="0"/>
          </a:p>
        </p:txBody>
      </p:sp>
      <p:sp>
        <p:nvSpPr>
          <p:cNvPr id="64519" name="Rectangle 7"/>
          <p:cNvSpPr>
            <a:spLocks noGrp="1" noChangeArrowheads="1"/>
          </p:cNvSpPr>
          <p:nvPr>
            <p:ph type="sldNum" sz="quarter" idx="5"/>
          </p:nvPr>
        </p:nvSpPr>
        <p:spPr bwMode="auto">
          <a:xfrm>
            <a:off x="3970053" y="8830313"/>
            <a:ext cx="3038746"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44" tIns="46021" rIns="92044" bIns="46021" numCol="1" anchor="b" anchorCtr="0" compatLnSpc="1">
            <a:prstTxWarp prst="textNoShape">
              <a:avLst/>
            </a:prstTxWarp>
          </a:bodyPr>
          <a:lstStyle>
            <a:lvl1pPr algn="r">
              <a:defRPr sz="1200">
                <a:latin typeface="Arial" pitchFamily="34" charset="0"/>
              </a:defRPr>
            </a:lvl1pPr>
          </a:lstStyle>
          <a:p>
            <a:pPr>
              <a:defRPr/>
            </a:pPr>
            <a:fld id="{2AC1B366-BAF8-4585-A224-A3AA66CC471A}" type="slidenum">
              <a:rPr lang="en-US"/>
              <a:pPr>
                <a:defRPr/>
              </a:pPr>
              <a:t>‹#›</a:t>
            </a:fld>
            <a:endParaRPr lang="en-US" dirty="0"/>
          </a:p>
        </p:txBody>
      </p:sp>
    </p:spTree>
    <p:extLst>
      <p:ext uri="{BB962C8B-B14F-4D97-AF65-F5344CB8AC3E}">
        <p14:creationId xmlns:p14="http://schemas.microsoft.com/office/powerpoint/2010/main" val="295002232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ces.ed.gov/fastfacts/display.asp?id=3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t>
            </a:r>
            <a:r>
              <a:rPr lang="en-US" b="1" dirty="0"/>
              <a:t>Calculating the price of college: It’s less than you might think</a:t>
            </a:r>
            <a:endParaRPr lang="en-US" dirty="0"/>
          </a:p>
          <a:p>
            <a:r>
              <a:rPr lang="en-US" dirty="0"/>
              <a:t>So you’ve probably heard that college is expensive, and it can be. </a:t>
            </a:r>
          </a:p>
          <a:p>
            <a:r>
              <a:rPr lang="en-US" dirty="0"/>
              <a:t>But we’re going to talk about all the ways you can reduce your cost.</a:t>
            </a:r>
          </a:p>
          <a:p>
            <a:endParaRPr lang="en-US" dirty="0"/>
          </a:p>
          <a:p>
            <a:r>
              <a:rPr lang="en-US" dirty="0"/>
              <a:t>The fact is, there are billions of dollars available to help you pay for college. This includes federal and state grants as well as college scholarships. And this is money you don’t have to pay back. It’s literally free money you can use to pay for college. </a:t>
            </a:r>
          </a:p>
          <a:p>
            <a:endParaRPr lang="en-US" dirty="0"/>
          </a:p>
          <a:p>
            <a:r>
              <a:rPr lang="en-US" dirty="0"/>
              <a:t>Today I’ll show you some online tools you can use to get an idea of how much financial aid you could get and give you an idea of how much each college might cost you based on your family’s situation. </a:t>
            </a:r>
          </a:p>
          <a:p>
            <a:endParaRPr lang="en-US" dirty="0"/>
          </a:p>
          <a:p>
            <a:r>
              <a:rPr lang="en-US" dirty="0"/>
              <a:t>When you leave here today, you’ll be able to evaluate the cost of different colleges and you and your family can make a more informed decision about which college is right for you. </a:t>
            </a:r>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1</a:t>
            </a:fld>
            <a:endParaRPr lang="en-US" dirty="0"/>
          </a:p>
        </p:txBody>
      </p:sp>
    </p:spTree>
    <p:extLst>
      <p:ext uri="{BB962C8B-B14F-4D97-AF65-F5344CB8AC3E}">
        <p14:creationId xmlns:p14="http://schemas.microsoft.com/office/powerpoint/2010/main" val="3257137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So why is it so important to complete the FAFSA? So you can be like the huge majority of full-time students who received financial aid in 2015-16. </a:t>
            </a:r>
            <a:endParaRPr lang="en-US" b="1" baseline="0" dirty="0"/>
          </a:p>
          <a:p>
            <a:endParaRPr lang="en-US" baseline="0" dirty="0"/>
          </a:p>
          <a:p>
            <a:r>
              <a:rPr lang="en-US" sz="1200" b="0" i="0" kern="1200" dirty="0">
                <a:solidFill>
                  <a:schemeClr val="tx1"/>
                </a:solidFill>
                <a:effectLst/>
                <a:latin typeface="Arial" charset="0"/>
                <a:ea typeface="ＭＳ Ｐゴシック" charset="0"/>
                <a:cs typeface="ＭＳ Ｐゴシック" charset="0"/>
              </a:rPr>
              <a:t>At 4-year degree-granting postsecondary institutions, the percentage of first-time, full-time degree/certificate-seeking undergraduate students who were awarded financial aid was 85% in academic year 2015–16!</a:t>
            </a:r>
            <a:endParaRPr lang="en-US" sz="1200" b="0" i="0" kern="1200" baseline="0" dirty="0">
              <a:solidFill>
                <a:schemeClr val="tx1"/>
              </a:solidFill>
              <a:effectLst/>
              <a:latin typeface="Arial" charset="0"/>
              <a:ea typeface="ＭＳ Ｐゴシック" charset="0"/>
            </a:endParaRPr>
          </a:p>
          <a:p>
            <a:endParaRPr lang="en-US" baseline="0" dirty="0"/>
          </a:p>
          <a:p>
            <a:pPr defTabSz="914308">
              <a:defRPr/>
            </a:pPr>
            <a:r>
              <a:rPr lang="en-US" dirty="0">
                <a:cs typeface="Arial" charset="0"/>
              </a:rPr>
              <a:t>Source: </a:t>
            </a:r>
            <a:r>
              <a:rPr lang="en-US" dirty="0">
                <a:hlinkClick r:id="rId3"/>
              </a:rPr>
              <a:t>https://nces.ed.gov/fastfacts/display.asp?id=31</a:t>
            </a:r>
            <a:endParaRPr lang="en-US" dirty="0"/>
          </a:p>
          <a:p>
            <a:pPr defTabSz="914308">
              <a:defRPr/>
            </a:pPr>
            <a:endParaRPr lang="en-US" baseline="0" dirty="0"/>
          </a:p>
        </p:txBody>
      </p:sp>
      <p:sp>
        <p:nvSpPr>
          <p:cNvPr id="4" name="Slide Number Placeholder 3"/>
          <p:cNvSpPr>
            <a:spLocks noGrp="1"/>
          </p:cNvSpPr>
          <p:nvPr>
            <p:ph type="sldNum" sz="quarter" idx="10"/>
          </p:nvPr>
        </p:nvSpPr>
        <p:spPr/>
        <p:txBody>
          <a:bodyPr/>
          <a:lstStyle/>
          <a:p>
            <a:fld id="{A46C9B18-45DB-45B7-B1A5-ED97544D8E0E}" type="slidenum">
              <a:rPr lang="en-US" smtClean="0"/>
              <a:t>10</a:t>
            </a:fld>
            <a:endParaRPr lang="en-US" dirty="0"/>
          </a:p>
        </p:txBody>
      </p:sp>
    </p:spTree>
    <p:extLst>
      <p:ext uri="{BB962C8B-B14F-4D97-AF65-F5344CB8AC3E}">
        <p14:creationId xmlns:p14="http://schemas.microsoft.com/office/powerpoint/2010/main" val="1989881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4689" indent="-286419" eaLnBrk="0" hangingPunct="0">
              <a:defRPr>
                <a:solidFill>
                  <a:schemeClr val="tx1"/>
                </a:solidFill>
                <a:latin typeface="Arial" charset="0"/>
              </a:defRPr>
            </a:lvl2pPr>
            <a:lvl3pPr marL="1145675" indent="-229136" eaLnBrk="0" hangingPunct="0">
              <a:defRPr>
                <a:solidFill>
                  <a:schemeClr val="tx1"/>
                </a:solidFill>
                <a:latin typeface="Arial" charset="0"/>
              </a:defRPr>
            </a:lvl3pPr>
            <a:lvl4pPr marL="1603946" indent="-229136" eaLnBrk="0" hangingPunct="0">
              <a:defRPr>
                <a:solidFill>
                  <a:schemeClr val="tx1"/>
                </a:solidFill>
                <a:latin typeface="Arial" charset="0"/>
              </a:defRPr>
            </a:lvl4pPr>
            <a:lvl5pPr marL="2062217" indent="-229136" eaLnBrk="0" hangingPunct="0">
              <a:defRPr>
                <a:solidFill>
                  <a:schemeClr val="tx1"/>
                </a:solidFill>
                <a:latin typeface="Arial" charset="0"/>
              </a:defRPr>
            </a:lvl5pPr>
            <a:lvl6pPr marL="2520488" indent="-229136" eaLnBrk="0" fontAlgn="base" hangingPunct="0">
              <a:spcBef>
                <a:spcPct val="0"/>
              </a:spcBef>
              <a:spcAft>
                <a:spcPct val="0"/>
              </a:spcAft>
              <a:defRPr>
                <a:solidFill>
                  <a:schemeClr val="tx1"/>
                </a:solidFill>
                <a:latin typeface="Arial" charset="0"/>
              </a:defRPr>
            </a:lvl6pPr>
            <a:lvl7pPr marL="2978758" indent="-229136" eaLnBrk="0" fontAlgn="base" hangingPunct="0">
              <a:spcBef>
                <a:spcPct val="0"/>
              </a:spcBef>
              <a:spcAft>
                <a:spcPct val="0"/>
              </a:spcAft>
              <a:defRPr>
                <a:solidFill>
                  <a:schemeClr val="tx1"/>
                </a:solidFill>
                <a:latin typeface="Arial" charset="0"/>
              </a:defRPr>
            </a:lvl7pPr>
            <a:lvl8pPr marL="3437027" indent="-229136" eaLnBrk="0" fontAlgn="base" hangingPunct="0">
              <a:spcBef>
                <a:spcPct val="0"/>
              </a:spcBef>
              <a:spcAft>
                <a:spcPct val="0"/>
              </a:spcAft>
              <a:defRPr>
                <a:solidFill>
                  <a:schemeClr val="tx1"/>
                </a:solidFill>
                <a:latin typeface="Arial" charset="0"/>
              </a:defRPr>
            </a:lvl8pPr>
            <a:lvl9pPr marL="3895299" indent="-229136" eaLnBrk="0" fontAlgn="base" hangingPunct="0">
              <a:spcBef>
                <a:spcPct val="0"/>
              </a:spcBef>
              <a:spcAft>
                <a:spcPct val="0"/>
              </a:spcAft>
              <a:defRPr>
                <a:solidFill>
                  <a:schemeClr val="tx1"/>
                </a:solidFill>
                <a:latin typeface="Arial" charset="0"/>
              </a:defRPr>
            </a:lvl9pPr>
          </a:lstStyle>
          <a:p>
            <a:pPr eaLnBrk="1" hangingPunct="1"/>
            <a:fld id="{C4FCC0A2-21AE-4DBD-9DFD-7EDD560518DE}" type="slidenum">
              <a:rPr lang="en-US" smtClean="0"/>
              <a:pPr eaLnBrk="1" hangingPunct="1"/>
              <a:t>11</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baseline="0" dirty="0"/>
              <a:t>Like the over 600,000 eligible students from the high school class of  2017 who missed out on a total of $2.3 billion in available federal financial aid. Those 600,000 students could have had about $6,000 each to help reduce their sticker price.</a:t>
            </a:r>
          </a:p>
          <a:p>
            <a:endParaRPr lang="en-US" dirty="0"/>
          </a:p>
          <a:p>
            <a:r>
              <a:rPr lang="en-US" dirty="0"/>
              <a:t>That free money was left out there </a:t>
            </a:r>
            <a:r>
              <a:rPr lang="en-US" b="1" dirty="0"/>
              <a:t>because the students didn’t </a:t>
            </a:r>
            <a:r>
              <a:rPr lang="en-US" b="1" baseline="0" dirty="0"/>
              <a:t>complete the FAFSA! Don’t be one of those students.</a:t>
            </a:r>
          </a:p>
          <a:p>
            <a:endParaRPr lang="en-US" baseline="0" dirty="0"/>
          </a:p>
          <a:p>
            <a:endParaRPr lang="en-US" dirty="0"/>
          </a:p>
          <a:p>
            <a:r>
              <a:rPr lang="en-US" dirty="0">
                <a:cs typeface="Arial" charset="0"/>
              </a:rPr>
              <a:t>Source:</a:t>
            </a:r>
            <a:r>
              <a:rPr lang="en-US" baseline="0" dirty="0">
                <a:cs typeface="Arial" charset="0"/>
              </a:rPr>
              <a:t> </a:t>
            </a:r>
            <a:r>
              <a:rPr lang="en-US" u="sng" dirty="0"/>
              <a:t>https://www.nerdwallet.com/blog/loans/student-loans/missed-free-financial-aid/</a:t>
            </a:r>
          </a:p>
          <a:p>
            <a:endParaRPr lang="en-US" u="sng" dirty="0"/>
          </a:p>
          <a:p>
            <a:endParaRPr lang="en-US" u="sng" dirty="0"/>
          </a:p>
          <a:p>
            <a:endParaRPr lang="en-US" dirty="0"/>
          </a:p>
        </p:txBody>
      </p:sp>
    </p:spTree>
    <p:extLst>
      <p:ext uri="{BB962C8B-B14F-4D97-AF65-F5344CB8AC3E}">
        <p14:creationId xmlns:p14="http://schemas.microsoft.com/office/powerpoint/2010/main" val="3705420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dirty="0">
                <a:latin typeface="Arial" pitchFamily="34" charset="0"/>
                <a:ea typeface="ＭＳ Ｐゴシック" pitchFamily="34" charset="-128"/>
              </a:rPr>
              <a:t>Let’s look more closely at what the FAFSA unlocks.</a:t>
            </a:r>
          </a:p>
          <a:p>
            <a:pPr eaLnBrk="1" hangingPunct="1">
              <a:lnSpc>
                <a:spcPct val="90000"/>
              </a:lnSpc>
              <a:defRPr/>
            </a:pPr>
            <a:endParaRPr lang="en-US" dirty="0">
              <a:latin typeface="Arial" pitchFamily="34" charset="0"/>
              <a:ea typeface="ＭＳ Ｐゴシック" pitchFamily="34" charset="-128"/>
            </a:endParaRPr>
          </a:p>
          <a:p>
            <a:pPr eaLnBrk="1" hangingPunct="1">
              <a:lnSpc>
                <a:spcPct val="90000"/>
              </a:lnSpc>
              <a:defRPr/>
            </a:pPr>
            <a:r>
              <a:rPr lang="en-US" dirty="0">
                <a:latin typeface="Arial" pitchFamily="34" charset="0"/>
                <a:ea typeface="ＭＳ Ｐゴシック" pitchFamily="34" charset="-128"/>
              </a:rPr>
              <a:t>Grants are money for college that does not have to be repaid--some of that free money I was talking about. </a:t>
            </a:r>
          </a:p>
          <a:p>
            <a:pPr eaLnBrk="1" hangingPunct="1">
              <a:lnSpc>
                <a:spcPct val="90000"/>
              </a:lnSpc>
              <a:defRPr/>
            </a:pPr>
            <a:endParaRPr lang="en-US" dirty="0">
              <a:latin typeface="Arial" pitchFamily="34" charset="0"/>
              <a:ea typeface="ＭＳ Ｐゴシック" pitchFamily="34" charset="-128"/>
            </a:endParaRPr>
          </a:p>
          <a:p>
            <a:pPr eaLnBrk="1" hangingPunct="1">
              <a:lnSpc>
                <a:spcPct val="90000"/>
              </a:lnSpc>
              <a:defRPr/>
            </a:pPr>
            <a:r>
              <a:rPr lang="en-US" dirty="0">
                <a:latin typeface="Arial" pitchFamily="34" charset="0"/>
                <a:ea typeface="ＭＳ Ｐゴシック" pitchFamily="34" charset="-128"/>
              </a:rPr>
              <a:t>The first, and largest, type of federal grant available to those who qualify is called the Pell grant. For the 2019-2020 academic year, students can receive up to $6,195 a year towards college. Getting one is determined by your family income and number of family members. Money for the Pell Grant does not run out. If you’re eligible to receive this grant you will get the money.</a:t>
            </a:r>
          </a:p>
          <a:p>
            <a:pPr eaLnBrk="1" hangingPunct="1">
              <a:lnSpc>
                <a:spcPct val="90000"/>
              </a:lnSpc>
              <a:defRPr/>
            </a:pPr>
            <a:endParaRPr lang="en-US" dirty="0">
              <a:latin typeface="Arial" pitchFamily="34" charset="0"/>
              <a:ea typeface="ＭＳ Ｐゴシック" pitchFamily="34" charset="-128"/>
            </a:endParaRPr>
          </a:p>
          <a:p>
            <a:pPr eaLnBrk="1" hangingPunct="1">
              <a:lnSpc>
                <a:spcPct val="90000"/>
              </a:lnSpc>
              <a:defRPr/>
            </a:pPr>
            <a:r>
              <a:rPr lang="en-US" dirty="0">
                <a:latin typeface="Arial" pitchFamily="34" charset="0"/>
                <a:ea typeface="ＭＳ Ｐゴシック" pitchFamily="34" charset="-128"/>
              </a:rPr>
              <a:t>Another type of grant is the Supplemental Educational Opportunity Grant. Again, more free money. This grant can range from $100 to $4,000 a year, and like the Pell grant, it is given based on your family’s income. But unlike the Pell grant, funds for the SEOG grant run out and when they are gone, they are gone.</a:t>
            </a:r>
            <a:r>
              <a:rPr lang="en-US" baseline="0" dirty="0">
                <a:latin typeface="Arial" pitchFamily="34" charset="0"/>
                <a:ea typeface="ＭＳ Ｐゴシック" pitchFamily="34" charset="-128"/>
              </a:rPr>
              <a:t> T</a:t>
            </a:r>
            <a:r>
              <a:rPr lang="en-US" dirty="0">
                <a:latin typeface="Arial" pitchFamily="34" charset="0"/>
                <a:ea typeface="ＭＳ Ｐゴシック" pitchFamily="34" charset="-128"/>
              </a:rPr>
              <a:t>hat’s why it’s important to apply as soon as possible.</a:t>
            </a:r>
          </a:p>
          <a:p>
            <a:pPr eaLnBrk="1" hangingPunct="1">
              <a:lnSpc>
                <a:spcPct val="90000"/>
              </a:lnSpc>
              <a:defRPr/>
            </a:pPr>
            <a:endParaRPr lang="en-US" dirty="0">
              <a:latin typeface="Arial" pitchFamily="34" charset="0"/>
              <a:ea typeface="ＭＳ Ｐゴシック" pitchFamily="34" charset="-128"/>
            </a:endParaRPr>
          </a:p>
          <a:p>
            <a:pPr defTabSz="914308" eaLnBrk="1" hangingPunct="1">
              <a:lnSpc>
                <a:spcPct val="90000"/>
              </a:lnSpc>
              <a:defRPr/>
            </a:pPr>
            <a:r>
              <a:rPr lang="en-US" dirty="0">
                <a:solidFill>
                  <a:srgbClr val="000000"/>
                </a:solidFill>
              </a:rPr>
              <a:t>In addition to federal grants, there may be grants available from your state. In Wisconsin,</a:t>
            </a:r>
            <a:r>
              <a:rPr lang="en-US" baseline="0" dirty="0">
                <a:solidFill>
                  <a:srgbClr val="000000"/>
                </a:solidFill>
              </a:rPr>
              <a:t> for example, some </a:t>
            </a:r>
            <a:r>
              <a:rPr lang="en-US" dirty="0">
                <a:solidFill>
                  <a:srgbClr val="000000"/>
                </a:solidFill>
              </a:rPr>
              <a:t>state grants</a:t>
            </a:r>
            <a:r>
              <a:rPr lang="en-US" baseline="0" dirty="0">
                <a:solidFill>
                  <a:srgbClr val="000000"/>
                </a:solidFill>
              </a:rPr>
              <a:t> can be as much as $3,000—and the good news is that if you are eligible, you can receive more than one of these grants at a time.</a:t>
            </a:r>
          </a:p>
          <a:p>
            <a:pPr defTabSz="914308" eaLnBrk="1" hangingPunct="1">
              <a:lnSpc>
                <a:spcPct val="90000"/>
              </a:lnSpc>
              <a:defRPr/>
            </a:pPr>
            <a:endParaRPr lang="en-US" baseline="0" dirty="0">
              <a:solidFill>
                <a:srgbClr val="000000"/>
              </a:solidFill>
            </a:endParaRPr>
          </a:p>
          <a:p>
            <a:pPr defTabSz="914308" eaLnBrk="1" hangingPunct="1">
              <a:lnSpc>
                <a:spcPct val="90000"/>
              </a:lnSpc>
              <a:defRPr/>
            </a:pPr>
            <a:r>
              <a:rPr lang="en-US" baseline="0" dirty="0">
                <a:solidFill>
                  <a:srgbClr val="000000"/>
                </a:solidFill>
              </a:rPr>
              <a:t>You can see that if you were to get the two federal grants and just one state grant it adds up to over $13,000 to help pay for college. And that’s all free money you don’t have to pay back.</a:t>
            </a:r>
            <a:endParaRPr lang="en-US" dirty="0">
              <a:solidFill>
                <a:srgbClr val="000000"/>
              </a:solidFill>
            </a:endParaRPr>
          </a:p>
          <a:p>
            <a:pPr eaLnBrk="1" hangingPunct="1">
              <a:lnSpc>
                <a:spcPct val="90000"/>
              </a:lnSpc>
              <a:defRPr/>
            </a:pPr>
            <a:endParaRPr lang="en-US" dirty="0">
              <a:latin typeface="Arial" pitchFamily="34" charset="0"/>
              <a:ea typeface="ＭＳ Ｐゴシック" pitchFamily="34" charset="-128"/>
            </a:endParaRPr>
          </a:p>
          <a:p>
            <a:pPr eaLnBrk="1" hangingPunct="1">
              <a:lnSpc>
                <a:spcPct val="90000"/>
              </a:lnSpc>
              <a:defRPr/>
            </a:pPr>
            <a:endParaRPr lang="en-US" dirty="0">
              <a:latin typeface="Arial" pitchFamily="34" charset="0"/>
              <a:ea typeface="ＭＳ Ｐゴシック" pitchFamily="34" charset="-128"/>
            </a:endParaRPr>
          </a:p>
          <a:p>
            <a:pPr eaLnBrk="1" hangingPunct="1">
              <a:lnSpc>
                <a:spcPct val="90000"/>
              </a:lnSpc>
              <a:defRPr/>
            </a:pPr>
            <a:endParaRPr lang="en-US" dirty="0">
              <a:latin typeface="Arial" pitchFamily="34"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12</a:t>
            </a:fld>
            <a:endParaRPr lang="en-US" dirty="0"/>
          </a:p>
        </p:txBody>
      </p:sp>
    </p:spTree>
    <p:extLst>
      <p:ext uri="{BB962C8B-B14F-4D97-AF65-F5344CB8AC3E}">
        <p14:creationId xmlns:p14="http://schemas.microsoft.com/office/powerpoint/2010/main" val="196723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dirty="0">
                <a:solidFill>
                  <a:srgbClr val="000000"/>
                </a:solidFill>
              </a:rPr>
              <a:t>The FAFSA also unlocks </a:t>
            </a:r>
            <a:r>
              <a:rPr lang="en-US" baseline="0" dirty="0">
                <a:solidFill>
                  <a:srgbClr val="000000"/>
                </a:solidFill>
              </a:rPr>
              <a:t>grants and s</a:t>
            </a:r>
            <a:r>
              <a:rPr lang="en-US" dirty="0">
                <a:solidFill>
                  <a:srgbClr val="000000"/>
                </a:solidFill>
              </a:rPr>
              <a:t>cholarships from your college.</a:t>
            </a:r>
          </a:p>
          <a:p>
            <a:pPr lvl="0" eaLnBrk="1" hangingPunct="1"/>
            <a:endParaRPr lang="en-US" dirty="0">
              <a:solidFill>
                <a:srgbClr val="000000"/>
              </a:solidFill>
            </a:endParaRPr>
          </a:p>
          <a:p>
            <a:pPr lvl="0" eaLnBrk="1" hangingPunct="1"/>
            <a:r>
              <a:rPr lang="en-US" dirty="0">
                <a:solidFill>
                  <a:srgbClr val="000000"/>
                </a:solidFill>
              </a:rPr>
              <a:t>Again,</a:t>
            </a:r>
            <a:r>
              <a:rPr lang="en-US" baseline="0" dirty="0">
                <a:solidFill>
                  <a:srgbClr val="000000"/>
                </a:solidFill>
              </a:rPr>
              <a:t> this is money that doesn’t have to be repaid.</a:t>
            </a:r>
          </a:p>
          <a:p>
            <a:pPr lvl="0" eaLnBrk="1" hangingPunct="1"/>
            <a:endParaRPr lang="en-US" baseline="0" dirty="0">
              <a:solidFill>
                <a:srgbClr val="000000"/>
              </a:solidFill>
            </a:endParaRPr>
          </a:p>
          <a:p>
            <a:pPr lvl="0" eaLnBrk="1" hangingPunct="1"/>
            <a:r>
              <a:rPr lang="en-US" dirty="0">
                <a:solidFill>
                  <a:srgbClr val="000000"/>
                </a:solidFill>
              </a:rPr>
              <a:t>Some</a:t>
            </a:r>
            <a:r>
              <a:rPr lang="en-US" baseline="0" dirty="0">
                <a:solidFill>
                  <a:srgbClr val="000000"/>
                </a:solidFill>
              </a:rPr>
              <a:t> colleges award scholarships based on your financial situation, or they can be awarded for sports or academic achievement.</a:t>
            </a:r>
          </a:p>
          <a:p>
            <a:pPr lvl="0" eaLnBrk="1" hangingPunct="1"/>
            <a:endParaRPr lang="en-US" baseline="0" dirty="0">
              <a:solidFill>
                <a:srgbClr val="000000"/>
              </a:solidFill>
            </a:endParaRPr>
          </a:p>
          <a:p>
            <a:pPr defTabSz="914308" eaLnBrk="1" hangingPunct="1">
              <a:defRPr/>
            </a:pPr>
            <a:r>
              <a:rPr lang="en-US" baseline="0" dirty="0">
                <a:solidFill>
                  <a:srgbClr val="000000"/>
                </a:solidFill>
              </a:rPr>
              <a:t>There are also scholarships available from sources other than colleges. I’ll talk more about those later.</a:t>
            </a:r>
          </a:p>
          <a:p>
            <a:pPr lvl="0" eaLnBrk="1" hangingPunct="1"/>
            <a:endParaRPr lang="en-US" baseline="0" dirty="0">
              <a:solidFill>
                <a:srgbClr val="000000"/>
              </a:solidFill>
            </a:endParaRPr>
          </a:p>
          <a:p>
            <a:pPr lvl="0" eaLnBrk="1" hangingPunct="1"/>
            <a:endParaRPr lang="en-US" baseline="0" dirty="0">
              <a:solidFill>
                <a:srgbClr val="000000"/>
              </a:solidFill>
            </a:endParaRPr>
          </a:p>
          <a:p>
            <a:pPr eaLnBrk="1" hangingPunct="1">
              <a:defRPr/>
            </a:pPr>
            <a:endParaRPr lang="en-US" b="1" baseline="0"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1864746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looking again at how net price is calculated, we see how valuable this federal, state and college money is in helping reduce the cost of college. Sticker price isn’t going to change. It is what it is. But you can see how grants and scholarships get you a lower net price.</a:t>
            </a:r>
          </a:p>
          <a:p>
            <a:endParaRPr lang="en-US" baseline="0"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14</a:t>
            </a:fld>
            <a:endParaRPr lang="en-US" dirty="0"/>
          </a:p>
        </p:txBody>
      </p:sp>
    </p:spTree>
    <p:extLst>
      <p:ext uri="{BB962C8B-B14F-4D97-AF65-F5344CB8AC3E}">
        <p14:creationId xmlns:p14="http://schemas.microsoft.com/office/powerpoint/2010/main" val="1566041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t>
            </a:r>
            <a:r>
              <a:rPr lang="en-US" baseline="0" dirty="0"/>
              <a:t>great would it be if </a:t>
            </a:r>
            <a:r>
              <a:rPr lang="en-US" dirty="0"/>
              <a:t>there</a:t>
            </a:r>
            <a:r>
              <a:rPr lang="en-US" baseline="0" dirty="0"/>
              <a:t> was a way you could see ahead of time what grants and scholarships could be available to help reduce what you need to pay?</a:t>
            </a:r>
          </a:p>
          <a:p>
            <a:r>
              <a:rPr lang="en-US" baseline="0" dirty="0"/>
              <a:t>Good news--there is! It’s called a net price calculator.</a:t>
            </a:r>
          </a:p>
          <a:p>
            <a:endParaRPr lang="en-US" baseline="0" dirty="0"/>
          </a:p>
          <a:p>
            <a:pPr defTabSz="914308">
              <a:defRPr/>
            </a:pPr>
            <a:r>
              <a:rPr lang="en-US" baseline="0" dirty="0"/>
              <a:t>You can use a net price calculator to help estimate the grants and scholarships you may receive from each college. </a:t>
            </a:r>
          </a:p>
          <a:p>
            <a:pPr defTabSz="914308">
              <a:defRPr/>
            </a:pPr>
            <a:endParaRPr lang="en-US" baseline="0" dirty="0"/>
          </a:p>
          <a:p>
            <a:pPr defTabSz="914308">
              <a:defRPr/>
            </a:pPr>
            <a:endParaRPr lang="en-US" baseline="0" dirty="0"/>
          </a:p>
          <a:p>
            <a:pPr defTabSz="914308">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3866788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a:defRPr/>
            </a:pPr>
            <a:r>
              <a:rPr lang="en-US" baseline="0" dirty="0"/>
              <a:t>Net price calculators are a great tool to help prepare you for what college will cost. They put you in control and give you more information so you can compare colleges. They also help you avoid surprises later. </a:t>
            </a:r>
          </a:p>
          <a:p>
            <a:endParaRPr lang="en-US" dirty="0"/>
          </a:p>
          <a:p>
            <a:r>
              <a:rPr lang="en-US" dirty="0"/>
              <a:t>You input personal information and the calculator</a:t>
            </a:r>
            <a:r>
              <a:rPr lang="en-US" baseline="0" dirty="0"/>
              <a:t> will</a:t>
            </a:r>
            <a:r>
              <a:rPr lang="en-US" dirty="0"/>
              <a:t> estimate how much college will cost af</a:t>
            </a:r>
            <a:r>
              <a:rPr lang="en-US" baseline="0" dirty="0"/>
              <a:t>ter grants and scholarships from the federal government, the state and the college are applied.</a:t>
            </a:r>
          </a:p>
          <a:p>
            <a:endParaRPr lang="en-US" baseline="0" dirty="0"/>
          </a:p>
          <a:p>
            <a:pPr defTabSz="914308">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5969571-A22D-45F4-B9A3-E42E7AFC6461}"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995167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4689" indent="-286419" eaLnBrk="0" hangingPunct="0">
              <a:defRPr>
                <a:solidFill>
                  <a:schemeClr val="tx1"/>
                </a:solidFill>
                <a:latin typeface="Arial" charset="0"/>
              </a:defRPr>
            </a:lvl2pPr>
            <a:lvl3pPr marL="1145675" indent="-229136" eaLnBrk="0" hangingPunct="0">
              <a:defRPr>
                <a:solidFill>
                  <a:schemeClr val="tx1"/>
                </a:solidFill>
                <a:latin typeface="Arial" charset="0"/>
              </a:defRPr>
            </a:lvl3pPr>
            <a:lvl4pPr marL="1603946" indent="-229136" eaLnBrk="0" hangingPunct="0">
              <a:defRPr>
                <a:solidFill>
                  <a:schemeClr val="tx1"/>
                </a:solidFill>
                <a:latin typeface="Arial" charset="0"/>
              </a:defRPr>
            </a:lvl4pPr>
            <a:lvl5pPr marL="2062217" indent="-229136" eaLnBrk="0" hangingPunct="0">
              <a:defRPr>
                <a:solidFill>
                  <a:schemeClr val="tx1"/>
                </a:solidFill>
                <a:latin typeface="Arial" charset="0"/>
              </a:defRPr>
            </a:lvl5pPr>
            <a:lvl6pPr marL="2520488" indent="-229136" eaLnBrk="0" fontAlgn="base" hangingPunct="0">
              <a:spcBef>
                <a:spcPct val="0"/>
              </a:spcBef>
              <a:spcAft>
                <a:spcPct val="0"/>
              </a:spcAft>
              <a:defRPr>
                <a:solidFill>
                  <a:schemeClr val="tx1"/>
                </a:solidFill>
                <a:latin typeface="Arial" charset="0"/>
              </a:defRPr>
            </a:lvl6pPr>
            <a:lvl7pPr marL="2978758" indent="-229136" eaLnBrk="0" fontAlgn="base" hangingPunct="0">
              <a:spcBef>
                <a:spcPct val="0"/>
              </a:spcBef>
              <a:spcAft>
                <a:spcPct val="0"/>
              </a:spcAft>
              <a:defRPr>
                <a:solidFill>
                  <a:schemeClr val="tx1"/>
                </a:solidFill>
                <a:latin typeface="Arial" charset="0"/>
              </a:defRPr>
            </a:lvl7pPr>
            <a:lvl8pPr marL="3437027" indent="-229136" eaLnBrk="0" fontAlgn="base" hangingPunct="0">
              <a:spcBef>
                <a:spcPct val="0"/>
              </a:spcBef>
              <a:spcAft>
                <a:spcPct val="0"/>
              </a:spcAft>
              <a:defRPr>
                <a:solidFill>
                  <a:schemeClr val="tx1"/>
                </a:solidFill>
                <a:latin typeface="Arial" charset="0"/>
              </a:defRPr>
            </a:lvl8pPr>
            <a:lvl9pPr marL="3895299" indent="-229136" eaLnBrk="0" fontAlgn="base" hangingPunct="0">
              <a:spcBef>
                <a:spcPct val="0"/>
              </a:spcBef>
              <a:spcAft>
                <a:spcPct val="0"/>
              </a:spcAft>
              <a:defRPr>
                <a:solidFill>
                  <a:schemeClr val="tx1"/>
                </a:solidFill>
                <a:latin typeface="Arial" charset="0"/>
              </a:defRPr>
            </a:lvl9pPr>
          </a:lstStyle>
          <a:p>
            <a:pPr eaLnBrk="1" hangingPunct="1"/>
            <a:fld id="{C4FCC0A2-21AE-4DBD-9DFD-7EDD560518DE}" type="slidenum">
              <a:rPr lang="en-US" smtClean="0">
                <a:solidFill>
                  <a:prstClr val="black"/>
                </a:solidFill>
              </a:rPr>
              <a:pPr eaLnBrk="1" hangingPunct="1"/>
              <a:t>17</a:t>
            </a:fld>
            <a:endParaRPr lang="en-US" dirty="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baseline="0" dirty="0"/>
              <a:t>Every college offers a net price calculator.</a:t>
            </a:r>
          </a:p>
          <a:p>
            <a:endParaRPr lang="en-US" baseline="0" dirty="0"/>
          </a:p>
          <a:p>
            <a:r>
              <a:rPr lang="en-US" baseline="0" dirty="0"/>
              <a:t>Each is unique—some are going to ask for more detailed personal information and others less. The results they provide will be based on what you input. </a:t>
            </a:r>
          </a:p>
          <a:p>
            <a:endParaRPr lang="en-US" baseline="0" dirty="0"/>
          </a:p>
          <a:p>
            <a:r>
              <a:rPr lang="en-US" baseline="0" dirty="0"/>
              <a:t>They are a great way to compare the prices of different colleges. And this is where you may learn that a more expensive college can give you more financial aid and not cost as much as a college with a lower sticker price. So it’s worth checking them out.</a:t>
            </a:r>
          </a:p>
          <a:p>
            <a:endParaRPr lang="en-US" baseline="0" dirty="0"/>
          </a:p>
          <a:p>
            <a:pPr defTabSz="914308">
              <a:defRPr/>
            </a:pPr>
            <a:r>
              <a:rPr lang="en-US" baseline="0" dirty="0"/>
              <a:t>I want to stress that it’s only an estimate of what you can expect to pay. </a:t>
            </a:r>
          </a:p>
          <a:p>
            <a:r>
              <a:rPr lang="en-US" baseline="0" dirty="0"/>
              <a:t>You’ll find out what your actual price will be once you apply and get accepted to a college. That’s when you’ll learn the total of the financial aid package the college can offer you. But with the Net Price Calculator you can start to plan with a better understanding of the real cost of the college you want to attend.</a:t>
            </a:r>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835" indent="-285705" eaLnBrk="0" hangingPunct="0">
              <a:defRPr>
                <a:solidFill>
                  <a:schemeClr val="tx1"/>
                </a:solidFill>
                <a:latin typeface="Arial" charset="0"/>
              </a:defRPr>
            </a:lvl2pPr>
            <a:lvl3pPr marL="1142823" indent="-228564" eaLnBrk="0" hangingPunct="0">
              <a:defRPr>
                <a:solidFill>
                  <a:schemeClr val="tx1"/>
                </a:solidFill>
                <a:latin typeface="Arial" charset="0"/>
              </a:defRPr>
            </a:lvl3pPr>
            <a:lvl4pPr marL="1599950" indent="-228564" eaLnBrk="0" hangingPunct="0">
              <a:defRPr>
                <a:solidFill>
                  <a:schemeClr val="tx1"/>
                </a:solidFill>
                <a:latin typeface="Arial" charset="0"/>
              </a:defRPr>
            </a:lvl4pPr>
            <a:lvl5pPr marL="2057081" indent="-228564" eaLnBrk="0" hangingPunct="0">
              <a:defRPr>
                <a:solidFill>
                  <a:schemeClr val="tx1"/>
                </a:solidFill>
                <a:latin typeface="Arial" charset="0"/>
              </a:defRPr>
            </a:lvl5pPr>
            <a:lvl6pPr marL="2514209" indent="-228564" algn="ctr" eaLnBrk="0" fontAlgn="base" hangingPunct="0">
              <a:spcBef>
                <a:spcPct val="50000"/>
              </a:spcBef>
              <a:spcAft>
                <a:spcPct val="0"/>
              </a:spcAft>
              <a:defRPr>
                <a:solidFill>
                  <a:schemeClr val="tx1"/>
                </a:solidFill>
                <a:latin typeface="Arial" charset="0"/>
              </a:defRPr>
            </a:lvl6pPr>
            <a:lvl7pPr marL="2971337" indent="-228564" algn="ctr" eaLnBrk="0" fontAlgn="base" hangingPunct="0">
              <a:spcBef>
                <a:spcPct val="50000"/>
              </a:spcBef>
              <a:spcAft>
                <a:spcPct val="0"/>
              </a:spcAft>
              <a:defRPr>
                <a:solidFill>
                  <a:schemeClr val="tx1"/>
                </a:solidFill>
                <a:latin typeface="Arial" charset="0"/>
              </a:defRPr>
            </a:lvl7pPr>
            <a:lvl8pPr marL="3428468" indent="-228564" algn="ctr" eaLnBrk="0" fontAlgn="base" hangingPunct="0">
              <a:spcBef>
                <a:spcPct val="50000"/>
              </a:spcBef>
              <a:spcAft>
                <a:spcPct val="0"/>
              </a:spcAft>
              <a:defRPr>
                <a:solidFill>
                  <a:schemeClr val="tx1"/>
                </a:solidFill>
                <a:latin typeface="Arial" charset="0"/>
              </a:defRPr>
            </a:lvl8pPr>
            <a:lvl9pPr marL="3885596" indent="-228564" algn="ctr" eaLnBrk="0" fontAlgn="base" hangingPunct="0">
              <a:spcBef>
                <a:spcPct val="50000"/>
              </a:spcBef>
              <a:spcAft>
                <a:spcPct val="0"/>
              </a:spcAft>
              <a:defRPr>
                <a:solidFill>
                  <a:schemeClr val="tx1"/>
                </a:solidFill>
                <a:latin typeface="Arial" charset="0"/>
              </a:defRPr>
            </a:lvl9pPr>
          </a:lstStyle>
          <a:p>
            <a:pPr eaLnBrk="1" hangingPunct="1"/>
            <a:fld id="{33FF79C4-7A27-4B6F-A32F-3394223F68F1}" type="slidenum">
              <a:rPr lang="en-US" smtClean="0">
                <a:solidFill>
                  <a:prstClr val="black"/>
                </a:solidFill>
              </a:rPr>
              <a:pPr eaLnBrk="1" hangingPunct="1"/>
              <a:t>18</a:t>
            </a:fld>
            <a:endParaRPr lang="en-US" dirty="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defTabSz="914308">
              <a:defRPr/>
            </a:pPr>
            <a:r>
              <a:rPr lang="en-US" baseline="0" dirty="0"/>
              <a:t>To find a college’s net price calculator, go to the college’s website and search “net price calculator.”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net price calculator for Southwest Technical College. Southwest Technical College is a 2-year tech college in Fennimore, Wisconsin—which as the name suggests is in the southwest part of the state. </a:t>
            </a:r>
          </a:p>
          <a:p>
            <a:endParaRPr lang="en-US" baseline="0" dirty="0"/>
          </a:p>
          <a:p>
            <a:r>
              <a:rPr lang="en-US" baseline="0" dirty="0"/>
              <a:t>Lots of colleges use a net price calculator similar to this one, so you’ll probably see it quite often.</a:t>
            </a:r>
          </a:p>
          <a:p>
            <a:endParaRPr lang="en-US" baseline="0" dirty="0"/>
          </a:p>
          <a:p>
            <a:r>
              <a:rPr lang="en-US" baseline="0" dirty="0"/>
              <a:t>It’s easy to use and only asks a few questions including: </a:t>
            </a:r>
          </a:p>
          <a:p>
            <a:r>
              <a:rPr lang="en-US" baseline="0" dirty="0"/>
              <a:t>How old are you?</a:t>
            </a:r>
          </a:p>
          <a:p>
            <a:r>
              <a:rPr lang="en-US" baseline="0" dirty="0"/>
              <a:t>Where do you plan to live when you go to college?</a:t>
            </a:r>
          </a:p>
          <a:p>
            <a:r>
              <a:rPr lang="en-US" baseline="0" dirty="0"/>
              <a:t>How many people are in your family?</a:t>
            </a:r>
          </a:p>
          <a:p>
            <a:r>
              <a:rPr lang="en-US" baseline="0" dirty="0"/>
              <a:t>What is your family income?</a:t>
            </a:r>
            <a:br>
              <a:rPr lang="en-US" baseline="0" dirty="0"/>
            </a:br>
            <a:endParaRPr lang="en-US" baseline="0" dirty="0"/>
          </a:p>
          <a:p>
            <a:pPr defTabSz="914308">
              <a:defRPr/>
            </a:pPr>
            <a:r>
              <a:rPr lang="en-US" b="0" baseline="0" dirty="0"/>
              <a:t>It is important to note that these calculators are just online tools to gather information and ideas of cost. They aren’t to be used in place of applying for financial aid and receiving your actual aid offers. They are often programmed based on averages. So to get your actual net price you must complete the FAFSA!</a:t>
            </a:r>
          </a:p>
          <a:p>
            <a:endParaRPr lang="en-US"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19</a:t>
            </a:fld>
            <a:endParaRPr lang="en-US" dirty="0"/>
          </a:p>
        </p:txBody>
      </p:sp>
    </p:spTree>
    <p:extLst>
      <p:ext uri="{BB962C8B-B14F-4D97-AF65-F5344CB8AC3E}">
        <p14:creationId xmlns:p14="http://schemas.microsoft.com/office/powerpoint/2010/main" val="238127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a:t>
            </a:r>
            <a:r>
              <a:rPr lang="en-US" baseline="0" dirty="0"/>
              <a:t> now we’ll </a:t>
            </a:r>
            <a:r>
              <a:rPr lang="en-US" dirty="0"/>
              <a:t>start </a:t>
            </a:r>
            <a:r>
              <a:rPr lang="en-US" baseline="0" dirty="0"/>
              <a:t>talking about the price of college</a:t>
            </a:r>
            <a:r>
              <a:rPr lang="en-US" dirty="0"/>
              <a:t>.</a:t>
            </a:r>
          </a:p>
          <a:p>
            <a:endParaRPr lang="en-US" dirty="0"/>
          </a:p>
          <a:p>
            <a:r>
              <a:rPr lang="en-US" baseline="0" dirty="0"/>
              <a:t>The first thing to know is college prices are a little like car prices. There’s the sticker price (usually referred to as the cost of attendance) and then there’s the price you actually pay. And just so you know, when you’re buying a car, only chumps pay the sticker price.</a:t>
            </a:r>
          </a:p>
          <a:p>
            <a:endParaRPr lang="en-US" baseline="0" dirty="0"/>
          </a:p>
          <a:p>
            <a:r>
              <a:rPr lang="en-US" baseline="0" dirty="0"/>
              <a:t>Now you’re not going to be negotiating with a salesperson about the college sticker price, but if you tap into the resources available to you, like grants and scholarships, you can lower the price you ultimately pay—sometimes by tens of thousands of dollars. </a:t>
            </a:r>
          </a:p>
          <a:p>
            <a:r>
              <a:rPr lang="en-US" b="1" baseline="0" dirty="0"/>
              <a:t>[Click]</a:t>
            </a:r>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2</a:t>
            </a:fld>
            <a:endParaRPr lang="en-US" dirty="0"/>
          </a:p>
        </p:txBody>
      </p:sp>
    </p:spTree>
    <p:extLst>
      <p:ext uri="{BB962C8B-B14F-4D97-AF65-F5344CB8AC3E}">
        <p14:creationId xmlns:p14="http://schemas.microsoft.com/office/powerpoint/2010/main" val="4013745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a:defRPr/>
            </a:pPr>
            <a:r>
              <a:rPr lang="en-US" dirty="0"/>
              <a:t>Based on</a:t>
            </a:r>
            <a:r>
              <a:rPr lang="en-US" baseline="0" dirty="0"/>
              <a:t> information you provide, the calculator will give you an estimate of how much you might get in grants and scholarships and how much you can expect to pay to attend college there. Here’s an example.</a:t>
            </a:r>
          </a:p>
          <a:p>
            <a:pPr defTabSz="914308">
              <a:defRPr/>
            </a:pPr>
            <a:endParaRPr lang="en-US" baseline="0" dirty="0"/>
          </a:p>
          <a:p>
            <a:pPr defTabSz="914308">
              <a:defRPr/>
            </a:pPr>
            <a:r>
              <a:rPr lang="en-US" b="1" baseline="0" dirty="0"/>
              <a:t>[Click]</a:t>
            </a:r>
          </a:p>
          <a:p>
            <a:pPr defTabSz="914308">
              <a:defRPr/>
            </a:pPr>
            <a:r>
              <a:rPr lang="en-US" baseline="0" dirty="0"/>
              <a:t>We see under </a:t>
            </a:r>
            <a:r>
              <a:rPr lang="en-US" b="1" baseline="0" dirty="0"/>
              <a:t>Cost of Attendance</a:t>
            </a:r>
          </a:p>
          <a:p>
            <a:pPr defTabSz="914308">
              <a:defRPr/>
            </a:pPr>
            <a:r>
              <a:rPr lang="en-US" baseline="0" dirty="0"/>
              <a:t>Tuition and Fees is $4,461, Room and Board is $7,258, Books and Supplies is $1,939, and Other Expenses (like transportation) is $3,512</a:t>
            </a:r>
          </a:p>
          <a:p>
            <a:pPr defTabSz="914308">
              <a:defRPr/>
            </a:pPr>
            <a:r>
              <a:rPr lang="en-US" b="1" baseline="0" dirty="0"/>
              <a:t>[Click]</a:t>
            </a:r>
          </a:p>
          <a:p>
            <a:pPr defTabSz="914308">
              <a:defRPr/>
            </a:pPr>
            <a:r>
              <a:rPr lang="en-US" baseline="0" dirty="0"/>
              <a:t>All that added together gives us a total cost of attendance of $17,170</a:t>
            </a:r>
            <a:br>
              <a:rPr lang="en-US" baseline="0" dirty="0"/>
            </a:br>
            <a:r>
              <a:rPr lang="en-US" b="1" baseline="0" dirty="0"/>
              <a:t>[Click]</a:t>
            </a:r>
          </a:p>
          <a:p>
            <a:pPr defTabSz="914308">
              <a:defRPr/>
            </a:pPr>
            <a:r>
              <a:rPr lang="en-US" baseline="0" dirty="0"/>
              <a:t>We also see under the Grants and Scholarships section that there is a College Grant and Scholarship of $7,254. </a:t>
            </a:r>
          </a:p>
          <a:p>
            <a:pPr defTabSz="914308">
              <a:defRPr/>
            </a:pPr>
            <a:r>
              <a:rPr lang="en-US" b="1" baseline="0" dirty="0"/>
              <a:t>[Click]</a:t>
            </a:r>
          </a:p>
          <a:p>
            <a:pPr defTabSz="914308">
              <a:defRPr/>
            </a:pPr>
            <a:r>
              <a:rPr lang="en-US" baseline="0" dirty="0"/>
              <a:t>When we subtract the total of the grants and scholarships from the cost of attendance, we get a net price of $9,916.</a:t>
            </a:r>
            <a:endParaRPr lang="en-US"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20</a:t>
            </a:fld>
            <a:endParaRPr lang="en-US" dirty="0"/>
          </a:p>
        </p:txBody>
      </p:sp>
    </p:spTree>
    <p:extLst>
      <p:ext uri="{BB962C8B-B14F-4D97-AF65-F5344CB8AC3E}">
        <p14:creationId xmlns:p14="http://schemas.microsoft.com/office/powerpoint/2010/main" val="670697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a:defRPr/>
            </a:pPr>
            <a:r>
              <a:rPr lang="en-US" dirty="0"/>
              <a:t>Let’s look at another net price calculator example. </a:t>
            </a:r>
          </a:p>
          <a:p>
            <a:pPr defTabSz="914308">
              <a:defRPr/>
            </a:pPr>
            <a:r>
              <a:rPr lang="en-US" dirty="0"/>
              <a:t>This is the net price calculator</a:t>
            </a:r>
            <a:r>
              <a:rPr lang="en-US" baseline="0" dirty="0"/>
              <a:t> on </a:t>
            </a:r>
            <a:r>
              <a:rPr lang="en-US" dirty="0"/>
              <a:t>Cardinal</a:t>
            </a:r>
            <a:r>
              <a:rPr lang="en-US" baseline="0" dirty="0"/>
              <a:t> Stritch University’s website.</a:t>
            </a:r>
          </a:p>
          <a:p>
            <a:pPr defTabSz="914308">
              <a:defRPr/>
            </a:pPr>
            <a:endParaRPr lang="en-US" baseline="0" dirty="0"/>
          </a:p>
          <a:p>
            <a:pPr defTabSz="914308">
              <a:defRPr/>
            </a:pPr>
            <a:r>
              <a:rPr lang="en-US" baseline="0" dirty="0"/>
              <a:t>Cardinal Stritch is a private, 4-year university in Milwaukee, Wisconsin.</a:t>
            </a:r>
          </a:p>
          <a:p>
            <a:pPr defTabSz="914308">
              <a:defRPr/>
            </a:pPr>
            <a:endParaRPr lang="en-US" baseline="0" dirty="0"/>
          </a:p>
          <a:p>
            <a:pPr defTabSz="914308">
              <a:defRPr/>
            </a:pPr>
            <a:r>
              <a:rPr lang="en-US" baseline="0" dirty="0"/>
              <a:t>As I said, each college’s net price calculator may be a little different, and this one asks a few more questions than some of the other ones out there, including questions about GPA and ACT/SAT scores to determine if students qualify for an institutional scholarship. </a:t>
            </a:r>
          </a:p>
          <a:p>
            <a:pPr defTabSz="914308">
              <a:defRPr/>
            </a:pPr>
            <a:endParaRPr lang="en-US" baseline="0" dirty="0"/>
          </a:p>
          <a:p>
            <a:pPr defTabSz="914308">
              <a:defRPr/>
            </a:pPr>
            <a:r>
              <a:rPr lang="en-US" baseline="0" dirty="0"/>
              <a:t>It also asks some of the more standard net price calculator questions about you and your parent’s personal and financial information including:  </a:t>
            </a:r>
          </a:p>
          <a:p>
            <a:pPr defTabSz="914308">
              <a:defRPr/>
            </a:pPr>
            <a:endParaRPr lang="en-US" baseline="0" dirty="0"/>
          </a:p>
          <a:p>
            <a:pPr marL="171450" indent="-171450" defTabSz="914308">
              <a:buFont typeface="Arial" panose="020B0604020202020204" pitchFamily="34" charset="0"/>
              <a:buChar char="•"/>
              <a:defRPr/>
            </a:pPr>
            <a:r>
              <a:rPr lang="en-US" baseline="0" dirty="0"/>
              <a:t>How much each of you make, how much you pay in taxes, and the value of other assets.</a:t>
            </a:r>
          </a:p>
          <a:p>
            <a:pPr marL="171450" indent="-171450" defTabSz="914308">
              <a:buFont typeface="Arial" panose="020B0604020202020204" pitchFamily="34" charset="0"/>
              <a:buChar char="•"/>
              <a:defRPr/>
            </a:pPr>
            <a:r>
              <a:rPr lang="en-US" baseline="0" dirty="0"/>
              <a:t>The number of children in your family.</a:t>
            </a:r>
          </a:p>
          <a:p>
            <a:pPr marL="171450" indent="-171450" defTabSz="914308">
              <a:buFont typeface="Arial" panose="020B0604020202020204" pitchFamily="34" charset="0"/>
              <a:buChar char="•"/>
              <a:defRPr/>
            </a:pPr>
            <a:r>
              <a:rPr lang="en-US" baseline="0" dirty="0"/>
              <a:t>Where you plan to live in college</a:t>
            </a:r>
            <a:endParaRPr lang="en-US"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21</a:t>
            </a:fld>
            <a:endParaRPr lang="en-US" dirty="0"/>
          </a:p>
        </p:txBody>
      </p:sp>
    </p:spTree>
    <p:extLst>
      <p:ext uri="{BB962C8B-B14F-4D97-AF65-F5344CB8AC3E}">
        <p14:creationId xmlns:p14="http://schemas.microsoft.com/office/powerpoint/2010/main" val="2553960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a:defRPr/>
            </a:pPr>
            <a:r>
              <a:rPr lang="en-US" dirty="0"/>
              <a:t>This example uses </a:t>
            </a:r>
            <a:r>
              <a:rPr lang="en-US" baseline="0" dirty="0"/>
              <a:t>the same </a:t>
            </a:r>
            <a:r>
              <a:rPr lang="en-US" dirty="0"/>
              <a:t>s</a:t>
            </a:r>
            <a:r>
              <a:rPr lang="en-US" baseline="0" dirty="0"/>
              <a:t>tudent from a family of four with a family income of $30,000.</a:t>
            </a:r>
          </a:p>
          <a:p>
            <a:pPr defTabSz="914308">
              <a:defRPr/>
            </a:pPr>
            <a:r>
              <a:rPr lang="en-US" b="1" baseline="0" dirty="0"/>
              <a:t>[Click]</a:t>
            </a:r>
          </a:p>
          <a:p>
            <a:pPr defTabSz="914308">
              <a:defRPr/>
            </a:pPr>
            <a:r>
              <a:rPr lang="en-US" baseline="0" dirty="0"/>
              <a:t>Tuition and Fees: $28,844</a:t>
            </a:r>
          </a:p>
          <a:p>
            <a:pPr defTabSz="914308">
              <a:defRPr/>
            </a:pPr>
            <a:r>
              <a:rPr lang="en-US" baseline="0" dirty="0"/>
              <a:t>Room and Board: $8,118</a:t>
            </a:r>
          </a:p>
          <a:p>
            <a:pPr defTabSz="914308">
              <a:defRPr/>
            </a:pPr>
            <a:r>
              <a:rPr lang="en-US" baseline="0" dirty="0"/>
              <a:t>Books and Supplies: $700</a:t>
            </a:r>
          </a:p>
          <a:p>
            <a:pPr defTabSz="914308">
              <a:defRPr/>
            </a:pPr>
            <a:r>
              <a:rPr lang="en-US" baseline="0" dirty="0"/>
              <a:t>And Personal Expenses: $4,992</a:t>
            </a:r>
          </a:p>
          <a:p>
            <a:pPr defTabSz="914308">
              <a:defRPr/>
            </a:pPr>
            <a:r>
              <a:rPr lang="en-US" b="1" baseline="0" dirty="0"/>
              <a:t>[Click]</a:t>
            </a:r>
          </a:p>
          <a:p>
            <a:pPr defTabSz="914308">
              <a:defRPr/>
            </a:pPr>
            <a:r>
              <a:rPr lang="en-US" baseline="0" dirty="0"/>
              <a:t>This give us a cost of attendance of $42,654.</a:t>
            </a:r>
          </a:p>
          <a:p>
            <a:pPr defTabSz="914308">
              <a:defRPr/>
            </a:pPr>
            <a:endParaRPr lang="en-US" baseline="0" dirty="0"/>
          </a:p>
          <a:p>
            <a:pPr defTabSz="914308">
              <a:defRPr/>
            </a:pPr>
            <a:r>
              <a:rPr lang="en-US" baseline="0" dirty="0"/>
              <a:t>For aid we see this student is being offered $16,000 for the Franciscan Heritage Scholarship; a $5,920 Federal Pell Grant; and $7,980 in State Grants and Scholarships.</a:t>
            </a:r>
          </a:p>
          <a:p>
            <a:pPr defTabSz="914308">
              <a:defRPr/>
            </a:pPr>
            <a:r>
              <a:rPr lang="en-US" b="1" baseline="0" dirty="0"/>
              <a:t>[Click]</a:t>
            </a:r>
          </a:p>
          <a:p>
            <a:pPr defTabSz="914308">
              <a:defRPr/>
            </a:pPr>
            <a:r>
              <a:rPr lang="en-US" baseline="0" dirty="0"/>
              <a:t>When we add all this together we get $29,900 in financial aid and scholarships.</a:t>
            </a:r>
          </a:p>
          <a:p>
            <a:pPr defTabSz="914308">
              <a:defRPr/>
            </a:pPr>
            <a:r>
              <a:rPr lang="en-US" b="1" baseline="0" dirty="0"/>
              <a:t>[Click]</a:t>
            </a:r>
          </a:p>
          <a:p>
            <a:pPr defTabSz="914308">
              <a:defRPr/>
            </a:pPr>
            <a:r>
              <a:rPr lang="en-US" baseline="0" dirty="0"/>
              <a:t>This gives us a net price of $12,754 after the gift aid is subtracted from the cost of attendance.</a:t>
            </a:r>
          </a:p>
          <a:p>
            <a:endParaRPr lang="en-US" baseline="0" dirty="0"/>
          </a:p>
          <a:p>
            <a:r>
              <a:rPr lang="en-US" baseline="0" dirty="0"/>
              <a:t>It’s worth noting that private colleges like this often give big grants and scholarships so students can attend, and it’s a good example of how a more expensive college may be affordable when financial aid is factored in.</a:t>
            </a:r>
          </a:p>
          <a:p>
            <a:endParaRPr lang="en-US"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22</a:t>
            </a:fld>
            <a:endParaRPr lang="en-US" dirty="0"/>
          </a:p>
        </p:txBody>
      </p:sp>
    </p:spTree>
    <p:extLst>
      <p:ext uri="{BB962C8B-B14F-4D97-AF65-F5344CB8AC3E}">
        <p14:creationId xmlns:p14="http://schemas.microsoft.com/office/powerpoint/2010/main" val="3775128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do a</a:t>
            </a:r>
            <a:r>
              <a:rPr lang="en-US" baseline="0" dirty="0"/>
              <a:t> quick review of net price.</a:t>
            </a:r>
          </a:p>
          <a:p>
            <a:endParaRPr lang="en-US" baseline="0" dirty="0"/>
          </a:p>
          <a:p>
            <a:r>
              <a:rPr lang="en-US" baseline="0" dirty="0"/>
              <a:t>Remember sticker price—the full price of college—minus any grant and scholarship money you receive equals your net price.</a:t>
            </a:r>
          </a:p>
          <a:p>
            <a:endParaRPr lang="en-US" baseline="0" dirty="0"/>
          </a:p>
          <a:p>
            <a:r>
              <a:rPr lang="en-US" sz="1100" dirty="0"/>
              <a:t>Your </a:t>
            </a:r>
            <a:r>
              <a:rPr lang="en-US" baseline="0" dirty="0"/>
              <a:t>net price will be unique to you. It might be more or less than your friend’s net price even if you go to the same college. It’s based on your financial situation.</a:t>
            </a:r>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23</a:t>
            </a:fld>
            <a:endParaRPr lang="en-US" dirty="0"/>
          </a:p>
        </p:txBody>
      </p:sp>
    </p:spTree>
    <p:extLst>
      <p:ext uri="{BB962C8B-B14F-4D97-AF65-F5344CB8AC3E}">
        <p14:creationId xmlns:p14="http://schemas.microsoft.com/office/powerpoint/2010/main" val="196723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a:t>
            </a:r>
            <a:r>
              <a:rPr lang="en-US" baseline="0" dirty="0"/>
              <a:t> in our examples, grants and scholarships may not cover everything. So you need to make plans for how to pay for the rest.</a:t>
            </a:r>
          </a:p>
          <a:p>
            <a:pPr defTabSz="914308">
              <a:defRPr/>
            </a:pPr>
            <a:r>
              <a:rPr lang="en-US" dirty="0"/>
              <a:t>One way </a:t>
            </a:r>
            <a:r>
              <a:rPr lang="en-US" baseline="0" dirty="0"/>
              <a:t>is to use savings from jobs you have during high school and over the summer. Or maybe your family can help contribute</a:t>
            </a:r>
            <a:r>
              <a:rPr lang="en-US" dirty="0"/>
              <a:t>. Some of you may have a 529 College Savings Plan to help when the time comes</a:t>
            </a:r>
            <a:r>
              <a:rPr lang="en-US" baseline="0" dirty="0"/>
              <a:t>.</a:t>
            </a:r>
            <a:endParaRPr lang="en-US" dirty="0"/>
          </a:p>
          <a:p>
            <a:endParaRPr lang="en-US" baseline="0" dirty="0"/>
          </a:p>
          <a:p>
            <a:pPr defTabSz="914308">
              <a:defRPr/>
            </a:pPr>
            <a:r>
              <a:rPr lang="en-US" baseline="0" dirty="0"/>
              <a:t>You should also apply for scholarships. There are lots of scholarships available from other sources besides colleges.</a:t>
            </a:r>
          </a:p>
          <a:p>
            <a:pPr defTabSz="914308">
              <a:defRPr/>
            </a:pPr>
            <a:endParaRPr lang="en-US" baseline="0" dirty="0"/>
          </a:p>
          <a:p>
            <a:r>
              <a:rPr lang="en-US" baseline="0" dirty="0"/>
              <a:t>When you complete the FAFSA you’ll also be eligible for additional federal money in the form of work-study and student loans. </a:t>
            </a:r>
          </a:p>
          <a:p>
            <a:endParaRPr lang="en-US" baseline="0"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4013745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eaLnBrk="1" hangingPunct="1">
              <a:defRPr/>
            </a:pPr>
            <a:r>
              <a:rPr lang="en-US" baseline="0" dirty="0">
                <a:solidFill>
                  <a:srgbClr val="000000"/>
                </a:solidFill>
              </a:rPr>
              <a:t>Scholarships can come from all kinds of sources. </a:t>
            </a:r>
            <a:r>
              <a:rPr lang="en-US" dirty="0">
                <a:solidFill>
                  <a:srgbClr val="000000"/>
                </a:solidFill>
              </a:rPr>
              <a:t>And these types of scholarships are available to all different kinds of students!  Scholarships</a:t>
            </a:r>
            <a:r>
              <a:rPr lang="en-US" baseline="0" dirty="0">
                <a:solidFill>
                  <a:srgbClr val="000000"/>
                </a:solidFill>
              </a:rPr>
              <a:t> are awarded for many other things besides your GPA. There are scholarships out there for students who draw well (Doodle for Google) and there is even a “Zombie Apocalypse” scholarship where all you have to do to apply is submit a short written response (250 words) to a question about your high school being overrun by Zombies! </a:t>
            </a:r>
          </a:p>
          <a:p>
            <a:pPr lvl="0" eaLnBrk="1" hangingPunct="1"/>
            <a:endParaRPr lang="en-US" baseline="0" dirty="0">
              <a:solidFill>
                <a:srgbClr val="000000"/>
              </a:solidFill>
            </a:endParaRPr>
          </a:p>
          <a:p>
            <a:pPr lvl="0" eaLnBrk="1" hangingPunct="1"/>
            <a:r>
              <a:rPr lang="en-US" baseline="0" dirty="0">
                <a:solidFill>
                  <a:srgbClr val="000000"/>
                </a:solidFill>
              </a:rPr>
              <a:t>So where can you find these scholarships?  The best place is online using sites such as: </a:t>
            </a:r>
            <a:endParaRPr lang="en-US" dirty="0">
              <a:solidFill>
                <a:srgbClr val="000000"/>
              </a:solidFill>
            </a:endParaRPr>
          </a:p>
          <a:p>
            <a:pPr eaLnBrk="1" hangingPunct="1">
              <a:defRPr/>
            </a:pPr>
            <a:endParaRPr lang="en-US" baseline="0" dirty="0">
              <a:latin typeface="Arial" pitchFamily="34" charset="0"/>
              <a:ea typeface="ＭＳ Ｐゴシック" pitchFamily="34" charset="-128"/>
            </a:endParaRPr>
          </a:p>
          <a:p>
            <a:r>
              <a:rPr lang="en-US" dirty="0"/>
              <a:t>Niche.com</a:t>
            </a:r>
            <a:br>
              <a:rPr lang="en-US" dirty="0"/>
            </a:br>
            <a:r>
              <a:rPr lang="en-US" dirty="0"/>
              <a:t>Petersons.com</a:t>
            </a:r>
          </a:p>
          <a:p>
            <a:r>
              <a:rPr lang="en-US" dirty="0"/>
              <a:t>Scholarships.com</a:t>
            </a:r>
          </a:p>
          <a:p>
            <a:r>
              <a:rPr lang="en-US" dirty="0"/>
              <a:t>Fastweb.com</a:t>
            </a:r>
          </a:p>
          <a:p>
            <a:r>
              <a:rPr lang="en-US" dirty="0"/>
              <a:t>Unigo.com</a:t>
            </a:r>
          </a:p>
          <a:p>
            <a:r>
              <a:rPr lang="en-US" dirty="0"/>
              <a:t>CollegeGreenlight.com</a:t>
            </a:r>
          </a:p>
          <a:p>
            <a:pPr eaLnBrk="1" hangingPunct="1">
              <a:defRPr/>
            </a:pPr>
            <a:endParaRPr lang="en-US" baseline="0" dirty="0">
              <a:latin typeface="Arial" pitchFamily="34" charset="0"/>
              <a:ea typeface="ＭＳ Ｐゴシック" pitchFamily="34" charset="-128"/>
            </a:endParaRPr>
          </a:p>
          <a:p>
            <a:pPr eaLnBrk="1" hangingPunct="1">
              <a:defRPr/>
            </a:pPr>
            <a:r>
              <a:rPr lang="en-US" baseline="0" dirty="0">
                <a:latin typeface="Arial" pitchFamily="34" charset="0"/>
                <a:ea typeface="ＭＳ Ｐゴシック" pitchFamily="34" charset="-128"/>
              </a:rPr>
              <a:t>You can also look for scholarships based on things you do. For example, if you do a lot of volunteer work, Google “scholarships for community service,” “scholarships for social justice,”  “scholarships for volunteering”—you will be surprised by what you find.</a:t>
            </a:r>
          </a:p>
          <a:p>
            <a:pPr eaLnBrk="1" hangingPunct="1">
              <a:defRPr/>
            </a:pPr>
            <a:endParaRPr lang="en-US" baseline="0" dirty="0">
              <a:latin typeface="Arial" pitchFamily="34" charset="0"/>
              <a:ea typeface="ＭＳ Ｐゴシック" pitchFamily="34" charset="-128"/>
            </a:endParaRPr>
          </a:p>
          <a:p>
            <a:pPr defTabSz="914308">
              <a:defRPr/>
            </a:pPr>
            <a:r>
              <a:rPr lang="en-US" baseline="0" dirty="0">
                <a:latin typeface="Arial" pitchFamily="34" charset="0"/>
                <a:ea typeface="ＭＳ Ｐゴシック" pitchFamily="34" charset="-128"/>
              </a:rPr>
              <a:t>Talk to your high school counselor. They can be a good resource for identifying any local scholarships that are available and will be able to help you with your search.  </a:t>
            </a:r>
          </a:p>
          <a:p>
            <a:endParaRPr lang="en-US" baseline="0" dirty="0">
              <a:latin typeface="Arial" pitchFamily="34" charset="0"/>
              <a:ea typeface="ＭＳ Ｐゴシック" pitchFamily="34" charset="-128"/>
            </a:endParaRPr>
          </a:p>
          <a:p>
            <a:r>
              <a:rPr lang="en-US" baseline="0" dirty="0">
                <a:latin typeface="Arial" pitchFamily="34" charset="0"/>
                <a:ea typeface="ＭＳ Ｐゴシック" pitchFamily="34" charset="-128"/>
              </a:rPr>
              <a:t>Just be sure to avoid scholarship applications that cost money or require a credit card number. Those are a scam. Scholarship applications should be free. </a:t>
            </a:r>
            <a:endParaRPr lang="en-US" dirty="0"/>
          </a:p>
          <a:p>
            <a:pPr eaLnBrk="1" hangingPunct="1">
              <a:defRPr/>
            </a:pPr>
            <a:endParaRPr lang="en-US" baseline="0" dirty="0">
              <a:latin typeface="Arial" pitchFamily="34" charset="0"/>
              <a:ea typeface="ＭＳ Ｐゴシック" pitchFamily="34" charset="-128"/>
            </a:endParaRPr>
          </a:p>
          <a:p>
            <a:r>
              <a:rPr lang="en-US" baseline="0" dirty="0"/>
              <a:t>You’ll need to fill out an application for each scholarship, but the time spent applying can pay very well. Think about this: if you spend one hour on an application and get $250, that’s more than any part-time job will pay—and definitely worth your time!</a:t>
            </a:r>
          </a:p>
          <a:p>
            <a:endParaRPr lang="en-US" b="1" baseline="0" dirty="0"/>
          </a:p>
          <a:p>
            <a:endParaRPr lang="en-US" b="1" baseline="0" dirty="0"/>
          </a:p>
          <a:p>
            <a:pPr lvl="0" eaLnBrk="1" hangingPunct="1"/>
            <a:endParaRPr lang="en-US" baseline="0" dirty="0">
              <a:solidFill>
                <a:srgbClr val="000000"/>
              </a:solidFill>
            </a:endParaRPr>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2577170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0" dirty="0">
                <a:latin typeface="Arial" pitchFamily="34" charset="0"/>
                <a:ea typeface="ＭＳ Ｐゴシック" pitchFamily="34" charset="-128"/>
              </a:rPr>
              <a:t>Work-study is</a:t>
            </a:r>
            <a:r>
              <a:rPr lang="en-US" b="0" baseline="0" dirty="0">
                <a:latin typeface="Arial" pitchFamily="34" charset="0"/>
                <a:ea typeface="ＭＳ Ｐゴシック" pitchFamily="34" charset="-128"/>
              </a:rPr>
              <a:t> money </a:t>
            </a:r>
            <a:r>
              <a:rPr lang="en-US" dirty="0">
                <a:latin typeface="Arial" pitchFamily="34" charset="0"/>
                <a:ea typeface="ＭＳ Ｐゴシック" pitchFamily="34" charset="-128"/>
              </a:rPr>
              <a:t>earned by working a job sponsored by the college, usually on</a:t>
            </a:r>
            <a:r>
              <a:rPr lang="en-US" baseline="0" dirty="0">
                <a:latin typeface="Arial" pitchFamily="34" charset="0"/>
                <a:ea typeface="ＭＳ Ｐゴシック" pitchFamily="34" charset="-128"/>
              </a:rPr>
              <a:t> </a:t>
            </a:r>
            <a:r>
              <a:rPr lang="en-US" dirty="0">
                <a:latin typeface="Arial" pitchFamily="34" charset="0"/>
                <a:ea typeface="ＭＳ Ｐゴシック" pitchFamily="34" charset="-128"/>
              </a:rPr>
              <a:t>campus. C</a:t>
            </a:r>
            <a:r>
              <a:rPr lang="en-US" baseline="0" dirty="0">
                <a:latin typeface="Arial" pitchFamily="34" charset="0"/>
                <a:ea typeface="ＭＳ Ｐゴシック" pitchFamily="34" charset="-128"/>
              </a:rPr>
              <a:t>olleges know of your interest in work-study if you check “yes” in the work-study box on the FAFSA. You should always check this box whether you think you will work or not! If you are offered work-study you don’t have to accept it, but it is a great way to earn more money to pay for personal and college expenses. </a:t>
            </a:r>
          </a:p>
          <a:p>
            <a:pPr eaLnBrk="1" hangingPunct="1">
              <a:defRPr/>
            </a:pPr>
            <a:endParaRPr lang="en-US" baseline="0" dirty="0">
              <a:latin typeface="Arial" pitchFamily="34" charset="0"/>
              <a:ea typeface="ＭＳ Ｐゴシック" pitchFamily="34" charset="-128"/>
            </a:endParaRPr>
          </a:p>
          <a:p>
            <a:pPr eaLnBrk="1" hangingPunct="1">
              <a:defRPr/>
            </a:pPr>
            <a:r>
              <a:rPr lang="en-US" baseline="0" dirty="0">
                <a:latin typeface="Arial" pitchFamily="34" charset="0"/>
                <a:ea typeface="ＭＳ Ｐゴシック" pitchFamily="34" charset="-128"/>
              </a:rPr>
              <a:t>Work-study jobs are convenient because you can often work in between classes. These jobs can also be a way to meet and connect with new people.</a:t>
            </a:r>
          </a:p>
          <a:p>
            <a:pPr eaLnBrk="1" hangingPunct="1">
              <a:defRPr/>
            </a:pPr>
            <a:endParaRPr lang="en-US" dirty="0">
              <a:latin typeface="Arial" pitchFamily="34" charset="0"/>
              <a:ea typeface="ＭＳ Ｐゴシック" pitchFamily="34" charset="-128"/>
            </a:endParaRPr>
          </a:p>
          <a:p>
            <a:pPr eaLnBrk="1" hangingPunct="1">
              <a:defRPr/>
            </a:pPr>
            <a:r>
              <a:rPr lang="en-US" baseline="0" dirty="0">
                <a:latin typeface="Arial" pitchFamily="34" charset="0"/>
                <a:ea typeface="ＭＳ Ｐゴシック" pitchFamily="34" charset="-128"/>
              </a:rPr>
              <a:t>Just like any job, you will get paid for the hours you work. You’ll receive a paycheck (sometimes every two weeks, sometimes monthly) that you can use for textbooks, food, or even tuition – it’s your choice what college expenses you use it for.  </a:t>
            </a:r>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324440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a:defRPr/>
            </a:pPr>
            <a:r>
              <a:rPr lang="en-US" dirty="0"/>
              <a:t>Loans may be necessary to help you pay for college, but explore all other options first.</a:t>
            </a:r>
          </a:p>
          <a:p>
            <a:pPr lvl="0"/>
            <a:endParaRPr lang="en-US" dirty="0">
              <a:solidFill>
                <a:srgbClr val="000000"/>
              </a:solidFill>
            </a:endParaRPr>
          </a:p>
          <a:p>
            <a:pPr lvl="0"/>
            <a:r>
              <a:rPr lang="en-US" dirty="0">
                <a:solidFill>
                  <a:srgbClr val="000000"/>
                </a:solidFill>
              </a:rPr>
              <a:t>Federal</a:t>
            </a:r>
            <a:r>
              <a:rPr lang="en-US" baseline="0" dirty="0">
                <a:solidFill>
                  <a:srgbClr val="000000"/>
                </a:solidFill>
              </a:rPr>
              <a:t> student loans are loans made by the federal government at a lower interest rate than a bank. </a:t>
            </a:r>
          </a:p>
          <a:p>
            <a:pPr lvl="0"/>
            <a:endParaRPr lang="en-US" baseline="0" dirty="0">
              <a:solidFill>
                <a:srgbClr val="000000"/>
              </a:solidFill>
            </a:endParaRPr>
          </a:p>
          <a:p>
            <a:pPr defTabSz="914308">
              <a:defRPr/>
            </a:pPr>
            <a:r>
              <a:rPr lang="en-US" baseline="0" dirty="0">
                <a:solidFill>
                  <a:srgbClr val="000000"/>
                </a:solidFill>
              </a:rPr>
              <a:t>Student loans are money that is borrowed and has to be repaid with interest. You may be eligible to borrow up to $5,500 your first year. You can borrow up to $6,500 your second year and $7,500 per year after that. And some of you may be eligible to borrow even more per year depending on your situation.</a:t>
            </a:r>
          </a:p>
          <a:p>
            <a:pPr lvl="0"/>
            <a:endParaRPr lang="en-US" baseline="0" dirty="0">
              <a:solidFill>
                <a:srgbClr val="000000"/>
              </a:solidFill>
            </a:endParaRPr>
          </a:p>
          <a:p>
            <a:pPr lvl="0"/>
            <a:r>
              <a:rPr lang="en-US" b="1" baseline="0" dirty="0">
                <a:solidFill>
                  <a:srgbClr val="000000"/>
                </a:solidFill>
              </a:rPr>
              <a:t>[student interaction]</a:t>
            </a:r>
          </a:p>
          <a:p>
            <a:pPr lvl="0"/>
            <a:r>
              <a:rPr lang="en-US" b="1" baseline="0" dirty="0">
                <a:solidFill>
                  <a:srgbClr val="000000"/>
                </a:solidFill>
              </a:rPr>
              <a:t>Does everyone know what interest means?</a:t>
            </a:r>
          </a:p>
          <a:p>
            <a:pPr lvl="0"/>
            <a:endParaRPr lang="en-US" baseline="0" dirty="0">
              <a:solidFill>
                <a:srgbClr val="000000"/>
              </a:solidFill>
            </a:endParaRPr>
          </a:p>
          <a:p>
            <a:pPr lvl="0"/>
            <a:r>
              <a:rPr lang="en-US" baseline="0" dirty="0">
                <a:solidFill>
                  <a:srgbClr val="000000"/>
                </a:solidFill>
              </a:rPr>
              <a:t>To put it simply—it’s the cost to borrow money. When you borrow money you need to pay it back plus an additional percentage of that money. The cost will vary depending on how much you borrow and how long it takes to pay it back.</a:t>
            </a:r>
          </a:p>
          <a:p>
            <a:pPr lvl="0"/>
            <a:endParaRPr lang="en-US" baseline="0" dirty="0">
              <a:solidFill>
                <a:srgbClr val="000000"/>
              </a:solidFill>
            </a:endParaRPr>
          </a:p>
          <a:p>
            <a:pPr lvl="0"/>
            <a:r>
              <a:rPr lang="en-US" baseline="0" dirty="0">
                <a:solidFill>
                  <a:srgbClr val="000000"/>
                </a:solidFill>
              </a:rPr>
              <a:t>Loans are paid back over an agreed amount of time rather than all at once. Generally you have up to 10 years to repay them after you’re out of school. You get all of your money upfront, but at a price, and that price is interest over time. </a:t>
            </a:r>
          </a:p>
          <a:p>
            <a:pPr lvl="0"/>
            <a:endParaRPr lang="en-US" baseline="0" dirty="0">
              <a:solidFill>
                <a:srgbClr val="000000"/>
              </a:solidFill>
            </a:endParaRPr>
          </a:p>
          <a:p>
            <a:pPr lvl="0"/>
            <a:r>
              <a:rPr lang="en-US" dirty="0">
                <a:solidFill>
                  <a:srgbClr val="000000"/>
                </a:solidFill>
              </a:rPr>
              <a:t>Some of you may worry about taking out student loans and don’t want to have to make a</a:t>
            </a:r>
            <a:r>
              <a:rPr lang="en-US" baseline="0" dirty="0">
                <a:solidFill>
                  <a:srgbClr val="000000"/>
                </a:solidFill>
              </a:rPr>
              <a:t> student loan payment once you graduate. Think of loans as</a:t>
            </a:r>
            <a:r>
              <a:rPr lang="en-US" dirty="0">
                <a:solidFill>
                  <a:srgbClr val="000000"/>
                </a:solidFill>
              </a:rPr>
              <a:t> an investment in your future</a:t>
            </a:r>
            <a:r>
              <a:rPr lang="en-US" baseline="0" dirty="0">
                <a:solidFill>
                  <a:srgbClr val="000000"/>
                </a:solidFill>
              </a:rPr>
              <a:t> – meaning if you get a college degree, you’ll have more and better opportunities to get a higher-paying job than if you don’t have a college degree. </a:t>
            </a:r>
          </a:p>
          <a:p>
            <a:endParaRPr lang="en-US"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502092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eaLnBrk="1" fontAlgn="auto" hangingPunct="1">
              <a:spcBef>
                <a:spcPts val="0"/>
              </a:spcBef>
              <a:spcAft>
                <a:spcPts val="0"/>
              </a:spcAft>
              <a:defRPr/>
            </a:pPr>
            <a:r>
              <a:rPr lang="en-US" b="0" baseline="0" dirty="0"/>
              <a:t>Ok, so now that we know what other financial aid is available to help cover the cost of college, let’s go back to our two examples.</a:t>
            </a:r>
          </a:p>
          <a:p>
            <a:pPr defTabSz="914308" eaLnBrk="1" fontAlgn="auto" hangingPunct="1">
              <a:spcBef>
                <a:spcPts val="0"/>
              </a:spcBef>
              <a:spcAft>
                <a:spcPts val="0"/>
              </a:spcAft>
              <a:defRPr/>
            </a:pPr>
            <a:endParaRPr lang="en-US" b="0" baseline="0" dirty="0"/>
          </a:p>
          <a:p>
            <a:pPr defTabSz="914308" eaLnBrk="1" fontAlgn="auto" hangingPunct="1">
              <a:spcBef>
                <a:spcPts val="0"/>
              </a:spcBef>
              <a:spcAft>
                <a:spcPts val="0"/>
              </a:spcAft>
              <a:defRPr/>
            </a:pPr>
            <a:r>
              <a:rPr lang="en-US" b="0" baseline="0" dirty="0"/>
              <a:t>First we have Southwest Tech and a net price of $9,916. </a:t>
            </a:r>
          </a:p>
          <a:p>
            <a:pPr defTabSz="914308" eaLnBrk="1" fontAlgn="auto" hangingPunct="1">
              <a:spcBef>
                <a:spcPts val="0"/>
              </a:spcBef>
              <a:spcAft>
                <a:spcPts val="0"/>
              </a:spcAft>
              <a:defRPr/>
            </a:pPr>
            <a:endParaRPr lang="en-US" b="0" baseline="0" dirty="0"/>
          </a:p>
          <a:p>
            <a:pPr defTabSz="914308" eaLnBrk="1" fontAlgn="auto" hangingPunct="1">
              <a:spcBef>
                <a:spcPts val="0"/>
              </a:spcBef>
              <a:spcAft>
                <a:spcPts val="0"/>
              </a:spcAft>
              <a:defRPr/>
            </a:pPr>
            <a:r>
              <a:rPr lang="en-US" b="1" baseline="0" dirty="0"/>
              <a:t>[Click]</a:t>
            </a:r>
          </a:p>
          <a:p>
            <a:pPr defTabSz="914308" eaLnBrk="1" fontAlgn="auto" hangingPunct="1">
              <a:spcBef>
                <a:spcPts val="0"/>
              </a:spcBef>
              <a:spcAft>
                <a:spcPts val="0"/>
              </a:spcAft>
              <a:defRPr/>
            </a:pPr>
            <a:endParaRPr lang="en-US" b="0" baseline="0" dirty="0"/>
          </a:p>
          <a:p>
            <a:pPr defTabSz="914308" eaLnBrk="1" fontAlgn="auto" hangingPunct="1">
              <a:spcBef>
                <a:spcPts val="0"/>
              </a:spcBef>
              <a:spcAft>
                <a:spcPts val="0"/>
              </a:spcAft>
              <a:defRPr/>
            </a:pPr>
            <a:r>
              <a:rPr lang="en-US" b="0" baseline="0" dirty="0"/>
              <a:t>Let’s see how federal student loans can help cover some of this cost. If we use the maximum amount $5,500 ($3,500 for federal direct subsidized and $2,000 for federal direct unsubsidized) that will leave $4,416 not covered by financial aid.</a:t>
            </a:r>
          </a:p>
          <a:p>
            <a:pPr defTabSz="914308" eaLnBrk="1" fontAlgn="auto" hangingPunct="1">
              <a:spcBef>
                <a:spcPts val="0"/>
              </a:spcBef>
              <a:spcAft>
                <a:spcPts val="0"/>
              </a:spcAft>
              <a:defRPr/>
            </a:pPr>
            <a:endParaRPr lang="en-US" b="0" baseline="0" dirty="0"/>
          </a:p>
          <a:p>
            <a:pPr defTabSz="914308" eaLnBrk="1" fontAlgn="auto" hangingPunct="1">
              <a:spcBef>
                <a:spcPts val="0"/>
              </a:spcBef>
              <a:spcAft>
                <a:spcPts val="0"/>
              </a:spcAft>
              <a:defRPr/>
            </a:pPr>
            <a:r>
              <a:rPr lang="en-US" b="0" baseline="0" dirty="0"/>
              <a:t>This $4,416 is an amount that could be covered by money from savings, additional scholarships, or a part-time job. </a:t>
            </a:r>
          </a:p>
          <a:p>
            <a:pPr defTabSz="914308" eaLnBrk="1" fontAlgn="auto" hangingPunct="1">
              <a:spcBef>
                <a:spcPts val="0"/>
              </a:spcBef>
              <a:spcAft>
                <a:spcPts val="0"/>
              </a:spcAft>
              <a:defRPr/>
            </a:pPr>
            <a:endParaRPr lang="en-US" b="0" baseline="0"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28</a:t>
            </a:fld>
            <a:endParaRPr lang="en-US" dirty="0"/>
          </a:p>
        </p:txBody>
      </p:sp>
    </p:spTree>
    <p:extLst>
      <p:ext uri="{BB962C8B-B14F-4D97-AF65-F5344CB8AC3E}">
        <p14:creationId xmlns:p14="http://schemas.microsoft.com/office/powerpoint/2010/main" val="1796349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eaLnBrk="1" fontAlgn="auto" hangingPunct="1">
              <a:spcBef>
                <a:spcPts val="0"/>
              </a:spcBef>
              <a:spcAft>
                <a:spcPts val="0"/>
              </a:spcAft>
              <a:defRPr/>
            </a:pPr>
            <a:r>
              <a:rPr lang="en-US" b="0" baseline="0" dirty="0"/>
              <a:t>Now let’s go back to our Cardinal </a:t>
            </a:r>
            <a:r>
              <a:rPr lang="en-US" b="0" baseline="0" dirty="0" err="1"/>
              <a:t>Stritch</a:t>
            </a:r>
            <a:r>
              <a:rPr lang="en-US" b="0" baseline="0" dirty="0"/>
              <a:t> example, which had a net price of $12,754.</a:t>
            </a:r>
          </a:p>
          <a:p>
            <a:pPr defTabSz="914308" eaLnBrk="1" fontAlgn="auto" hangingPunct="1">
              <a:spcBef>
                <a:spcPts val="0"/>
              </a:spcBef>
              <a:spcAft>
                <a:spcPts val="0"/>
              </a:spcAft>
              <a:defRPr/>
            </a:pPr>
            <a:endParaRPr lang="en-US" b="0" baseline="0" dirty="0"/>
          </a:p>
          <a:p>
            <a:pPr defTabSz="914308" eaLnBrk="1" fontAlgn="auto" hangingPunct="1">
              <a:spcBef>
                <a:spcPts val="0"/>
              </a:spcBef>
              <a:spcAft>
                <a:spcPts val="0"/>
              </a:spcAft>
              <a:defRPr/>
            </a:pPr>
            <a:r>
              <a:rPr lang="en-US" b="1" baseline="0" dirty="0"/>
              <a:t>[Click]</a:t>
            </a:r>
          </a:p>
          <a:p>
            <a:pPr defTabSz="914308" eaLnBrk="1" fontAlgn="auto" hangingPunct="1">
              <a:spcBef>
                <a:spcPts val="0"/>
              </a:spcBef>
              <a:spcAft>
                <a:spcPts val="0"/>
              </a:spcAft>
              <a:defRPr/>
            </a:pPr>
            <a:endParaRPr lang="en-US" b="0" baseline="0" dirty="0"/>
          </a:p>
          <a:p>
            <a:pPr defTabSz="914308" eaLnBrk="1" fontAlgn="auto" hangingPunct="1">
              <a:spcBef>
                <a:spcPts val="0"/>
              </a:spcBef>
              <a:spcAft>
                <a:spcPts val="0"/>
              </a:spcAft>
              <a:defRPr/>
            </a:pPr>
            <a:r>
              <a:rPr lang="en-US" b="0" baseline="0" dirty="0"/>
              <a:t>If we apply the maximum of federal student loans again, we are left with $7,254 not covered by financial aid.</a:t>
            </a:r>
          </a:p>
          <a:p>
            <a:pPr defTabSz="914308" eaLnBrk="1" fontAlgn="auto" hangingPunct="1">
              <a:spcBef>
                <a:spcPts val="0"/>
              </a:spcBef>
              <a:spcAft>
                <a:spcPts val="0"/>
              </a:spcAft>
              <a:defRPr/>
            </a:pPr>
            <a:endParaRPr lang="en-US" b="0" baseline="0" dirty="0"/>
          </a:p>
          <a:p>
            <a:pPr defTabSz="914308" eaLnBrk="1" fontAlgn="auto" hangingPunct="1">
              <a:spcBef>
                <a:spcPts val="0"/>
              </a:spcBef>
              <a:spcAft>
                <a:spcPts val="0"/>
              </a:spcAft>
              <a:defRPr/>
            </a:pPr>
            <a:endParaRPr lang="en-US" b="0" baseline="0" dirty="0"/>
          </a:p>
          <a:p>
            <a:pPr defTabSz="914308" eaLnBrk="1" fontAlgn="auto" hangingPunct="1">
              <a:spcBef>
                <a:spcPts val="0"/>
              </a:spcBef>
              <a:spcAft>
                <a:spcPts val="0"/>
              </a:spcAft>
              <a:defRPr/>
            </a:pPr>
            <a:r>
              <a:rPr lang="en-US" b="0" baseline="0" dirty="0"/>
              <a:t>Now, granted $7,254 is still a lot of money, but what this example shows us is that with the help of financial aid the cost was reduced from $42,654 to $7,254--a savings of $35,400. And that doesn’t account for work-study or additional scholarships.</a:t>
            </a:r>
          </a:p>
          <a:p>
            <a:pPr defTabSz="914308" eaLnBrk="1" fontAlgn="auto" hangingPunct="1">
              <a:spcBef>
                <a:spcPts val="0"/>
              </a:spcBef>
              <a:spcAft>
                <a:spcPts val="0"/>
              </a:spcAft>
              <a:defRPr/>
            </a:pPr>
            <a:endParaRPr lang="en-US" baseline="0"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29</a:t>
            </a:fld>
            <a:endParaRPr lang="en-US" dirty="0"/>
          </a:p>
        </p:txBody>
      </p:sp>
    </p:spTree>
    <p:extLst>
      <p:ext uri="{BB962C8B-B14F-4D97-AF65-F5344CB8AC3E}">
        <p14:creationId xmlns:p14="http://schemas.microsoft.com/office/powerpoint/2010/main" val="179634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That lower number is called the net price. That’s the real amount you will pay—and that’s the price that really matters to you.</a:t>
            </a:r>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3</a:t>
            </a:fld>
            <a:endParaRPr lang="en-US" dirty="0"/>
          </a:p>
        </p:txBody>
      </p:sp>
    </p:spTree>
    <p:extLst>
      <p:ext uri="{BB962C8B-B14F-4D97-AF65-F5344CB8AC3E}">
        <p14:creationId xmlns:p14="http://schemas.microsoft.com/office/powerpoint/2010/main" val="4013745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a:defRPr/>
            </a:pPr>
            <a:r>
              <a:rPr lang="en-US" dirty="0"/>
              <a:t>The point</a:t>
            </a:r>
            <a:r>
              <a:rPr lang="en-US" baseline="0" dirty="0"/>
              <a:t> is there is lots of money available to help you pay for college. Including free money in the form of grants and scholarships.</a:t>
            </a:r>
          </a:p>
          <a:p>
            <a:pPr defTabSz="914308">
              <a:defRPr/>
            </a:pPr>
            <a:endParaRPr lang="en-US" baseline="0" dirty="0"/>
          </a:p>
          <a:p>
            <a:r>
              <a:rPr lang="en-US" baseline="0" dirty="0"/>
              <a:t>And looking back at our Southwest Tech example, </a:t>
            </a:r>
          </a:p>
          <a:p>
            <a:pPr defTabSz="927384">
              <a:defRPr/>
            </a:pPr>
            <a:r>
              <a:rPr lang="en-US" b="1" baseline="0" dirty="0"/>
              <a:t>[Click]</a:t>
            </a:r>
          </a:p>
          <a:p>
            <a:endParaRPr lang="en-US" baseline="0" dirty="0"/>
          </a:p>
          <a:p>
            <a:r>
              <a:rPr lang="en-US" baseline="0" dirty="0"/>
              <a:t>I hope the one thing you take away from our time today is that while the sticker price may be high, the reality is college actually costs less than you might think it does.</a:t>
            </a:r>
          </a:p>
          <a:p>
            <a:endParaRPr lang="en-US" baseline="0"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2841405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a:defRPr/>
            </a:pPr>
            <a:r>
              <a:rPr lang="en-US" dirty="0"/>
              <a:t>But you need</a:t>
            </a:r>
            <a:r>
              <a:rPr lang="en-US" baseline="0" dirty="0"/>
              <a:t> to take action to get it.</a:t>
            </a:r>
          </a:p>
          <a:p>
            <a:pPr defTabSz="914308">
              <a:defRPr/>
            </a:pPr>
            <a:endParaRPr lang="en-US" dirty="0"/>
          </a:p>
          <a:p>
            <a:pPr algn="l"/>
            <a:r>
              <a:rPr lang="en-US" b="1" dirty="0">
                <a:latin typeface="Arial" panose="020B0604020202020204" pitchFamily="34" charset="0"/>
                <a:cs typeface="Arial" panose="020B0604020202020204" pitchFamily="34" charset="0"/>
              </a:rPr>
              <a:t>Go after the money available to help reduce the cost and pay for college.</a:t>
            </a:r>
          </a:p>
          <a:p>
            <a:pPr algn="l"/>
            <a:r>
              <a:rPr lang="en-US" dirty="0">
                <a:latin typeface="Arial" panose="020B0604020202020204" pitchFamily="34" charset="0"/>
                <a:cs typeface="Arial" panose="020B0604020202020204" pitchFamily="34" charset="0"/>
              </a:rPr>
              <a:t>You don’t want to pay the advertised sticker price for college, right?</a:t>
            </a:r>
          </a:p>
          <a:p>
            <a:pPr algn="l"/>
            <a:r>
              <a:rPr lang="en-US" dirty="0">
                <a:latin typeface="Arial" panose="020B0604020202020204" pitchFamily="34" charset="0"/>
                <a:cs typeface="Arial" panose="020B0604020202020204" pitchFamily="34" charset="0"/>
              </a:rPr>
              <a:t>Make sure you get any federal financial aid you are entitled to by completing the FAFSA. </a:t>
            </a:r>
          </a:p>
          <a:p>
            <a:pPr algn="l"/>
            <a:r>
              <a:rPr lang="en-US" baseline="0" dirty="0"/>
              <a:t>You know who won’t get any financial aid? Students who don’t complete the FAFSA. </a:t>
            </a:r>
          </a:p>
          <a:p>
            <a:endParaRPr lang="en-US" baseline="0" dirty="0"/>
          </a:p>
          <a:p>
            <a:r>
              <a:rPr lang="en-US" dirty="0"/>
              <a:t>Don’t be one of those</a:t>
            </a:r>
            <a:r>
              <a:rPr lang="en-US" baseline="0" dirty="0"/>
              <a:t> students</a:t>
            </a:r>
            <a:r>
              <a:rPr lang="en-US" dirty="0"/>
              <a:t>—make sure you complete the FAFSA! </a:t>
            </a:r>
          </a:p>
          <a:p>
            <a:endParaRPr lang="en-US" b="1"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You also want to make sure you apply for scholarships. The time you spend could earn you more for college than a part-time job.</a:t>
            </a:r>
          </a:p>
          <a:p>
            <a:pPr algn="l"/>
            <a:endParaRPr lang="en-US" b="1" dirty="0">
              <a:latin typeface="Arial" panose="020B0604020202020204" pitchFamily="34" charset="0"/>
              <a:cs typeface="Arial" panose="020B0604020202020204" pitchFamily="34" charset="0"/>
            </a:endParaRPr>
          </a:p>
          <a:p>
            <a:pPr algn="l"/>
            <a:r>
              <a:rPr lang="en-US" b="1" dirty="0">
                <a:latin typeface="Arial" panose="020B0604020202020204" pitchFamily="34" charset="0"/>
                <a:cs typeface="Arial" panose="020B0604020202020204" pitchFamily="34" charset="0"/>
              </a:rPr>
              <a:t>Use a Net Price Calculator to estimate what college will cost you</a:t>
            </a:r>
          </a:p>
          <a:p>
            <a:pPr defTabSz="914308">
              <a:defRPr/>
            </a:pPr>
            <a:r>
              <a:rPr lang="en-US" baseline="0" dirty="0"/>
              <a:t>It’s a great tool </a:t>
            </a:r>
            <a:r>
              <a:rPr lang="en-US" dirty="0">
                <a:latin typeface="Arial" panose="020B0604020202020204" pitchFamily="34" charset="0"/>
                <a:cs typeface="Arial" panose="020B0604020202020204" pitchFamily="34" charset="0"/>
              </a:rPr>
              <a:t>to determine the cost of college after grants and scholarships are applied.</a:t>
            </a:r>
          </a:p>
          <a:p>
            <a:pPr algn="l"/>
            <a:endParaRPr lang="en-US" b="1" dirty="0">
              <a:latin typeface="Arial" panose="020B0604020202020204" pitchFamily="34" charset="0"/>
              <a:cs typeface="Arial" panose="020B0604020202020204" pitchFamily="34" charset="0"/>
            </a:endParaRPr>
          </a:p>
          <a:p>
            <a:r>
              <a:rPr lang="en-US" baseline="0" dirty="0"/>
              <a:t>You can find a Net Price Calculator on every college’s website—simply search Net Price Calculator.</a:t>
            </a:r>
          </a:p>
          <a:p>
            <a:endParaRPr lang="en-US" baseline="0" dirty="0"/>
          </a:p>
          <a:p>
            <a:pPr algn="l"/>
            <a:endParaRPr lang="en-US" b="1" dirty="0">
              <a:latin typeface="Arial" panose="020B0604020202020204" pitchFamily="34" charset="0"/>
              <a:cs typeface="Arial" panose="020B0604020202020204" pitchFamily="34" charset="0"/>
            </a:endParaRPr>
          </a:p>
          <a:p>
            <a:pPr algn="l"/>
            <a:r>
              <a:rPr lang="en-US" b="1" dirty="0">
                <a:latin typeface="Arial" panose="020B0604020202020204" pitchFamily="34" charset="0"/>
                <a:cs typeface="Arial" panose="020B0604020202020204" pitchFamily="34" charset="0"/>
              </a:rPr>
              <a:t>Have a plan to pay for any costs not covered by financial aid</a:t>
            </a:r>
          </a:p>
          <a:p>
            <a:pPr defTabSz="914308">
              <a:defRPr/>
            </a:pPr>
            <a:r>
              <a:rPr lang="en-US" dirty="0"/>
              <a:t>Financial aid may not cover all your costs to go to</a:t>
            </a:r>
            <a:r>
              <a:rPr lang="en-US" baseline="0" dirty="0"/>
              <a:t> college. Make sure you’re prepared for that situation.</a:t>
            </a:r>
          </a:p>
          <a:p>
            <a:pPr defTabSz="914308">
              <a:defRPr/>
            </a:pPr>
            <a:endParaRPr lang="en-US" baseline="0" dirty="0"/>
          </a:p>
          <a:p>
            <a:pPr defTabSz="914308">
              <a:defRPr/>
            </a:pPr>
            <a:r>
              <a:rPr lang="en-US" baseline="0" dirty="0"/>
              <a:t>Think about getting a </a:t>
            </a:r>
            <a:r>
              <a:rPr lang="en-US" dirty="0"/>
              <a:t>job before college so you can start saving.</a:t>
            </a:r>
          </a:p>
          <a:p>
            <a:pPr algn="l"/>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234A3B1A-E0C2-4DC3-868C-30293AE11E72}" type="slidenum">
              <a:rPr lang="en-US" smtClean="0"/>
              <a:pPr>
                <a:defRPr/>
              </a:pPr>
              <a:t>31</a:t>
            </a:fld>
            <a:endParaRPr lang="en-US" dirty="0"/>
          </a:p>
        </p:txBody>
      </p:sp>
    </p:spTree>
    <p:extLst>
      <p:ext uri="{BB962C8B-B14F-4D97-AF65-F5344CB8AC3E}">
        <p14:creationId xmlns:p14="http://schemas.microsoft.com/office/powerpoint/2010/main" val="2472016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756" indent="-285676" eaLnBrk="0" hangingPunct="0">
              <a:defRPr>
                <a:solidFill>
                  <a:schemeClr val="tx1"/>
                </a:solidFill>
                <a:latin typeface="Arial" charset="0"/>
              </a:defRPr>
            </a:lvl2pPr>
            <a:lvl3pPr marL="1142702" indent="-228541" eaLnBrk="0" hangingPunct="0">
              <a:defRPr>
                <a:solidFill>
                  <a:schemeClr val="tx1"/>
                </a:solidFill>
                <a:latin typeface="Arial" charset="0"/>
              </a:defRPr>
            </a:lvl3pPr>
            <a:lvl4pPr marL="1599783" indent="-228541" eaLnBrk="0" hangingPunct="0">
              <a:defRPr>
                <a:solidFill>
                  <a:schemeClr val="tx1"/>
                </a:solidFill>
                <a:latin typeface="Arial" charset="0"/>
              </a:defRPr>
            </a:lvl4pPr>
            <a:lvl5pPr marL="2056864" indent="-228541" eaLnBrk="0" hangingPunct="0">
              <a:defRPr>
                <a:solidFill>
                  <a:schemeClr val="tx1"/>
                </a:solidFill>
                <a:latin typeface="Arial" charset="0"/>
              </a:defRPr>
            </a:lvl5pPr>
            <a:lvl6pPr marL="2513944" indent="-228541" eaLnBrk="0" fontAlgn="base" hangingPunct="0">
              <a:spcBef>
                <a:spcPct val="0"/>
              </a:spcBef>
              <a:spcAft>
                <a:spcPct val="0"/>
              </a:spcAft>
              <a:defRPr>
                <a:solidFill>
                  <a:schemeClr val="tx1"/>
                </a:solidFill>
                <a:latin typeface="Arial" charset="0"/>
              </a:defRPr>
            </a:lvl6pPr>
            <a:lvl7pPr marL="2971024" indent="-228541" eaLnBrk="0" fontAlgn="base" hangingPunct="0">
              <a:spcBef>
                <a:spcPct val="0"/>
              </a:spcBef>
              <a:spcAft>
                <a:spcPct val="0"/>
              </a:spcAft>
              <a:defRPr>
                <a:solidFill>
                  <a:schemeClr val="tx1"/>
                </a:solidFill>
                <a:latin typeface="Arial" charset="0"/>
              </a:defRPr>
            </a:lvl7pPr>
            <a:lvl8pPr marL="3428105" indent="-228541" eaLnBrk="0" fontAlgn="base" hangingPunct="0">
              <a:spcBef>
                <a:spcPct val="0"/>
              </a:spcBef>
              <a:spcAft>
                <a:spcPct val="0"/>
              </a:spcAft>
              <a:defRPr>
                <a:solidFill>
                  <a:schemeClr val="tx1"/>
                </a:solidFill>
                <a:latin typeface="Arial" charset="0"/>
              </a:defRPr>
            </a:lvl8pPr>
            <a:lvl9pPr marL="3885185" indent="-228541" eaLnBrk="0" fontAlgn="base" hangingPunct="0">
              <a:spcBef>
                <a:spcPct val="0"/>
              </a:spcBef>
              <a:spcAft>
                <a:spcPct val="0"/>
              </a:spcAft>
              <a:defRPr>
                <a:solidFill>
                  <a:schemeClr val="tx1"/>
                </a:solidFill>
                <a:latin typeface="Arial" charset="0"/>
              </a:defRPr>
            </a:lvl9pPr>
          </a:lstStyle>
          <a:p>
            <a:pPr eaLnBrk="1" hangingPunct="1"/>
            <a:fld id="{63A19835-B66A-4CAC-B6A3-F7F1F5044D11}" type="slidenum">
              <a:rPr lang="en-US" smtClean="0">
                <a:solidFill>
                  <a:prstClr val="black"/>
                </a:solidFill>
              </a:rPr>
              <a:pPr eaLnBrk="1" hangingPunct="1"/>
              <a:t>32</a:t>
            </a:fld>
            <a:endParaRPr lang="en-US" dirty="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19441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look at how n</a:t>
            </a:r>
            <a:r>
              <a:rPr lang="en-US" baseline="0" dirty="0"/>
              <a:t>et price is calculated.</a:t>
            </a:r>
          </a:p>
          <a:p>
            <a:endParaRPr lang="en-US" baseline="0" dirty="0"/>
          </a:p>
          <a:p>
            <a:r>
              <a:rPr lang="en-US" baseline="0" dirty="0"/>
              <a:t>Sticker price (or cost of attendance) MINUS any estimated grants and scholarships you might receive EQUALS your lower net price.</a:t>
            </a:r>
          </a:p>
          <a:p>
            <a:endParaRPr lang="en-US" baseline="0" dirty="0"/>
          </a:p>
          <a:p>
            <a:r>
              <a:rPr lang="en-US" baseline="0" dirty="0"/>
              <a:t>Grants and scholarships are money that you don’t have to pay back. </a:t>
            </a:r>
          </a:p>
          <a:p>
            <a:endParaRPr lang="en-US" baseline="0" dirty="0"/>
          </a:p>
          <a:p>
            <a:r>
              <a:rPr lang="en-US" dirty="0"/>
              <a:t>Now</a:t>
            </a:r>
            <a:r>
              <a:rPr lang="en-US" baseline="0" dirty="0"/>
              <a:t> let’s look more closely at each of these parts of the equation.</a:t>
            </a:r>
            <a:endParaRPr lang="en-US"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4</a:t>
            </a:fld>
            <a:endParaRPr lang="en-US" dirty="0"/>
          </a:p>
        </p:txBody>
      </p:sp>
    </p:spTree>
    <p:extLst>
      <p:ext uri="{BB962C8B-B14F-4D97-AF65-F5344CB8AC3E}">
        <p14:creationId xmlns:p14="http://schemas.microsoft.com/office/powerpoint/2010/main" val="156604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798" indent="-285691" eaLnBrk="0" hangingPunct="0">
              <a:defRPr>
                <a:solidFill>
                  <a:schemeClr val="tx1"/>
                </a:solidFill>
                <a:latin typeface="Arial" charset="0"/>
              </a:defRPr>
            </a:lvl2pPr>
            <a:lvl3pPr marL="1142765" indent="-228553" eaLnBrk="0" hangingPunct="0">
              <a:defRPr>
                <a:solidFill>
                  <a:schemeClr val="tx1"/>
                </a:solidFill>
                <a:latin typeface="Arial" charset="0"/>
              </a:defRPr>
            </a:lvl3pPr>
            <a:lvl4pPr marL="1599872" indent="-228553" eaLnBrk="0" hangingPunct="0">
              <a:defRPr>
                <a:solidFill>
                  <a:schemeClr val="tx1"/>
                </a:solidFill>
                <a:latin typeface="Arial" charset="0"/>
              </a:defRPr>
            </a:lvl4pPr>
            <a:lvl5pPr marL="2056977" indent="-228553" eaLnBrk="0" hangingPunct="0">
              <a:defRPr>
                <a:solidFill>
                  <a:schemeClr val="tx1"/>
                </a:solidFill>
                <a:latin typeface="Arial" charset="0"/>
              </a:defRPr>
            </a:lvl5pPr>
            <a:lvl6pPr marL="2514083" indent="-228553" eaLnBrk="0" fontAlgn="base" hangingPunct="0">
              <a:spcBef>
                <a:spcPct val="0"/>
              </a:spcBef>
              <a:spcAft>
                <a:spcPct val="0"/>
              </a:spcAft>
              <a:defRPr>
                <a:solidFill>
                  <a:schemeClr val="tx1"/>
                </a:solidFill>
                <a:latin typeface="Arial" charset="0"/>
              </a:defRPr>
            </a:lvl6pPr>
            <a:lvl7pPr marL="2971189" indent="-228553" eaLnBrk="0" fontAlgn="base" hangingPunct="0">
              <a:spcBef>
                <a:spcPct val="0"/>
              </a:spcBef>
              <a:spcAft>
                <a:spcPct val="0"/>
              </a:spcAft>
              <a:defRPr>
                <a:solidFill>
                  <a:schemeClr val="tx1"/>
                </a:solidFill>
                <a:latin typeface="Arial" charset="0"/>
              </a:defRPr>
            </a:lvl7pPr>
            <a:lvl8pPr marL="3428294" indent="-228553" eaLnBrk="0" fontAlgn="base" hangingPunct="0">
              <a:spcBef>
                <a:spcPct val="0"/>
              </a:spcBef>
              <a:spcAft>
                <a:spcPct val="0"/>
              </a:spcAft>
              <a:defRPr>
                <a:solidFill>
                  <a:schemeClr val="tx1"/>
                </a:solidFill>
                <a:latin typeface="Arial" charset="0"/>
              </a:defRPr>
            </a:lvl8pPr>
            <a:lvl9pPr marL="3885400" indent="-228553" eaLnBrk="0" fontAlgn="base" hangingPunct="0">
              <a:spcBef>
                <a:spcPct val="0"/>
              </a:spcBef>
              <a:spcAft>
                <a:spcPct val="0"/>
              </a:spcAft>
              <a:defRPr>
                <a:solidFill>
                  <a:schemeClr val="tx1"/>
                </a:solidFill>
                <a:latin typeface="Arial" charset="0"/>
              </a:defRPr>
            </a:lvl9pPr>
          </a:lstStyle>
          <a:p>
            <a:pPr eaLnBrk="1" hangingPunct="1"/>
            <a:fld id="{CD6E952A-993E-45C0-BD04-0EBA58EBE551}" type="slidenum">
              <a:rPr lang="en-US" smtClean="0">
                <a:solidFill>
                  <a:prstClr val="black"/>
                </a:solidFill>
              </a:rPr>
              <a:pPr eaLnBrk="1" hangingPunct="1"/>
              <a:t>5</a:t>
            </a:fld>
            <a:endParaRPr lang="en-US" dirty="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r>
              <a:rPr lang="en-US" dirty="0"/>
              <a:t>Let’s start with sticker</a:t>
            </a:r>
            <a:r>
              <a:rPr lang="en-US" baseline="0" dirty="0"/>
              <a:t> price. How much is the sticker price of college? What does a year of college cost?</a:t>
            </a:r>
          </a:p>
          <a:p>
            <a:endParaRPr lang="en-US" baseline="0" dirty="0"/>
          </a:p>
          <a:p>
            <a:r>
              <a:rPr lang="en-US" b="1" baseline="0" dirty="0"/>
              <a:t>[student interaction]</a:t>
            </a:r>
          </a:p>
          <a:p>
            <a:r>
              <a:rPr lang="en-US" b="1" baseline="0" dirty="0"/>
              <a:t>Can anyone tell me?</a:t>
            </a:r>
          </a:p>
          <a:p>
            <a:r>
              <a:rPr lang="en-US" b="1" baseline="0" dirty="0"/>
              <a:t>[Click]</a:t>
            </a:r>
          </a:p>
          <a:p>
            <a:r>
              <a:rPr lang="en-US" baseline="0" dirty="0"/>
              <a:t>The answer is it’s different for each college.</a:t>
            </a:r>
          </a:p>
          <a:p>
            <a:endParaRPr lang="en-US" baseline="0" dirty="0"/>
          </a:p>
          <a:p>
            <a:pPr defTabSz="914308">
              <a:defRPr/>
            </a:pPr>
            <a:r>
              <a:rPr lang="en-US" dirty="0"/>
              <a:t>College</a:t>
            </a:r>
            <a:r>
              <a:rPr lang="en-US" baseline="0" dirty="0"/>
              <a:t>s publish their cost of attendance so you can get an idea of how much you might have to pay.</a:t>
            </a:r>
          </a:p>
          <a:p>
            <a:pPr defTabSz="914308">
              <a:defRPr/>
            </a:pPr>
            <a:r>
              <a:rPr lang="en-US" b="1" baseline="0" dirty="0"/>
              <a:t>[Click]</a:t>
            </a:r>
          </a:p>
          <a:p>
            <a:pPr defTabSz="914308">
              <a:defRPr/>
            </a:pPr>
            <a:r>
              <a:rPr lang="en-US" baseline="0" dirty="0"/>
              <a:t>Here are a few examples using colleges in Wisconsin. Cardinal </a:t>
            </a:r>
            <a:r>
              <a:rPr lang="en-US" baseline="0" dirty="0" err="1"/>
              <a:t>Stritch</a:t>
            </a:r>
            <a:r>
              <a:rPr lang="en-US" baseline="0" dirty="0"/>
              <a:t> is a private 4-year college. UW-Green Bay is a public 4-year college. UW-Fond du Lac is a public 2-year college and Southwest Wisconsin Technical College is of course a technical college.</a:t>
            </a:r>
          </a:p>
          <a:p>
            <a:endParaRPr lang="en-US" baseline="0" dirty="0"/>
          </a:p>
          <a:p>
            <a:pPr defTabSz="927384">
              <a:defRPr/>
            </a:pPr>
            <a:r>
              <a:rPr lang="en-US" baseline="0" dirty="0"/>
              <a:t>As you can see there is quite a range in their sticker prices.</a:t>
            </a:r>
          </a:p>
          <a:p>
            <a:r>
              <a:rPr lang="en-US" baseline="0" dirty="0"/>
              <a:t>(Prices according to collegecalc.org)</a:t>
            </a:r>
          </a:p>
          <a:p>
            <a:endParaRPr lang="en-US" dirty="0"/>
          </a:p>
          <a:p>
            <a:endParaRPr lang="en-US" dirty="0"/>
          </a:p>
        </p:txBody>
      </p:sp>
      <p:sp>
        <p:nvSpPr>
          <p:cNvPr id="2" name="Date Placeholder 1"/>
          <p:cNvSpPr>
            <a:spLocks noGrp="1"/>
          </p:cNvSpPr>
          <p:nvPr>
            <p:ph type="dt" idx="10"/>
          </p:nvPr>
        </p:nvSpPr>
        <p:spPr/>
        <p:txBody>
          <a:bodyPr/>
          <a:lstStyle/>
          <a:p>
            <a:pPr>
              <a:defRPr/>
            </a:pPr>
            <a:fld id="{F09B67A4-D314-844A-8DFE-D51752A9077A}" type="datetime1">
              <a:rPr lang="en-US" smtClean="0">
                <a:solidFill>
                  <a:prstClr val="black"/>
                </a:solidFill>
              </a:rPr>
              <a:pPr>
                <a:defRPr/>
              </a:pPr>
              <a:t>08/23/2019</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Sticker price includes:</a:t>
            </a:r>
          </a:p>
          <a:p>
            <a:r>
              <a:rPr lang="en-US" b="1" dirty="0"/>
              <a:t>Tuition and fees </a:t>
            </a:r>
          </a:p>
          <a:p>
            <a:r>
              <a:rPr lang="en-US" b="0" dirty="0"/>
              <a:t>Tuition</a:t>
            </a:r>
            <a:r>
              <a:rPr lang="en-US" b="0" baseline="0" dirty="0"/>
              <a:t> is the cost of taking classes—some classes and programs cost more than others.</a:t>
            </a:r>
          </a:p>
          <a:p>
            <a:r>
              <a:rPr lang="en-US" b="0" baseline="0" dirty="0"/>
              <a:t>Fees are charged for a variety of things and can include office administration fees, application fees, activity fees and enrollment fees.</a:t>
            </a:r>
            <a:endParaRPr lang="en-US" b="0" dirty="0"/>
          </a:p>
          <a:p>
            <a:r>
              <a:rPr lang="en-US" b="1" dirty="0"/>
              <a:t>Books and supplies</a:t>
            </a:r>
          </a:p>
          <a:p>
            <a:r>
              <a:rPr lang="en-US" b="0" dirty="0"/>
              <a:t>You’ll need books for classes</a:t>
            </a:r>
            <a:r>
              <a:rPr lang="en-US" b="0" baseline="0" dirty="0"/>
              <a:t>. You’ll also need supplies, which can include everything from notebooks and pens to a laptop, lab equipment or art supplies.</a:t>
            </a:r>
            <a:endParaRPr lang="en-US" b="0" dirty="0"/>
          </a:p>
          <a:p>
            <a:r>
              <a:rPr lang="en-US" b="1" dirty="0"/>
              <a:t>Room and board </a:t>
            </a:r>
            <a:endParaRPr lang="en-US" b="0" dirty="0"/>
          </a:p>
          <a:p>
            <a:r>
              <a:rPr lang="en-US" b="0" dirty="0"/>
              <a:t>This is where you</a:t>
            </a:r>
            <a:r>
              <a:rPr lang="en-US" b="0" baseline="0" dirty="0"/>
              <a:t> live </a:t>
            </a:r>
            <a:r>
              <a:rPr lang="en-US" b="0" dirty="0"/>
              <a:t>and what you eat. You may live in a dorm</a:t>
            </a:r>
            <a:r>
              <a:rPr lang="en-US" b="0" baseline="0" dirty="0"/>
              <a:t> and have a campus meal plan; or you may have an apartment and buy your own food; or you may continue to live at home.</a:t>
            </a:r>
            <a:endParaRPr lang="en-US" b="0" dirty="0"/>
          </a:p>
          <a:p>
            <a:r>
              <a:rPr lang="en-US" b="1" dirty="0"/>
              <a:t>Transportation</a:t>
            </a:r>
          </a:p>
          <a:p>
            <a:r>
              <a:rPr lang="en-US" b="0" dirty="0"/>
              <a:t>This</a:t>
            </a:r>
            <a:r>
              <a:rPr lang="en-US" b="0" baseline="0" dirty="0"/>
              <a:t> will depend on where you live. You may have to </a:t>
            </a:r>
            <a:r>
              <a:rPr lang="en-US" b="0" dirty="0"/>
              <a:t>commute to school every day.</a:t>
            </a:r>
          </a:p>
          <a:p>
            <a:r>
              <a:rPr lang="en-US" b="0" baseline="0" dirty="0"/>
              <a:t>All these costs will be unique to you.</a:t>
            </a:r>
          </a:p>
          <a:p>
            <a:pPr defTabSz="914308">
              <a:defRPr/>
            </a:pPr>
            <a:endParaRPr lang="en-US" dirty="0">
              <a:solidFill>
                <a:srgbClr val="000000"/>
              </a:solidFill>
            </a:endParaRPr>
          </a:p>
          <a:p>
            <a:pPr defTabSz="914308">
              <a:defRPr/>
            </a:pPr>
            <a:r>
              <a:rPr lang="en-US" dirty="0">
                <a:solidFill>
                  <a:srgbClr val="000000"/>
                </a:solidFill>
              </a:rPr>
              <a:t>Add</a:t>
            </a:r>
            <a:r>
              <a:rPr lang="en-US" baseline="0" dirty="0">
                <a:solidFill>
                  <a:srgbClr val="000000"/>
                </a:solidFill>
              </a:rPr>
              <a:t> this all up, and that’s the cost of attendance</a:t>
            </a:r>
            <a:r>
              <a:rPr lang="en-US" b="0" baseline="0" dirty="0"/>
              <a:t>—</a:t>
            </a:r>
            <a:r>
              <a:rPr lang="en-US" baseline="0" dirty="0">
                <a:solidFill>
                  <a:srgbClr val="000000"/>
                </a:solidFill>
              </a:rPr>
              <a:t>the sticker price. Now let’s look at the money available to help you reduce the sticker price and get a college education without paying the full price. </a:t>
            </a:r>
          </a:p>
          <a:p>
            <a:endParaRPr lang="en-US" b="0"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6</a:t>
            </a:fld>
            <a:endParaRPr lang="en-US" dirty="0"/>
          </a:p>
        </p:txBody>
      </p:sp>
    </p:spTree>
    <p:extLst>
      <p:ext uri="{BB962C8B-B14F-4D97-AF65-F5344CB8AC3E}">
        <p14:creationId xmlns:p14="http://schemas.microsoft.com/office/powerpoint/2010/main" val="3603401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eaLnBrk="1" hangingPunct="1">
              <a:defRPr/>
            </a:pPr>
            <a:r>
              <a:rPr lang="en-US" baseline="0" dirty="0">
                <a:solidFill>
                  <a:srgbClr val="000000"/>
                </a:solidFill>
              </a:rPr>
              <a:t>I</a:t>
            </a:r>
            <a:r>
              <a:rPr lang="en-US" dirty="0">
                <a:solidFill>
                  <a:srgbClr val="000000"/>
                </a:solidFill>
              </a:rPr>
              <a:t>t all starts with the form known</a:t>
            </a:r>
            <a:r>
              <a:rPr lang="en-US" baseline="0" dirty="0">
                <a:solidFill>
                  <a:srgbClr val="000000"/>
                </a:solidFill>
              </a:rPr>
              <a:t> as the</a:t>
            </a:r>
            <a:r>
              <a:rPr lang="en-US" dirty="0">
                <a:solidFill>
                  <a:srgbClr val="000000"/>
                </a:solidFill>
              </a:rPr>
              <a:t> FAFSA! </a:t>
            </a:r>
          </a:p>
          <a:p>
            <a:pPr defTabSz="914308" eaLnBrk="1" hangingPunct="1">
              <a:defRPr/>
            </a:pPr>
            <a:r>
              <a:rPr lang="en-US" dirty="0">
                <a:solidFill>
                  <a:srgbClr val="000000"/>
                </a:solidFill>
              </a:rPr>
              <a:t>Has</a:t>
            </a:r>
            <a:r>
              <a:rPr lang="en-US" baseline="0" dirty="0">
                <a:solidFill>
                  <a:srgbClr val="000000"/>
                </a:solidFill>
              </a:rPr>
              <a:t> everyone heard of the FAFSA? Raise your hand if you are familiar with the Free Application for Federal Student Aid.</a:t>
            </a:r>
          </a:p>
          <a:p>
            <a:pPr defTabSz="914308" eaLnBrk="1" hangingPunct="1">
              <a:defRPr/>
            </a:pPr>
            <a:endParaRPr lang="en-US" baseline="0" dirty="0">
              <a:solidFill>
                <a:srgbClr val="000000"/>
              </a:solidFill>
            </a:endParaRPr>
          </a:p>
          <a:p>
            <a:pPr defTabSz="914308" eaLnBrk="1" hangingPunct="1">
              <a:defRPr/>
            </a:pPr>
            <a:r>
              <a:rPr lang="en-US" baseline="0" dirty="0">
                <a:solidFill>
                  <a:srgbClr val="000000"/>
                </a:solidFill>
              </a:rPr>
              <a:t>Did you know that the government is the #1 source of money to help students pay for college? </a:t>
            </a:r>
          </a:p>
          <a:p>
            <a:pPr defTabSz="914308" eaLnBrk="1" hangingPunct="1">
              <a:defRPr/>
            </a:pPr>
            <a:endParaRPr lang="en-US" baseline="0" dirty="0">
              <a:solidFill>
                <a:srgbClr val="000000"/>
              </a:solidFill>
            </a:endParaRPr>
          </a:p>
          <a:p>
            <a:pPr defTabSz="914308" eaLnBrk="1" hangingPunct="1">
              <a:defRPr/>
            </a:pPr>
            <a:r>
              <a:rPr lang="en-US" baseline="0" dirty="0">
                <a:solidFill>
                  <a:srgbClr val="000000"/>
                </a:solidFill>
              </a:rPr>
              <a:t>In order to do this, they need to know who needs money. The FAFSA is how you share the details of your family’s financial situation with the government.  </a:t>
            </a:r>
          </a:p>
          <a:p>
            <a:pPr defTabSz="914308" eaLnBrk="1" hangingPunct="1">
              <a:defRPr/>
            </a:pPr>
            <a:endParaRPr lang="en-US" baseline="0" dirty="0">
              <a:solidFill>
                <a:srgbClr val="000000"/>
              </a:solidFill>
            </a:endParaRPr>
          </a:p>
          <a:p>
            <a:pPr defTabSz="914308" eaLnBrk="1" hangingPunct="1">
              <a:defRPr/>
            </a:pPr>
            <a:r>
              <a:rPr lang="en-US" baseline="0" dirty="0">
                <a:solidFill>
                  <a:srgbClr val="000000"/>
                </a:solidFill>
              </a:rPr>
              <a:t>The FAFSA is the key to unlocking the money available through federal and state grants as well as state and college scholarships. Completing the FAFSA is probably the most important step you will take to get to college, and it’s how you reduce the sticker price of any college you want to attend.</a:t>
            </a:r>
          </a:p>
          <a:p>
            <a:pPr defTabSz="914308" eaLnBrk="1" hangingPunct="1">
              <a:defRPr/>
            </a:pPr>
            <a:endParaRPr lang="en-US" baseline="0" dirty="0">
              <a:solidFill>
                <a:srgbClr val="000000"/>
              </a:solidFill>
            </a:endParaRPr>
          </a:p>
          <a:p>
            <a:pPr defTabSz="914308" eaLnBrk="1" hangingPunct="1">
              <a:defRPr/>
            </a:pPr>
            <a:r>
              <a:rPr lang="en-US" baseline="0" dirty="0">
                <a:solidFill>
                  <a:srgbClr val="000000"/>
                </a:solidFill>
              </a:rPr>
              <a:t>You want to complete the FAFSA as soon as possible after October 1</a:t>
            </a:r>
            <a:r>
              <a:rPr lang="en-US" baseline="30000" dirty="0">
                <a:solidFill>
                  <a:srgbClr val="000000"/>
                </a:solidFill>
              </a:rPr>
              <a:t>st</a:t>
            </a:r>
            <a:r>
              <a:rPr lang="en-US" baseline="0" dirty="0">
                <a:solidFill>
                  <a:srgbClr val="000000"/>
                </a:solidFill>
              </a:rPr>
              <a:t> of your senior year in high school. </a:t>
            </a:r>
          </a:p>
          <a:p>
            <a:pPr defTabSz="914308" eaLnBrk="1" hangingPunct="1">
              <a:defRPr/>
            </a:pPr>
            <a:endParaRPr lang="en-US" dirty="0">
              <a:solidFill>
                <a:srgbClr val="000000"/>
              </a:solidFill>
              <a:latin typeface="Arial" pitchFamily="34" charset="0"/>
              <a:ea typeface="ＭＳ Ｐゴシック" pitchFamily="34" charset="-128"/>
            </a:endParaRPr>
          </a:p>
          <a:p>
            <a:pPr defTabSz="914308" eaLnBrk="1" hangingPunct="1">
              <a:defRPr/>
            </a:pPr>
            <a:r>
              <a:rPr lang="en-US" dirty="0">
                <a:solidFill>
                  <a:srgbClr val="000000"/>
                </a:solidFill>
                <a:latin typeface="Arial" pitchFamily="34" charset="0"/>
                <a:ea typeface="ＭＳ Ｐゴシック" pitchFamily="34" charset="-128"/>
              </a:rPr>
              <a:t>And you want to complete it </a:t>
            </a:r>
            <a:r>
              <a:rPr lang="en-US" dirty="0">
                <a:latin typeface="Arial" pitchFamily="34" charset="0"/>
                <a:ea typeface="ＭＳ Ｐゴシック" pitchFamily="34" charset="-128"/>
              </a:rPr>
              <a:t>regardless of the type of college you are going to--technical, 2-year or 4-year. </a:t>
            </a:r>
            <a:r>
              <a:rPr lang="en-US" baseline="0" dirty="0">
                <a:solidFill>
                  <a:srgbClr val="000000"/>
                </a:solidFill>
              </a:rPr>
              <a:t>The earlier you complete it, the better chance you have of getting more financial aid.</a:t>
            </a:r>
          </a:p>
          <a:p>
            <a:pPr defTabSz="914308" eaLnBrk="1" hangingPunct="1">
              <a:defRPr/>
            </a:pPr>
            <a:endParaRPr lang="en-US" baseline="0" dirty="0">
              <a:solidFill>
                <a:srgbClr val="000000"/>
              </a:solidFill>
            </a:endParaRPr>
          </a:p>
          <a:p>
            <a:pPr defTabSz="914308" eaLnBrk="1" hangingPunct="1">
              <a:defRPr/>
            </a:pPr>
            <a:r>
              <a:rPr lang="en-US" baseline="0" dirty="0"/>
              <a:t>Maybe you’ve heard the FAFSA is complicated and hard to complete; but the truth is, it will only take you about an hour to fill it out. And I’m going to show you how the time you spend can get you access to up to $13,000 or more in free money. That’s a pretty good hourly wage. In fact, that’s CEO money!</a:t>
            </a:r>
          </a:p>
          <a:p>
            <a:pPr defTabSz="914308" eaLnBrk="1" hangingPunct="1">
              <a:defRPr/>
            </a:pPr>
            <a:endParaRPr lang="en-US" dirty="0"/>
          </a:p>
        </p:txBody>
      </p:sp>
      <p:sp>
        <p:nvSpPr>
          <p:cNvPr id="4" name="Slide Number Placeholder 3"/>
          <p:cNvSpPr>
            <a:spLocks noGrp="1"/>
          </p:cNvSpPr>
          <p:nvPr>
            <p:ph type="sldNum" sz="quarter" idx="10"/>
          </p:nvPr>
        </p:nvSpPr>
        <p:spPr/>
        <p:txBody>
          <a:bodyPr/>
          <a:lstStyle/>
          <a:p>
            <a:pPr>
              <a:defRPr/>
            </a:pPr>
            <a:fld id="{2AC1B366-BAF8-4585-A224-A3AA66CC471A}" type="slidenum">
              <a:rPr lang="en-US" smtClean="0"/>
              <a:pPr>
                <a:defRPr/>
              </a:pPr>
              <a:t>7</a:t>
            </a:fld>
            <a:endParaRPr lang="en-US" dirty="0"/>
          </a:p>
        </p:txBody>
      </p:sp>
    </p:spTree>
    <p:extLst>
      <p:ext uri="{BB962C8B-B14F-4D97-AF65-F5344CB8AC3E}">
        <p14:creationId xmlns:p14="http://schemas.microsoft.com/office/powerpoint/2010/main" val="997736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634" indent="-285628" eaLnBrk="0" hangingPunct="0">
              <a:defRPr>
                <a:solidFill>
                  <a:schemeClr val="tx1"/>
                </a:solidFill>
                <a:latin typeface="Arial" charset="0"/>
              </a:defRPr>
            </a:lvl2pPr>
            <a:lvl3pPr marL="1142513" indent="-228502" eaLnBrk="0" hangingPunct="0">
              <a:defRPr>
                <a:solidFill>
                  <a:schemeClr val="tx1"/>
                </a:solidFill>
                <a:latin typeface="Arial" charset="0"/>
              </a:defRPr>
            </a:lvl3pPr>
            <a:lvl4pPr marL="1599520" indent="-228502" eaLnBrk="0" hangingPunct="0">
              <a:defRPr>
                <a:solidFill>
                  <a:schemeClr val="tx1"/>
                </a:solidFill>
                <a:latin typeface="Arial" charset="0"/>
              </a:defRPr>
            </a:lvl4pPr>
            <a:lvl5pPr marL="2056525" indent="-228502" eaLnBrk="0" hangingPunct="0">
              <a:defRPr>
                <a:solidFill>
                  <a:schemeClr val="tx1"/>
                </a:solidFill>
                <a:latin typeface="Arial" charset="0"/>
              </a:defRPr>
            </a:lvl5pPr>
            <a:lvl6pPr marL="2513530" indent="-228502" eaLnBrk="0" fontAlgn="base" hangingPunct="0">
              <a:spcBef>
                <a:spcPct val="0"/>
              </a:spcBef>
              <a:spcAft>
                <a:spcPct val="0"/>
              </a:spcAft>
              <a:defRPr>
                <a:solidFill>
                  <a:schemeClr val="tx1"/>
                </a:solidFill>
                <a:latin typeface="Arial" charset="0"/>
              </a:defRPr>
            </a:lvl6pPr>
            <a:lvl7pPr marL="2970536" indent="-228502" eaLnBrk="0" fontAlgn="base" hangingPunct="0">
              <a:spcBef>
                <a:spcPct val="0"/>
              </a:spcBef>
              <a:spcAft>
                <a:spcPct val="0"/>
              </a:spcAft>
              <a:defRPr>
                <a:solidFill>
                  <a:schemeClr val="tx1"/>
                </a:solidFill>
                <a:latin typeface="Arial" charset="0"/>
              </a:defRPr>
            </a:lvl7pPr>
            <a:lvl8pPr marL="3427542" indent="-228502" eaLnBrk="0" fontAlgn="base" hangingPunct="0">
              <a:spcBef>
                <a:spcPct val="0"/>
              </a:spcBef>
              <a:spcAft>
                <a:spcPct val="0"/>
              </a:spcAft>
              <a:defRPr>
                <a:solidFill>
                  <a:schemeClr val="tx1"/>
                </a:solidFill>
                <a:latin typeface="Arial" charset="0"/>
              </a:defRPr>
            </a:lvl8pPr>
            <a:lvl9pPr marL="3884548" indent="-228502" eaLnBrk="0" fontAlgn="base" hangingPunct="0">
              <a:spcBef>
                <a:spcPct val="0"/>
              </a:spcBef>
              <a:spcAft>
                <a:spcPct val="0"/>
              </a:spcAft>
              <a:defRPr>
                <a:solidFill>
                  <a:schemeClr val="tx1"/>
                </a:solidFill>
                <a:latin typeface="Arial" charset="0"/>
              </a:defRPr>
            </a:lvl9pPr>
          </a:lstStyle>
          <a:p>
            <a:pPr eaLnBrk="1" hangingPunct="1"/>
            <a:fld id="{0399C472-84E4-4BA5-88CC-68BDA4DEEF52}" type="slidenum">
              <a:rPr lang="en-US" smtClean="0"/>
              <a:pPr eaLnBrk="1" hangingPunct="1"/>
              <a:t>8</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defTabSz="914308" eaLnBrk="1" hangingPunct="1">
              <a:lnSpc>
                <a:spcPct val="90000"/>
              </a:lnSpc>
              <a:defRPr/>
            </a:pPr>
            <a:r>
              <a:rPr lang="en-US" dirty="0">
                <a:solidFill>
                  <a:srgbClr val="000000"/>
                </a:solidFill>
                <a:latin typeface="Arial" pitchFamily="34" charset="0"/>
                <a:ea typeface="ＭＳ Ｐゴシック" pitchFamily="34" charset="-128"/>
              </a:rPr>
              <a:t>This is a screen shot of the official FAFSA.gov website. This is the only FAFSA website you need to know. Avoid all other FAFSA websites—many may try to charge you a fee to complete the FAFSA. So only go to FAFSA.gov and remember it’s always free to complete the FAFSA! </a:t>
            </a:r>
          </a:p>
          <a:p>
            <a:pPr defTabSz="914308" eaLnBrk="1" hangingPunct="1">
              <a:lnSpc>
                <a:spcPct val="90000"/>
              </a:lnSpc>
              <a:defRPr/>
            </a:pPr>
            <a:endParaRPr lang="en-US" dirty="0">
              <a:solidFill>
                <a:srgbClr val="000000"/>
              </a:solidFill>
              <a:latin typeface="Arial" pitchFamily="34" charset="0"/>
              <a:ea typeface="ＭＳ Ｐゴシック" pitchFamily="34" charset="-128"/>
            </a:endParaRPr>
          </a:p>
          <a:p>
            <a:pPr defTabSz="914308" eaLnBrk="1" hangingPunct="1">
              <a:lnSpc>
                <a:spcPct val="90000"/>
              </a:lnSpc>
              <a:defRPr/>
            </a:pPr>
            <a:endParaRPr lang="en-US" baseline="0" dirty="0">
              <a:solidFill>
                <a:srgbClr val="000000"/>
              </a:solidFill>
              <a:latin typeface="Arial" pitchFamily="34" charset="0"/>
              <a:ea typeface="ＭＳ Ｐゴシック" pitchFamily="34" charset="-128"/>
            </a:endParaRPr>
          </a:p>
        </p:txBody>
      </p:sp>
      <p:sp>
        <p:nvSpPr>
          <p:cNvPr id="2" name="Date Placeholder 1"/>
          <p:cNvSpPr>
            <a:spLocks noGrp="1"/>
          </p:cNvSpPr>
          <p:nvPr>
            <p:ph type="dt" idx="10"/>
          </p:nvPr>
        </p:nvSpPr>
        <p:spPr/>
        <p:txBody>
          <a:bodyPr/>
          <a:lstStyle/>
          <a:p>
            <a:pPr>
              <a:defRPr/>
            </a:pPr>
            <a:fld id="{1A4CAB24-6201-7A48-8280-83B523EB8A3A}" type="datetime1">
              <a:rPr lang="en-US" smtClean="0"/>
              <a:t>08/23/2019</a:t>
            </a:fld>
            <a:endParaRPr lang="en-US" dirty="0"/>
          </a:p>
        </p:txBody>
      </p:sp>
    </p:spTree>
    <p:extLst>
      <p:ext uri="{BB962C8B-B14F-4D97-AF65-F5344CB8AC3E}">
        <p14:creationId xmlns:p14="http://schemas.microsoft.com/office/powerpoint/2010/main" val="36155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634" indent="-285628" eaLnBrk="0" hangingPunct="0">
              <a:defRPr>
                <a:solidFill>
                  <a:schemeClr val="tx1"/>
                </a:solidFill>
                <a:latin typeface="Arial" charset="0"/>
              </a:defRPr>
            </a:lvl2pPr>
            <a:lvl3pPr marL="1142513" indent="-228502" eaLnBrk="0" hangingPunct="0">
              <a:defRPr>
                <a:solidFill>
                  <a:schemeClr val="tx1"/>
                </a:solidFill>
                <a:latin typeface="Arial" charset="0"/>
              </a:defRPr>
            </a:lvl3pPr>
            <a:lvl4pPr marL="1599520" indent="-228502" eaLnBrk="0" hangingPunct="0">
              <a:defRPr>
                <a:solidFill>
                  <a:schemeClr val="tx1"/>
                </a:solidFill>
                <a:latin typeface="Arial" charset="0"/>
              </a:defRPr>
            </a:lvl4pPr>
            <a:lvl5pPr marL="2056525" indent="-228502" eaLnBrk="0" hangingPunct="0">
              <a:defRPr>
                <a:solidFill>
                  <a:schemeClr val="tx1"/>
                </a:solidFill>
                <a:latin typeface="Arial" charset="0"/>
              </a:defRPr>
            </a:lvl5pPr>
            <a:lvl6pPr marL="2513530" indent="-228502" eaLnBrk="0" fontAlgn="base" hangingPunct="0">
              <a:spcBef>
                <a:spcPct val="0"/>
              </a:spcBef>
              <a:spcAft>
                <a:spcPct val="0"/>
              </a:spcAft>
              <a:defRPr>
                <a:solidFill>
                  <a:schemeClr val="tx1"/>
                </a:solidFill>
                <a:latin typeface="Arial" charset="0"/>
              </a:defRPr>
            </a:lvl6pPr>
            <a:lvl7pPr marL="2970536" indent="-228502" eaLnBrk="0" fontAlgn="base" hangingPunct="0">
              <a:spcBef>
                <a:spcPct val="0"/>
              </a:spcBef>
              <a:spcAft>
                <a:spcPct val="0"/>
              </a:spcAft>
              <a:defRPr>
                <a:solidFill>
                  <a:schemeClr val="tx1"/>
                </a:solidFill>
                <a:latin typeface="Arial" charset="0"/>
              </a:defRPr>
            </a:lvl7pPr>
            <a:lvl8pPr marL="3427542" indent="-228502" eaLnBrk="0" fontAlgn="base" hangingPunct="0">
              <a:spcBef>
                <a:spcPct val="0"/>
              </a:spcBef>
              <a:spcAft>
                <a:spcPct val="0"/>
              </a:spcAft>
              <a:defRPr>
                <a:solidFill>
                  <a:schemeClr val="tx1"/>
                </a:solidFill>
                <a:latin typeface="Arial" charset="0"/>
              </a:defRPr>
            </a:lvl8pPr>
            <a:lvl9pPr marL="3884548" indent="-228502" eaLnBrk="0" fontAlgn="base" hangingPunct="0">
              <a:spcBef>
                <a:spcPct val="0"/>
              </a:spcBef>
              <a:spcAft>
                <a:spcPct val="0"/>
              </a:spcAft>
              <a:defRPr>
                <a:solidFill>
                  <a:schemeClr val="tx1"/>
                </a:solidFill>
                <a:latin typeface="Arial" charset="0"/>
              </a:defRPr>
            </a:lvl9pPr>
          </a:lstStyle>
          <a:p>
            <a:pPr eaLnBrk="1" hangingPunct="1"/>
            <a:fld id="{0399C472-84E4-4BA5-88CC-68BDA4DEEF52}" type="slidenum">
              <a:rPr lang="en-US" smtClean="0"/>
              <a:pPr eaLnBrk="1" hangingPunct="1"/>
              <a:t>9</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defTabSz="914308" eaLnBrk="1" hangingPunct="1">
              <a:lnSpc>
                <a:spcPct val="90000"/>
              </a:lnSpc>
              <a:defRPr/>
            </a:pPr>
            <a:r>
              <a:rPr lang="en-US" sz="1200" b="0" i="0" kern="1200" dirty="0">
                <a:solidFill>
                  <a:schemeClr val="tx1"/>
                </a:solidFill>
                <a:effectLst/>
                <a:latin typeface="Arial" charset="0"/>
                <a:ea typeface="ＭＳ Ｐゴシック" charset="0"/>
                <a:cs typeface="ＭＳ Ｐゴシック" charset="0"/>
              </a:rPr>
              <a:t>New! You can complete the 2020–21 FAFSA using the </a:t>
            </a:r>
            <a:r>
              <a:rPr lang="en-US" sz="1200" b="0" i="0" kern="1200" dirty="0" err="1">
                <a:solidFill>
                  <a:schemeClr val="tx1"/>
                </a:solidFill>
                <a:effectLst/>
                <a:latin typeface="Arial" charset="0"/>
                <a:ea typeface="ＭＳ Ｐゴシック" charset="0"/>
                <a:cs typeface="ＭＳ Ｐゴシック" charset="0"/>
              </a:rPr>
              <a:t>myStudentAid</a:t>
            </a:r>
            <a:r>
              <a:rPr lang="en-US" sz="1200" b="0" i="0" kern="1200" dirty="0">
                <a:solidFill>
                  <a:schemeClr val="tx1"/>
                </a:solidFill>
                <a:effectLst/>
                <a:latin typeface="Arial" charset="0"/>
                <a:ea typeface="ＭＳ Ｐゴシック" charset="0"/>
                <a:cs typeface="ＭＳ Ｐゴシック" charset="0"/>
              </a:rPr>
              <a:t> app. Download the </a:t>
            </a:r>
            <a:r>
              <a:rPr lang="en-US" sz="1200" b="0" i="0" kern="1200" dirty="0" err="1">
                <a:solidFill>
                  <a:schemeClr val="tx1"/>
                </a:solidFill>
                <a:effectLst/>
                <a:latin typeface="Arial" charset="0"/>
                <a:ea typeface="ＭＳ Ｐゴシック" charset="0"/>
                <a:cs typeface="ＭＳ Ｐゴシック" charset="0"/>
              </a:rPr>
              <a:t>myStudentAid</a:t>
            </a:r>
            <a:r>
              <a:rPr lang="en-US" sz="1200" b="0" i="0" kern="1200" dirty="0">
                <a:solidFill>
                  <a:schemeClr val="tx1"/>
                </a:solidFill>
                <a:effectLst/>
                <a:latin typeface="Arial" charset="0"/>
                <a:ea typeface="ＭＳ Ｐゴシック" charset="0"/>
                <a:cs typeface="ＭＳ Ｐゴシック" charset="0"/>
              </a:rPr>
              <a:t> app in the Apple</a:t>
            </a:r>
            <a:r>
              <a:rPr lang="en-US" sz="1200" b="0" i="0" kern="1200" baseline="0" dirty="0">
                <a:solidFill>
                  <a:schemeClr val="tx1"/>
                </a:solidFill>
                <a:effectLst/>
                <a:latin typeface="Arial" charset="0"/>
                <a:ea typeface="ＭＳ Ｐゴシック" charset="0"/>
                <a:cs typeface="ＭＳ Ｐゴシック" charset="0"/>
              </a:rPr>
              <a:t> Store </a:t>
            </a:r>
            <a:r>
              <a:rPr lang="en-US" sz="1200" b="0" i="0" kern="1200" dirty="0">
                <a:solidFill>
                  <a:schemeClr val="tx1"/>
                </a:solidFill>
                <a:effectLst/>
                <a:latin typeface="Arial" charset="0"/>
                <a:ea typeface="ＭＳ Ｐゴシック" charset="0"/>
                <a:cs typeface="ＭＳ Ｐゴシック" charset="0"/>
              </a:rPr>
              <a:t>(iOS) or</a:t>
            </a:r>
            <a:r>
              <a:rPr lang="en-US" sz="1200" b="0" i="0" kern="1200" baseline="0" dirty="0">
                <a:solidFill>
                  <a:schemeClr val="tx1"/>
                </a:solidFill>
                <a:effectLst/>
                <a:latin typeface="Arial" charset="0"/>
                <a:ea typeface="ＭＳ Ｐゴシック" charset="0"/>
                <a:cs typeface="ＭＳ Ｐゴシック" charset="0"/>
              </a:rPr>
              <a:t> Google Play</a:t>
            </a:r>
            <a:r>
              <a:rPr lang="en-US" sz="1200" b="0" i="0" kern="1200" dirty="0">
                <a:solidFill>
                  <a:schemeClr val="tx1"/>
                </a:solidFill>
                <a:effectLst/>
                <a:latin typeface="Arial" charset="0"/>
                <a:ea typeface="ＭＳ Ｐゴシック" charset="0"/>
                <a:cs typeface="ＭＳ Ｐゴシック" charset="0"/>
              </a:rPr>
              <a:t> (Android). </a:t>
            </a:r>
            <a:r>
              <a:rPr lang="en-US" sz="1200" b="1" i="0" kern="1200" dirty="0">
                <a:solidFill>
                  <a:schemeClr val="tx1"/>
                </a:solidFill>
                <a:effectLst/>
                <a:latin typeface="Arial" charset="0"/>
                <a:ea typeface="ＭＳ Ｐゴシック" charset="0"/>
                <a:cs typeface="ＭＳ Ｐゴシック" charset="0"/>
              </a:rPr>
              <a:t>Note</a:t>
            </a:r>
            <a:r>
              <a:rPr lang="en-US" sz="1200" b="0" i="0" kern="1200" dirty="0">
                <a:solidFill>
                  <a:schemeClr val="tx1"/>
                </a:solidFill>
                <a:effectLst/>
                <a:latin typeface="Arial" charset="0"/>
                <a:ea typeface="ＭＳ Ｐゴシック" charset="0"/>
                <a:cs typeface="ＭＳ Ｐゴシック" charset="0"/>
              </a:rPr>
              <a:t>: If you downloaded the app prior to Oct. 1, 2018 you must download an update to access the 2020–21 FAFSA form.</a:t>
            </a:r>
            <a:endParaRPr lang="en-US" dirty="0">
              <a:solidFill>
                <a:srgbClr val="000000"/>
              </a:solidFill>
              <a:latin typeface="Arial" pitchFamily="34" charset="0"/>
              <a:ea typeface="ＭＳ Ｐゴシック" pitchFamily="34" charset="-128"/>
            </a:endParaRPr>
          </a:p>
          <a:p>
            <a:pPr defTabSz="914308" eaLnBrk="1" hangingPunct="1">
              <a:lnSpc>
                <a:spcPct val="90000"/>
              </a:lnSpc>
              <a:defRPr/>
            </a:pPr>
            <a:endParaRPr lang="en-US" dirty="0">
              <a:solidFill>
                <a:srgbClr val="000000"/>
              </a:solidFill>
              <a:latin typeface="Arial" pitchFamily="34" charset="0"/>
              <a:ea typeface="ＭＳ Ｐゴシック" pitchFamily="34" charset="-128"/>
            </a:endParaRPr>
          </a:p>
          <a:p>
            <a:pPr defTabSz="914308" eaLnBrk="1" hangingPunct="1">
              <a:lnSpc>
                <a:spcPct val="90000"/>
              </a:lnSpc>
              <a:defRPr/>
            </a:pPr>
            <a:endParaRPr lang="en-US" baseline="0" dirty="0">
              <a:solidFill>
                <a:srgbClr val="000000"/>
              </a:solidFill>
              <a:latin typeface="Arial" pitchFamily="34" charset="0"/>
              <a:ea typeface="ＭＳ Ｐゴシック" pitchFamily="34" charset="-128"/>
            </a:endParaRPr>
          </a:p>
        </p:txBody>
      </p:sp>
      <p:sp>
        <p:nvSpPr>
          <p:cNvPr id="2" name="Date Placeholder 1"/>
          <p:cNvSpPr>
            <a:spLocks noGrp="1"/>
          </p:cNvSpPr>
          <p:nvPr>
            <p:ph type="dt" idx="10"/>
          </p:nvPr>
        </p:nvSpPr>
        <p:spPr/>
        <p:txBody>
          <a:bodyPr/>
          <a:lstStyle/>
          <a:p>
            <a:pPr>
              <a:defRPr/>
            </a:pPr>
            <a:fld id="{1A4CAB24-6201-7A48-8280-83B523EB8A3A}" type="datetime1">
              <a:rPr lang="en-US" smtClean="0"/>
              <a:t>08/23/2019</a:t>
            </a:fld>
            <a:endParaRPr lang="en-US" dirty="0"/>
          </a:p>
        </p:txBody>
      </p:sp>
    </p:spTree>
    <p:extLst>
      <p:ext uri="{BB962C8B-B14F-4D97-AF65-F5344CB8AC3E}">
        <p14:creationId xmlns:p14="http://schemas.microsoft.com/office/powerpoint/2010/main" val="1104776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1A835D4-20CE-4DB3-B305-FB79C83B9D4E}" type="slidenum">
              <a:rPr lang="en-US"/>
              <a:pPr>
                <a:defRPr/>
              </a:pPr>
              <a:t>‹#›</a:t>
            </a:fld>
            <a:endParaRPr lang="en-US" dirty="0"/>
          </a:p>
        </p:txBody>
      </p:sp>
    </p:spTree>
    <p:extLst>
      <p:ext uri="{BB962C8B-B14F-4D97-AF65-F5344CB8AC3E}">
        <p14:creationId xmlns:p14="http://schemas.microsoft.com/office/powerpoint/2010/main" val="1592031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5592220-CD64-4CA9-9A01-9444A7BDD110}" type="slidenum">
              <a:rPr lang="en-US"/>
              <a:pPr>
                <a:defRPr/>
              </a:pPr>
              <a:t>‹#›</a:t>
            </a:fld>
            <a:endParaRPr lang="en-US" dirty="0"/>
          </a:p>
        </p:txBody>
      </p:sp>
    </p:spTree>
    <p:extLst>
      <p:ext uri="{BB962C8B-B14F-4D97-AF65-F5344CB8AC3E}">
        <p14:creationId xmlns:p14="http://schemas.microsoft.com/office/powerpoint/2010/main" val="2432032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F64D7EC-12B8-4F56-83C0-B2D051D0879A}" type="slidenum">
              <a:rPr lang="en-US"/>
              <a:pPr>
                <a:defRPr/>
              </a:pPr>
              <a:t>‹#›</a:t>
            </a:fld>
            <a:endParaRPr lang="en-US" dirty="0"/>
          </a:p>
        </p:txBody>
      </p:sp>
    </p:spTree>
    <p:extLst>
      <p:ext uri="{BB962C8B-B14F-4D97-AF65-F5344CB8AC3E}">
        <p14:creationId xmlns:p14="http://schemas.microsoft.com/office/powerpoint/2010/main" val="1759915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A835D4-20CE-4DB3-B305-FB79C83B9D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9121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BC36B-705C-4D03-B224-4FACE49848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7571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E325C2-B6D3-4F9D-AB05-C7DCAE714B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3660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E1D8C1-DB3A-477B-9BD2-9232E5522E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1225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D72BE2-539F-4B49-B06B-7A3D0D422D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2340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29DAA2-5BA8-4D18-A5A0-ACC6FF2E26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5087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0D7F91-8214-47DD-B8D4-23EE29C00B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0363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2C6BB9-DBB1-4485-9241-73CD8B8FB0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624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B4BC36B-705C-4D03-B224-4FACE49848BC}" type="slidenum">
              <a:rPr lang="en-US"/>
              <a:pPr>
                <a:defRPr/>
              </a:pPr>
              <a:t>‹#›</a:t>
            </a:fld>
            <a:endParaRPr lang="en-US" dirty="0"/>
          </a:p>
        </p:txBody>
      </p:sp>
    </p:spTree>
    <p:extLst>
      <p:ext uri="{BB962C8B-B14F-4D97-AF65-F5344CB8AC3E}">
        <p14:creationId xmlns:p14="http://schemas.microsoft.com/office/powerpoint/2010/main" val="3554084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4524B9-AF68-495F-A447-7DE73AEF7C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7264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92220-CD64-4CA9-9A01-9444A7BDD1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60983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4D7EC-12B8-4F56-83C0-B2D051D087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8821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A835D4-20CE-4DB3-B305-FB79C83B9D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7543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BC36B-705C-4D03-B224-4FACE49848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1536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E325C2-B6D3-4F9D-AB05-C7DCAE714B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4351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E1D8C1-DB3A-477B-9BD2-9232E5522E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7684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D72BE2-539F-4B49-B06B-7A3D0D422D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1758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29DAA2-5BA8-4D18-A5A0-ACC6FF2E26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5628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0D7F91-8214-47DD-B8D4-23EE29C00B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716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AE325C2-B6D3-4F9D-AB05-C7DCAE714B20}" type="slidenum">
              <a:rPr lang="en-US"/>
              <a:pPr>
                <a:defRPr/>
              </a:pPr>
              <a:t>‹#›</a:t>
            </a:fld>
            <a:endParaRPr lang="en-US" dirty="0"/>
          </a:p>
        </p:txBody>
      </p:sp>
    </p:spTree>
    <p:extLst>
      <p:ext uri="{BB962C8B-B14F-4D97-AF65-F5344CB8AC3E}">
        <p14:creationId xmlns:p14="http://schemas.microsoft.com/office/powerpoint/2010/main" val="804370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2C6BB9-DBB1-4485-9241-73CD8B8FB0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6569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4524B9-AF68-495F-A447-7DE73AEF7C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2033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92220-CD64-4CA9-9A01-9444A7BDD1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8113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4D7EC-12B8-4F56-83C0-B2D051D087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40387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A835D4-20CE-4DB3-B305-FB79C83B9D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4608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BC36B-705C-4D03-B224-4FACE49848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41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E325C2-B6D3-4F9D-AB05-C7DCAE714B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0943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E1D8C1-DB3A-477B-9BD2-9232E5522E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8370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D72BE2-539F-4B49-B06B-7A3D0D422D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5858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29DAA2-5BA8-4D18-A5A0-ACC6FF2E26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319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FE1D8C1-DB3A-477B-9BD2-9232E5522EC9}" type="slidenum">
              <a:rPr lang="en-US"/>
              <a:pPr>
                <a:defRPr/>
              </a:pPr>
              <a:t>‹#›</a:t>
            </a:fld>
            <a:endParaRPr lang="en-US" dirty="0"/>
          </a:p>
        </p:txBody>
      </p:sp>
    </p:spTree>
    <p:extLst>
      <p:ext uri="{BB962C8B-B14F-4D97-AF65-F5344CB8AC3E}">
        <p14:creationId xmlns:p14="http://schemas.microsoft.com/office/powerpoint/2010/main" val="2673839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0D7F91-8214-47DD-B8D4-23EE29C00B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6359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2C6BB9-DBB1-4485-9241-73CD8B8FB0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2510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4524B9-AF68-495F-A447-7DE73AEF7C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4134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92220-CD64-4CA9-9A01-9444A7BDD1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702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4D7EC-12B8-4F56-83C0-B2D051D087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02661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A835D4-20CE-4DB3-B305-FB79C83B9D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6788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BC36B-705C-4D03-B224-4FACE49848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4972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E325C2-B6D3-4F9D-AB05-C7DCAE714B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66454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E1D8C1-DB3A-477B-9BD2-9232E5522E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4529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D72BE2-539F-4B49-B06B-7A3D0D422D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1260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AD72BE2-539F-4B49-B06B-7A3D0D422D07}" type="slidenum">
              <a:rPr lang="en-US"/>
              <a:pPr>
                <a:defRPr/>
              </a:pPr>
              <a:t>‹#›</a:t>
            </a:fld>
            <a:endParaRPr lang="en-US" dirty="0"/>
          </a:p>
        </p:txBody>
      </p:sp>
    </p:spTree>
    <p:extLst>
      <p:ext uri="{BB962C8B-B14F-4D97-AF65-F5344CB8AC3E}">
        <p14:creationId xmlns:p14="http://schemas.microsoft.com/office/powerpoint/2010/main" val="569573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29DAA2-5BA8-4D18-A5A0-ACC6FF2E26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6803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0D7F91-8214-47DD-B8D4-23EE29C00B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6529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2C6BB9-DBB1-4485-9241-73CD8B8FB0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72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4524B9-AF68-495F-A447-7DE73AEF7C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1418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92220-CD64-4CA9-9A01-9444A7BDD1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2434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4D7EC-12B8-4F56-83C0-B2D051D087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60091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A835D4-20CE-4DB3-B305-FB79C83B9D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56642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BC36B-705C-4D03-B224-4FACE49848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5947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E325C2-B6D3-4F9D-AB05-C7DCAE714B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766707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E1D8C1-DB3A-477B-9BD2-9232E5522E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065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729DAA2-5BA8-4D18-A5A0-ACC6FF2E26E4}" type="slidenum">
              <a:rPr lang="en-US"/>
              <a:pPr>
                <a:defRPr/>
              </a:pPr>
              <a:t>‹#›</a:t>
            </a:fld>
            <a:endParaRPr lang="en-US" dirty="0"/>
          </a:p>
        </p:txBody>
      </p:sp>
    </p:spTree>
    <p:extLst>
      <p:ext uri="{BB962C8B-B14F-4D97-AF65-F5344CB8AC3E}">
        <p14:creationId xmlns:p14="http://schemas.microsoft.com/office/powerpoint/2010/main" val="3916996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D72BE2-539F-4B49-B06B-7A3D0D422D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68728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29DAA2-5BA8-4D18-A5A0-ACC6FF2E26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70475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0D7F91-8214-47DD-B8D4-23EE29C00B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642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2C6BB9-DBB1-4485-9241-73CD8B8FB0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20722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4524B9-AF68-495F-A447-7DE73AEF7C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5812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92220-CD64-4CA9-9A01-9444A7BDD1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5499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4D7EC-12B8-4F56-83C0-B2D051D087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5666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A835D4-20CE-4DB3-B305-FB79C83B9D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3955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BC36B-705C-4D03-B224-4FACE49848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08236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E325C2-B6D3-4F9D-AB05-C7DCAE714B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6488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80D7F91-8214-47DD-B8D4-23EE29C00B12}" type="slidenum">
              <a:rPr lang="en-US"/>
              <a:pPr>
                <a:defRPr/>
              </a:pPr>
              <a:t>‹#›</a:t>
            </a:fld>
            <a:endParaRPr lang="en-US" dirty="0"/>
          </a:p>
        </p:txBody>
      </p:sp>
    </p:spTree>
    <p:extLst>
      <p:ext uri="{BB962C8B-B14F-4D97-AF65-F5344CB8AC3E}">
        <p14:creationId xmlns:p14="http://schemas.microsoft.com/office/powerpoint/2010/main" val="122283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E1D8C1-DB3A-477B-9BD2-9232E5522E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33232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D72BE2-539F-4B49-B06B-7A3D0D422D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48226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29DAA2-5BA8-4D18-A5A0-ACC6FF2E26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07301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0D7F91-8214-47DD-B8D4-23EE29C00B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46846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2C6BB9-DBB1-4485-9241-73CD8B8FB0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35262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4524B9-AF68-495F-A447-7DE73AEF7C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52355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92220-CD64-4CA9-9A01-9444A7BDD1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59427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4D7EC-12B8-4F56-83C0-B2D051D087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87227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A835D4-20CE-4DB3-B305-FB79C83B9D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13136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BC36B-705C-4D03-B224-4FACE49848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2273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E2C6BB9-DBB1-4485-9241-73CD8B8FB03B}" type="slidenum">
              <a:rPr lang="en-US"/>
              <a:pPr>
                <a:defRPr/>
              </a:pPr>
              <a:t>‹#›</a:t>
            </a:fld>
            <a:endParaRPr lang="en-US" dirty="0"/>
          </a:p>
        </p:txBody>
      </p:sp>
    </p:spTree>
    <p:extLst>
      <p:ext uri="{BB962C8B-B14F-4D97-AF65-F5344CB8AC3E}">
        <p14:creationId xmlns:p14="http://schemas.microsoft.com/office/powerpoint/2010/main" val="3966128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E325C2-B6D3-4F9D-AB05-C7DCAE714B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22855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E1D8C1-DB3A-477B-9BD2-9232E5522E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2270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D72BE2-539F-4B49-B06B-7A3D0D422D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1791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29DAA2-5BA8-4D18-A5A0-ACC6FF2E26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7804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0D7F91-8214-47DD-B8D4-23EE29C00B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73132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2C6BB9-DBB1-4485-9241-73CD8B8FB0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027217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4524B9-AF68-495F-A447-7DE73AEF7C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61368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92220-CD64-4CA9-9A01-9444A7BDD1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10113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4D7EC-12B8-4F56-83C0-B2D051D087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834723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A835D4-20CE-4DB3-B305-FB79C83B9D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60754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D4524B9-AF68-495F-A447-7DE73AEF7C47}" type="slidenum">
              <a:rPr lang="en-US"/>
              <a:pPr>
                <a:defRPr/>
              </a:pPr>
              <a:t>‹#›</a:t>
            </a:fld>
            <a:endParaRPr lang="en-US" dirty="0"/>
          </a:p>
        </p:txBody>
      </p:sp>
    </p:spTree>
    <p:extLst>
      <p:ext uri="{BB962C8B-B14F-4D97-AF65-F5344CB8AC3E}">
        <p14:creationId xmlns:p14="http://schemas.microsoft.com/office/powerpoint/2010/main" val="23314021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BC36B-705C-4D03-B224-4FACE49848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23673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E325C2-B6D3-4F9D-AB05-C7DCAE714B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832321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E1D8C1-DB3A-477B-9BD2-9232E5522E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13174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D72BE2-539F-4B49-B06B-7A3D0D422D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13605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29DAA2-5BA8-4D18-A5A0-ACC6FF2E26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59824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0D7F91-8214-47DD-B8D4-23EE29C00B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242590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2C6BB9-DBB1-4485-9241-73CD8B8FB0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52014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4524B9-AF68-495F-A447-7DE73AEF7C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56010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92220-CD64-4CA9-9A01-9444A7BDD1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17589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4D7EC-12B8-4F56-83C0-B2D051D087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96653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dirty="0"/>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068DF3B-AA7C-4157-A3B0-DAABC45813E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dirty="0">
              <a:solidFill>
                <a:srgbClr val="000000"/>
              </a:solidFill>
            </a:endParaRPr>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068DF3B-AA7C-4157-A3B0-DAABC45813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865634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dirty="0">
              <a:solidFill>
                <a:srgbClr val="000000"/>
              </a:solidFill>
            </a:endParaRPr>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068DF3B-AA7C-4157-A3B0-DAABC45813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178276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dirty="0">
              <a:solidFill>
                <a:srgbClr val="000000"/>
              </a:solidFill>
            </a:endParaRPr>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068DF3B-AA7C-4157-A3B0-DAABC45813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12812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dirty="0">
              <a:solidFill>
                <a:srgbClr val="000000"/>
              </a:solidFill>
            </a:endParaRPr>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068DF3B-AA7C-4157-A3B0-DAABC45813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03734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dirty="0">
              <a:solidFill>
                <a:srgbClr val="000000"/>
              </a:solidFill>
            </a:endParaRPr>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068DF3B-AA7C-4157-A3B0-DAABC45813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777896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dirty="0">
              <a:solidFill>
                <a:srgbClr val="000000"/>
              </a:solidFill>
            </a:endParaRPr>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068DF3B-AA7C-4157-A3B0-DAABC45813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40392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dirty="0">
              <a:solidFill>
                <a:srgbClr val="000000"/>
              </a:solidFill>
            </a:endParaRPr>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068DF3B-AA7C-4157-A3B0-DAABC45813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339695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dirty="0">
              <a:solidFill>
                <a:srgbClr val="000000"/>
              </a:solidFill>
            </a:endParaRPr>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068DF3B-AA7C-4157-A3B0-DAABC45813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617038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6.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47.png"/><Relationship Id="rId5" Type="http://schemas.openxmlformats.org/officeDocument/2006/relationships/image" Target="../media/image19.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90.xml"/><Relationship Id="rId6" Type="http://schemas.openxmlformats.org/officeDocument/2006/relationships/image" Target="../media/image6.png"/><Relationship Id="rId5" Type="http://schemas.openxmlformats.org/officeDocument/2006/relationships/image" Target="../media/image64.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23.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68.xml"/><Relationship Id="rId6" Type="http://schemas.openxmlformats.org/officeDocument/2006/relationships/image" Target="../media/image42.png"/><Relationship Id="rId5" Type="http://schemas.openxmlformats.org/officeDocument/2006/relationships/image" Target="../media/image6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68.xml"/><Relationship Id="rId6" Type="http://schemas.openxmlformats.org/officeDocument/2006/relationships/image" Target="../media/image42.png"/><Relationship Id="rId5" Type="http://schemas.openxmlformats.org/officeDocument/2006/relationships/image" Target="../media/image67.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52.jpg"/><Relationship Id="rId7" Type="http://schemas.openxmlformats.org/officeDocument/2006/relationships/image" Target="../media/image54.jpg"/><Relationship Id="rId12"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68.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5.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53.png"/><Relationship Id="rId9" Type="http://schemas.openxmlformats.org/officeDocument/2006/relationships/image" Target="../media/image70.png"/><Relationship Id="rId1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9.jp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9.xml"/><Relationship Id="rId16" Type="http://schemas.openxmlformats.org/officeDocument/2006/relationships/image" Target="../media/image59.jpg"/><Relationship Id="rId1" Type="http://schemas.openxmlformats.org/officeDocument/2006/relationships/slideLayout" Target="../slideLayouts/slideLayout68.xml"/><Relationship Id="rId6" Type="http://schemas.openxmlformats.org/officeDocument/2006/relationships/image" Target="../media/image53.png"/><Relationship Id="rId11" Type="http://schemas.openxmlformats.org/officeDocument/2006/relationships/image" Target="../media/image72.png"/><Relationship Id="rId5" Type="http://schemas.openxmlformats.org/officeDocument/2006/relationships/image" Target="../media/image58.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5.png"/><Relationship Id="rId9" Type="http://schemas.openxmlformats.org/officeDocument/2006/relationships/image" Target="../media/image70.png"/><Relationship Id="rId1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7.jp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31.jpg"/><Relationship Id="rId4" Type="http://schemas.openxmlformats.org/officeDocument/2006/relationships/image" Target="../media/image17.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545" y="2322625"/>
            <a:ext cx="6297055" cy="1334975"/>
          </a:xfrm>
          <a:prstGeom prst="rect">
            <a:avLst/>
          </a:prstGeom>
        </p:spPr>
      </p:pic>
      <p:sp>
        <p:nvSpPr>
          <p:cNvPr id="2" name="Title 1" hidden="1"/>
          <p:cNvSpPr>
            <a:spLocks noGrp="1"/>
          </p:cNvSpPr>
          <p:nvPr>
            <p:ph type="ctrTitle"/>
          </p:nvPr>
        </p:nvSpPr>
        <p:spPr/>
        <p:txBody>
          <a:bodyPr/>
          <a:lstStyle/>
          <a:p>
            <a:r>
              <a:rPr lang="en-US" dirty="0"/>
              <a:t>Calculating</a:t>
            </a:r>
            <a:r>
              <a:rPr lang="en-US" baseline="0" dirty="0"/>
              <a:t> the Price of College</a:t>
            </a:r>
            <a:endParaRPr lang="en-US" dirty="0"/>
          </a:p>
        </p:txBody>
      </p:sp>
      <p:sp>
        <p:nvSpPr>
          <p:cNvPr id="7" name="TextBox 6"/>
          <p:cNvSpPr txBox="1"/>
          <p:nvPr/>
        </p:nvSpPr>
        <p:spPr>
          <a:xfrm>
            <a:off x="1880672" y="3637002"/>
            <a:ext cx="56388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It’s less than you might think</a:t>
            </a:r>
          </a:p>
        </p:txBody>
      </p:sp>
      <p:pic>
        <p:nvPicPr>
          <p:cNvPr id="8" name="Picture 7" descr="Ascendium">
            <a:extLst>
              <a:ext uri="{FF2B5EF4-FFF2-40B4-BE49-F238E27FC236}">
                <a16:creationId xmlns:a16="http://schemas.microsoft.com/office/drawing/2014/main" id="{BD436555-7903-2C43-BCE8-F9A4C76B0E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009"/>
          <a:stretch/>
        </p:blipFill>
        <p:spPr>
          <a:xfrm>
            <a:off x="3540125" y="4260021"/>
            <a:ext cx="2063750" cy="460335"/>
          </a:xfrm>
          <a:prstGeom prst="rect">
            <a:avLst/>
          </a:prstGeom>
        </p:spPr>
      </p:pic>
      <p:sp>
        <p:nvSpPr>
          <p:cNvPr id="11" name="TextBox 10">
            <a:extLst>
              <a:ext uri="{FF2B5EF4-FFF2-40B4-BE49-F238E27FC236}">
                <a16:creationId xmlns:a16="http://schemas.microsoft.com/office/drawing/2014/main" id="{01953A6B-A1E4-1C4D-9383-8B1019C9BFC5}"/>
              </a:ext>
            </a:extLst>
          </p:cNvPr>
          <p:cNvSpPr txBox="1"/>
          <p:nvPr/>
        </p:nvSpPr>
        <p:spPr>
          <a:xfrm>
            <a:off x="1752600" y="4828401"/>
            <a:ext cx="56388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2019-20</a:t>
            </a:r>
            <a:r>
              <a:rPr lang="en-US" sz="1200" spc="100" dirty="0">
                <a:latin typeface="Arial" panose="020B0604020202020204" pitchFamily="34" charset="0"/>
                <a:cs typeface="Arial" panose="020B0604020202020204" pitchFamily="34" charset="0"/>
              </a:rPr>
              <a:t> A</a:t>
            </a:r>
            <a:r>
              <a:rPr lang="en-US" sz="1200" dirty="0">
                <a:latin typeface="Arial" panose="020B0604020202020204" pitchFamily="34" charset="0"/>
                <a:cs typeface="Arial" panose="020B0604020202020204" pitchFamily="34" charset="0"/>
              </a:rPr>
              <a:t>cademic Year</a:t>
            </a:r>
          </a:p>
        </p:txBody>
      </p:sp>
    </p:spTree>
    <p:extLst>
      <p:ext uri="{BB962C8B-B14F-4D97-AF65-F5344CB8AC3E}">
        <p14:creationId xmlns:p14="http://schemas.microsoft.com/office/powerpoint/2010/main" val="156394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3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953">
            <a:off x="-785972" y="-1029937"/>
            <a:ext cx="9609233" cy="3602269"/>
          </a:xfrm>
          <a:prstGeom prst="rect">
            <a:avLst/>
          </a:prstGeom>
        </p:spPr>
      </p:pic>
      <p:sp>
        <p:nvSpPr>
          <p:cNvPr id="22" name="Title 1"/>
          <p:cNvSpPr>
            <a:spLocks noGrp="1"/>
          </p:cNvSpPr>
          <p:nvPr>
            <p:ph type="title"/>
          </p:nvPr>
        </p:nvSpPr>
        <p:spPr>
          <a:xfrm rot="21432126">
            <a:off x="-423335" y="209521"/>
            <a:ext cx="7887134" cy="1580122"/>
          </a:xfrm>
        </p:spPr>
        <p:txBody>
          <a:bodyPr/>
          <a:lstStyle/>
          <a:p>
            <a:r>
              <a:rPr lang="en-US" b="1" cap="all" dirty="0">
                <a:solidFill>
                  <a:schemeClr val="tx1"/>
                </a:solidFill>
              </a:rPr>
              <a:t>THESE STUDENTS</a:t>
            </a:r>
            <a:br>
              <a:rPr lang="en-US" b="1" cap="all" dirty="0">
                <a:solidFill>
                  <a:schemeClr val="tx1"/>
                </a:solidFill>
              </a:rPr>
            </a:br>
            <a:r>
              <a:rPr lang="en-US" b="1" cap="all" dirty="0">
                <a:solidFill>
                  <a:schemeClr val="tx1"/>
                </a:solidFill>
              </a:rPr>
              <a:t>COMPLETED THE fafsa</a:t>
            </a:r>
          </a:p>
        </p:txBody>
      </p:sp>
      <p:grpSp>
        <p:nvGrpSpPr>
          <p:cNvPr id="28" name="Group 27"/>
          <p:cNvGrpSpPr/>
          <p:nvPr/>
        </p:nvGrpSpPr>
        <p:grpSpPr>
          <a:xfrm>
            <a:off x="1295400" y="1371600"/>
            <a:ext cx="6407920" cy="5856668"/>
            <a:chOff x="1422777" y="1166553"/>
            <a:chExt cx="6407920" cy="5856668"/>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178578">
              <a:off x="2880233" y="1346324"/>
              <a:ext cx="4044260" cy="5856668"/>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344571">
              <a:off x="2118234" y="1166553"/>
              <a:ext cx="4044260" cy="585666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2331">
              <a:off x="1422777" y="1665678"/>
              <a:ext cx="6298445" cy="4723834"/>
            </a:xfrm>
            <a:prstGeom prst="rect">
              <a:avLst/>
            </a:prstGeom>
          </p:spPr>
        </p:pic>
      </p:grpSp>
      <p:sp>
        <p:nvSpPr>
          <p:cNvPr id="14" name="Rectangle 13"/>
          <p:cNvSpPr/>
          <p:nvPr/>
        </p:nvSpPr>
        <p:spPr>
          <a:xfrm rot="21422331">
            <a:off x="2617262" y="2992344"/>
            <a:ext cx="3765780" cy="784830"/>
          </a:xfrm>
          <a:prstGeom prst="rect">
            <a:avLst/>
          </a:prstGeom>
        </p:spPr>
        <p:txBody>
          <a:bodyPr wrap="square">
            <a:spAutoFit/>
          </a:bodyPr>
          <a:lstStyle/>
          <a:p>
            <a:r>
              <a:rPr lang="en-US" sz="4500" b="1" dirty="0">
                <a:solidFill>
                  <a:srgbClr val="ED2289"/>
                </a:solidFill>
              </a:rPr>
              <a:t>85%</a:t>
            </a:r>
            <a:endParaRPr lang="en-US" sz="3200" dirty="0">
              <a:solidFill>
                <a:srgbClr val="ED2289"/>
              </a:solidFill>
            </a:endParaRPr>
          </a:p>
        </p:txBody>
      </p:sp>
      <p:sp>
        <p:nvSpPr>
          <p:cNvPr id="11" name="Rectangle 10"/>
          <p:cNvSpPr/>
          <p:nvPr/>
        </p:nvSpPr>
        <p:spPr>
          <a:xfrm rot="21422331">
            <a:off x="2673191" y="3169205"/>
            <a:ext cx="3765780" cy="2062103"/>
          </a:xfrm>
          <a:prstGeom prst="rect">
            <a:avLst/>
          </a:prstGeom>
        </p:spPr>
        <p:txBody>
          <a:bodyPr wrap="square">
            <a:spAutoFit/>
          </a:bodyPr>
          <a:lstStyle/>
          <a:p>
            <a:endParaRPr lang="en-US" sz="3200" dirty="0"/>
          </a:p>
          <a:p>
            <a:r>
              <a:rPr lang="en-US" sz="3200" dirty="0"/>
              <a:t>of full-time </a:t>
            </a:r>
            <a:br>
              <a:rPr lang="en-US" sz="3200" dirty="0"/>
            </a:br>
            <a:r>
              <a:rPr lang="en-US" sz="3200" dirty="0"/>
              <a:t>students received aid in 2015-2016</a:t>
            </a:r>
          </a:p>
        </p:txBody>
      </p:sp>
    </p:spTree>
    <p:extLst>
      <p:ext uri="{BB962C8B-B14F-4D97-AF65-F5344CB8AC3E}">
        <p14:creationId xmlns:p14="http://schemas.microsoft.com/office/powerpoint/2010/main" val="126852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p:cTn id="29"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14">
                                            <p:txEl>
                                              <p:pRg st="0" end="0"/>
                                            </p:txEl>
                                          </p:spTgt>
                                        </p:tgtEl>
                                      </p:cBhvr>
                                    </p:animEffect>
                                  </p:childTnLst>
                                </p:cTn>
                              </p:par>
                            </p:childTnLst>
                          </p:cTn>
                        </p:par>
                        <p:par>
                          <p:cTn id="32" fill="hold">
                            <p:stCondLst>
                              <p:cond delay="1000"/>
                            </p:stCondLst>
                            <p:childTnLst>
                              <p:par>
                                <p:cTn id="33" presetID="26" presetClass="emph" presetSubtype="0" repeatCount="2000" fill="hold" grpId="0" nodeType="afterEffect">
                                  <p:stCondLst>
                                    <p:cond delay="0"/>
                                  </p:stCondLst>
                                  <p:childTnLst>
                                    <p:animEffect transition="out" filter="fade">
                                      <p:cBhvr>
                                        <p:cTn id="34" dur="500" tmFilter="0, 0; .2, .5; .8, .5; 1, 0"/>
                                        <p:tgtEl>
                                          <p:spTgt spid="14">
                                            <p:txEl>
                                              <p:pRg st="0" end="0"/>
                                            </p:txEl>
                                          </p:spTgt>
                                        </p:tgtEl>
                                      </p:cBhvr>
                                    </p:animEffect>
                                    <p:animScale>
                                      <p:cBhvr>
                                        <p:cTn id="35"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build="allAtOnce"/>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811" y="218953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5334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ap of US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415270"/>
            <a:ext cx="8520623" cy="529033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0205" flipH="1">
            <a:off x="-691599" y="-882152"/>
            <a:ext cx="12016291" cy="3315240"/>
          </a:xfrm>
          <a:prstGeom prst="rect">
            <a:avLst/>
          </a:prstGeom>
        </p:spPr>
      </p:pic>
      <p:sp>
        <p:nvSpPr>
          <p:cNvPr id="10" name="Title 1"/>
          <p:cNvSpPr>
            <a:spLocks noGrp="1"/>
          </p:cNvSpPr>
          <p:nvPr>
            <p:ph type="title"/>
          </p:nvPr>
        </p:nvSpPr>
        <p:spPr>
          <a:xfrm rot="180425">
            <a:off x="214910" y="221251"/>
            <a:ext cx="9273398" cy="1580122"/>
          </a:xfrm>
        </p:spPr>
        <p:txBody>
          <a:bodyPr/>
          <a:lstStyle/>
          <a:p>
            <a:r>
              <a:rPr lang="en-US" b="1" cap="all" dirty="0">
                <a:solidFill>
                  <a:schemeClr val="bg1"/>
                </a:solidFill>
              </a:rPr>
              <a:t>THESE STUDENTS</a:t>
            </a:r>
            <a:r>
              <a:rPr lang="en-US" b="1" cap="all" dirty="0">
                <a:solidFill>
                  <a:schemeClr val="tx1"/>
                </a:solidFill>
              </a:rPr>
              <a:t/>
            </a:r>
            <a:br>
              <a:rPr lang="en-US" b="1" cap="all" dirty="0">
                <a:solidFill>
                  <a:schemeClr val="tx1"/>
                </a:solidFill>
              </a:rPr>
            </a:br>
            <a:r>
              <a:rPr lang="en-US" b="1" cap="all" dirty="0">
                <a:solidFill>
                  <a:schemeClr val="tx1"/>
                </a:solidFill>
              </a:rPr>
              <a:t>Didn’t </a:t>
            </a:r>
            <a:r>
              <a:rPr lang="en-US" b="1" cap="all" dirty="0" smtClean="0">
                <a:solidFill>
                  <a:schemeClr val="tx1"/>
                </a:solidFill>
              </a:rPr>
              <a:t>COMPLETE </a:t>
            </a:r>
            <a:r>
              <a:rPr lang="en-US" b="1" cap="all" dirty="0">
                <a:solidFill>
                  <a:schemeClr val="tx1"/>
                </a:solidFill>
              </a:rPr>
              <a:t>THE fafsa</a:t>
            </a:r>
          </a:p>
        </p:txBody>
      </p:sp>
      <p:sp>
        <p:nvSpPr>
          <p:cNvPr id="15" name="Rectangle 14"/>
          <p:cNvSpPr/>
          <p:nvPr/>
        </p:nvSpPr>
        <p:spPr>
          <a:xfrm rot="195499">
            <a:off x="2084914" y="2575388"/>
            <a:ext cx="4572000" cy="2554545"/>
          </a:xfrm>
          <a:prstGeom prst="rect">
            <a:avLst/>
          </a:prstGeom>
        </p:spPr>
        <p:txBody>
          <a:bodyPr>
            <a:spAutoFit/>
          </a:bodyPr>
          <a:lstStyle/>
          <a:p>
            <a:r>
              <a:rPr lang="en-US" sz="3200" dirty="0"/>
              <a:t>Over</a:t>
            </a:r>
            <a:r>
              <a:rPr lang="en-US" sz="3200" b="1" dirty="0">
                <a:solidFill>
                  <a:srgbClr val="ED2289"/>
                </a:solidFill>
              </a:rPr>
              <a:t> </a:t>
            </a:r>
            <a:r>
              <a:rPr lang="en-US" sz="4000" b="1" dirty="0"/>
              <a:t>600,000</a:t>
            </a:r>
            <a:r>
              <a:rPr lang="en-US" sz="4000" dirty="0"/>
              <a:t/>
            </a:r>
            <a:br>
              <a:rPr lang="en-US" sz="4000" dirty="0"/>
            </a:br>
            <a:r>
              <a:rPr lang="en-US" sz="4000" dirty="0"/>
              <a:t>missed out on</a:t>
            </a:r>
          </a:p>
          <a:p>
            <a:r>
              <a:rPr lang="en-US" sz="4000" b="1" dirty="0"/>
              <a:t>$2.3 billion</a:t>
            </a:r>
            <a:endParaRPr lang="en-US" sz="4000" dirty="0"/>
          </a:p>
          <a:p>
            <a:r>
              <a:rPr lang="en-US" sz="4000" dirty="0"/>
              <a:t>in FREE money!</a:t>
            </a:r>
          </a:p>
        </p:txBody>
      </p:sp>
    </p:spTree>
    <p:extLst>
      <p:ext uri="{BB962C8B-B14F-4D97-AF65-F5344CB8AC3E}">
        <p14:creationId xmlns:p14="http://schemas.microsoft.com/office/powerpoint/2010/main" val="1161342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2" presetClass="entr" presetSubtype="9"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a:t>The FAFSA Unlocks Federal</a:t>
            </a:r>
            <a:r>
              <a:rPr lang="en-US" baseline="0" dirty="0"/>
              <a:t> and State Grants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8960"/>
          </a:xfrm>
          <a:prstGeom prst="rect">
            <a:avLst/>
          </a:prstGeom>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5128827" y="19340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1046671" y="-10735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216152" y="533400"/>
            <a:ext cx="4021924" cy="1077218"/>
          </a:xfrm>
          <a:prstGeom prst="rect">
            <a:avLst/>
          </a:prstGeom>
        </p:spPr>
        <p:txBody>
          <a:bodyPr wrap="square">
            <a:spAutoFit/>
          </a:bodyPr>
          <a:lstStyle/>
          <a:p>
            <a:pPr marL="0" lvl="1" algn="l"/>
            <a:r>
              <a:rPr lang="en-US" sz="3200" b="1" dirty="0">
                <a:solidFill>
                  <a:srgbClr val="ED2289"/>
                </a:solidFill>
                <a:latin typeface="Arial"/>
                <a:cs typeface="Arial"/>
              </a:rPr>
              <a:t>The FAFSA unlocks </a:t>
            </a:r>
          </a:p>
          <a:p>
            <a:pPr marL="0" lvl="1" algn="l"/>
            <a:r>
              <a:rPr lang="en-US" sz="3200" b="1" dirty="0">
                <a:solidFill>
                  <a:srgbClr val="ED2289"/>
                </a:solidFill>
                <a:latin typeface="Arial"/>
                <a:cs typeface="Arial"/>
              </a:rPr>
              <a:t>Federal and State</a:t>
            </a:r>
          </a:p>
        </p:txBody>
      </p:sp>
      <p:sp>
        <p:nvSpPr>
          <p:cNvPr id="2" name="Rectangle 1"/>
          <p:cNvSpPr/>
          <p:nvPr/>
        </p:nvSpPr>
        <p:spPr bwMode="auto">
          <a:xfrm>
            <a:off x="4800600" y="1066800"/>
            <a:ext cx="1981200" cy="533400"/>
          </a:xfrm>
          <a:prstGeom prst="rect">
            <a:avLst/>
          </a:prstGeom>
          <a:solidFill>
            <a:srgbClr val="FCAF17"/>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effectLst/>
                <a:latin typeface="Arial" charset="0"/>
              </a:rPr>
              <a:t>GRANTS</a:t>
            </a:r>
          </a:p>
        </p:txBody>
      </p:sp>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4484175" y="2951870"/>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295400" y="1646237"/>
            <a:ext cx="5334000" cy="4759200"/>
          </a:xfrm>
        </p:spPr>
        <p:txBody>
          <a:bodyPr/>
          <a:lstStyle/>
          <a:p>
            <a:pPr marL="568325" lvl="1" indent="0">
              <a:buNone/>
            </a:pPr>
            <a:r>
              <a:rPr lang="en-US" b="1" dirty="0"/>
              <a:t>Pell Grant</a:t>
            </a:r>
          </a:p>
          <a:p>
            <a:pPr marL="1031875" lvl="1" indent="-292100">
              <a:spcAft>
                <a:spcPts val="1200"/>
              </a:spcAft>
              <a:buFont typeface="Arial" panose="020B0604020202020204" pitchFamily="34" charset="0"/>
              <a:buChar char="−"/>
            </a:pPr>
            <a:r>
              <a:rPr lang="en-US" sz="2400" dirty="0"/>
              <a:t>Up to $6,195 per year</a:t>
            </a:r>
          </a:p>
          <a:p>
            <a:pPr marL="568325" lvl="1" indent="0">
              <a:buNone/>
            </a:pPr>
            <a:r>
              <a:rPr lang="en-US" b="1" dirty="0"/>
              <a:t>Federal Supplemental Educational </a:t>
            </a:r>
            <a:br>
              <a:rPr lang="en-US" b="1" dirty="0"/>
            </a:br>
            <a:r>
              <a:rPr lang="en-US" b="1" dirty="0"/>
              <a:t>Opportunity Grant</a:t>
            </a:r>
          </a:p>
          <a:p>
            <a:pPr marL="1031875" lvl="1" indent="-292100">
              <a:spcAft>
                <a:spcPts val="1200"/>
              </a:spcAft>
              <a:buFont typeface="Arial" panose="020B0604020202020204" pitchFamily="34" charset="0"/>
              <a:buChar char="−"/>
            </a:pPr>
            <a:r>
              <a:rPr lang="en-US" sz="2400" dirty="0"/>
              <a:t>Up to $4,000 per year</a:t>
            </a:r>
          </a:p>
          <a:p>
            <a:pPr marL="574675" lvl="1" indent="0">
              <a:buNone/>
            </a:pPr>
            <a:r>
              <a:rPr lang="en-US" b="1" dirty="0"/>
              <a:t>State Grants</a:t>
            </a:r>
          </a:p>
          <a:p>
            <a:pPr marL="1031875" lvl="1" indent="-292100">
              <a:spcAft>
                <a:spcPts val="1200"/>
              </a:spcAft>
              <a:buFont typeface="Arial" panose="020B0604020202020204" pitchFamily="34" charset="0"/>
              <a:buChar char="−"/>
            </a:pPr>
            <a:r>
              <a:rPr lang="en-US" sz="2400" dirty="0"/>
              <a:t>Some are worth</a:t>
            </a:r>
            <a:br>
              <a:rPr lang="en-US" sz="2400" dirty="0"/>
            </a:br>
            <a:r>
              <a:rPr lang="en-US" sz="2400" dirty="0"/>
              <a:t>up to $3,000 </a:t>
            </a:r>
            <a:br>
              <a:rPr lang="en-US" sz="2400" dirty="0"/>
            </a:br>
            <a:r>
              <a:rPr lang="en-US" sz="2400" dirty="0"/>
              <a:t>per year</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1545805"/>
            <a:ext cx="681318" cy="6813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2688805"/>
            <a:ext cx="681318" cy="6813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4612925"/>
            <a:ext cx="681318" cy="68131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0600" y="3941672"/>
            <a:ext cx="4340390" cy="2916328"/>
          </a:xfrm>
          <a:prstGeom prst="rect">
            <a:avLst/>
          </a:prstGeom>
        </p:spPr>
      </p:pic>
      <p:sp>
        <p:nvSpPr>
          <p:cNvPr id="8" name="TextBox 7"/>
          <p:cNvSpPr txBox="1"/>
          <p:nvPr/>
        </p:nvSpPr>
        <p:spPr>
          <a:xfrm rot="21149678">
            <a:off x="5320851" y="4725420"/>
            <a:ext cx="3200400" cy="1477328"/>
          </a:xfrm>
          <a:prstGeom prst="rect">
            <a:avLst/>
          </a:prstGeom>
          <a:noFill/>
        </p:spPr>
        <p:txBody>
          <a:bodyPr wrap="square" rtlCol="0">
            <a:spAutoFit/>
          </a:bodyPr>
          <a:lstStyle/>
          <a:p>
            <a:pPr marL="0" lvl="1"/>
            <a:r>
              <a:rPr lang="en-US" sz="3000" b="1" cap="all" dirty="0">
                <a:solidFill>
                  <a:srgbClr val="ED2289"/>
                </a:solidFill>
              </a:rPr>
              <a:t>Money</a:t>
            </a:r>
            <a:br>
              <a:rPr lang="en-US" sz="3000" b="1" cap="all" dirty="0">
                <a:solidFill>
                  <a:srgbClr val="ED2289"/>
                </a:solidFill>
              </a:rPr>
            </a:br>
            <a:r>
              <a:rPr lang="en-US" sz="3000" b="1" cap="all" dirty="0">
                <a:solidFill>
                  <a:srgbClr val="ED2289"/>
                </a:solidFill>
              </a:rPr>
              <a:t>you don’t </a:t>
            </a:r>
            <a:br>
              <a:rPr lang="en-US" sz="3000" b="1" cap="all" dirty="0">
                <a:solidFill>
                  <a:srgbClr val="ED2289"/>
                </a:solidFill>
              </a:rPr>
            </a:br>
            <a:r>
              <a:rPr lang="en-US" sz="3000" b="1" cap="all" dirty="0">
                <a:solidFill>
                  <a:srgbClr val="ED2289"/>
                </a:solidFill>
              </a:rPr>
              <a:t>pay back</a:t>
            </a:r>
            <a:endParaRPr lang="en-US" sz="3000" dirty="0">
              <a:solidFill>
                <a:srgbClr val="ED2289"/>
              </a:solidFill>
            </a:endParaRPr>
          </a:p>
        </p:txBody>
      </p:sp>
    </p:spTree>
    <p:extLst>
      <p:ext uri="{BB962C8B-B14F-4D97-AF65-F5344CB8AC3E}">
        <p14:creationId xmlns:p14="http://schemas.microsoft.com/office/powerpoint/2010/main" val="136143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300"/>
                                        <p:tgtEl>
                                          <p:spTgt spid="13">
                                            <p:txEl>
                                              <p:pRg st="1" end="1"/>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300"/>
                                        <p:tgtEl>
                                          <p:spTgt spid="13"/>
                                        </p:tgtEl>
                                      </p:cBhvr>
                                    </p:animEffect>
                                  </p:childTnLst>
                                </p:cTn>
                              </p:par>
                            </p:childTnLst>
                          </p:cTn>
                        </p:par>
                        <p:par>
                          <p:cTn id="15" fill="hold">
                            <p:stCondLst>
                              <p:cond delay="8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300"/>
                            </p:stCondLst>
                            <p:childTnLst>
                              <p:par>
                                <p:cTn id="20" presetID="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2" presetClass="entr" presetSubtype="8" fill="hold"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par>
                          <p:cTn id="30" fill="hold">
                            <p:stCondLst>
                              <p:cond delay="1800"/>
                            </p:stCondLst>
                            <p:childTnLst>
                              <p:par>
                                <p:cTn id="31" presetID="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2" presetClass="entr" presetSubtype="8"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par>
                          <p:cTn id="41" fill="hold">
                            <p:stCondLst>
                              <p:cond delay="2300"/>
                            </p:stCondLst>
                            <p:childTnLst>
                              <p:par>
                                <p:cTn id="42" presetID="2" presetClass="entr" presetSubtype="8"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2" presetClass="entr" presetSubtype="8" fill="hold" nodeType="with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wipe(left)">
                                      <p:cBhvr>
                                        <p:cTn id="48" dur="500"/>
                                        <p:tgtEl>
                                          <p:spTgt spid="3">
                                            <p:txEl>
                                              <p:pRg st="4" end="4"/>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wipe(left)">
                                      <p:cBhvr>
                                        <p:cTn id="51" dur="500"/>
                                        <p:tgtEl>
                                          <p:spTgt spid="3">
                                            <p:txEl>
                                              <p:pRg st="5" end="5"/>
                                            </p:txEl>
                                          </p:spTgt>
                                        </p:tgtEl>
                                      </p:cBhvr>
                                    </p:animEffect>
                                  </p:childTnLst>
                                </p:cTn>
                              </p:par>
                            </p:childTnLst>
                          </p:cTn>
                        </p:par>
                        <p:par>
                          <p:cTn id="52" fill="hold">
                            <p:stCondLst>
                              <p:cond delay="2800"/>
                            </p:stCondLst>
                            <p:childTnLst>
                              <p:par>
                                <p:cTn id="53" presetID="10"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3300"/>
                            </p:stCondLst>
                            <p:childTnLst>
                              <p:par>
                                <p:cTn id="57" presetID="21" presetClass="entr" presetSubtype="1"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heel(1)">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FAFSA also unlocks money</a:t>
            </a:r>
            <a:r>
              <a:rPr lang="en-US" baseline="0" dirty="0"/>
              <a:t> from colleges</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8960"/>
          </a:xfrm>
          <a:prstGeom prst="rect">
            <a:avLst/>
          </a:prstGeom>
        </p:spPr>
      </p:pic>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5128827" y="19340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978976" y="-10735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4484176" y="2954840"/>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2416" y="-470768"/>
            <a:ext cx="5921584"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1216152" y="685800"/>
            <a:ext cx="6480048" cy="1077218"/>
          </a:xfrm>
          <a:prstGeom prst="rect">
            <a:avLst/>
          </a:prstGeom>
        </p:spPr>
        <p:txBody>
          <a:bodyPr wrap="square">
            <a:spAutoFit/>
          </a:bodyPr>
          <a:lstStyle/>
          <a:p>
            <a:pPr marL="0" lvl="1" algn="l"/>
            <a:r>
              <a:rPr lang="en-US" sz="3200" b="1" dirty="0">
                <a:solidFill>
                  <a:srgbClr val="ED2289"/>
                </a:solidFill>
                <a:latin typeface="Arial"/>
                <a:cs typeface="Arial"/>
              </a:rPr>
              <a:t>The FAFSA also unlocks </a:t>
            </a:r>
            <a:br>
              <a:rPr lang="en-US" sz="3200" b="1" dirty="0">
                <a:solidFill>
                  <a:srgbClr val="ED2289"/>
                </a:solidFill>
                <a:latin typeface="Arial"/>
                <a:cs typeface="Arial"/>
              </a:rPr>
            </a:br>
            <a:r>
              <a:rPr lang="en-US" sz="3200" b="1" dirty="0">
                <a:solidFill>
                  <a:srgbClr val="ED2289"/>
                </a:solidFill>
                <a:latin typeface="Arial"/>
                <a:cs typeface="Arial"/>
              </a:rPr>
              <a:t>money from colleges</a:t>
            </a: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682" y="1976984"/>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bwMode="auto">
          <a:xfrm>
            <a:off x="2000619" y="1905000"/>
            <a:ext cx="3581399" cy="530352"/>
          </a:xfrm>
          <a:prstGeom prst="rect">
            <a:avLst/>
          </a:prstGeom>
          <a:solidFill>
            <a:srgbClr val="FCAF17"/>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US" sz="3200" b="1" dirty="0"/>
              <a:t>GRANTS</a:t>
            </a:r>
          </a:p>
        </p:txBody>
      </p:sp>
      <p:sp>
        <p:nvSpPr>
          <p:cNvPr id="15" name="Rectangle 14"/>
          <p:cNvSpPr/>
          <p:nvPr/>
        </p:nvSpPr>
        <p:spPr bwMode="auto">
          <a:xfrm>
            <a:off x="2000619" y="2743200"/>
            <a:ext cx="3581399" cy="530352"/>
          </a:xfrm>
          <a:prstGeom prst="rect">
            <a:avLst/>
          </a:prstGeom>
          <a:solidFill>
            <a:schemeClr val="accent2"/>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US" sz="3200" b="1" dirty="0">
                <a:solidFill>
                  <a:srgbClr val="FFFFFF"/>
                </a:solidFill>
              </a:rPr>
              <a:t>SCHOLARSHIPS</a:t>
            </a:r>
          </a:p>
        </p:txBody>
      </p:sp>
      <p:sp>
        <p:nvSpPr>
          <p:cNvPr id="18" name="TextBox 17"/>
          <p:cNvSpPr txBox="1"/>
          <p:nvPr/>
        </p:nvSpPr>
        <p:spPr>
          <a:xfrm rot="339335">
            <a:off x="2177844" y="4086940"/>
            <a:ext cx="4078915" cy="1708160"/>
          </a:xfrm>
          <a:prstGeom prst="rect">
            <a:avLst/>
          </a:prstGeom>
          <a:noFill/>
        </p:spPr>
        <p:txBody>
          <a:bodyPr wrap="square" rtlCol="0">
            <a:spAutoFit/>
          </a:bodyPr>
          <a:lstStyle/>
          <a:p>
            <a:pPr marL="0" lvl="1"/>
            <a:r>
              <a:rPr lang="en-US" sz="3500" b="1" cap="all" dirty="0">
                <a:solidFill>
                  <a:srgbClr val="ED2289"/>
                </a:solidFill>
              </a:rPr>
              <a:t>Money</a:t>
            </a:r>
            <a:br>
              <a:rPr lang="en-US" sz="3500" b="1" cap="all" dirty="0">
                <a:solidFill>
                  <a:srgbClr val="ED2289"/>
                </a:solidFill>
              </a:rPr>
            </a:br>
            <a:r>
              <a:rPr lang="en-US" sz="3500" b="1" cap="all" dirty="0">
                <a:solidFill>
                  <a:srgbClr val="ED2289"/>
                </a:solidFill>
              </a:rPr>
              <a:t>you don’t </a:t>
            </a:r>
          </a:p>
          <a:p>
            <a:pPr marL="0" lvl="1"/>
            <a:r>
              <a:rPr lang="en-US" sz="3500" b="1" cap="all" dirty="0">
                <a:solidFill>
                  <a:srgbClr val="ED2289"/>
                </a:solidFill>
              </a:rPr>
              <a:t>PAY BACK</a:t>
            </a:r>
            <a:endParaRPr lang="en-US" sz="3500" dirty="0">
              <a:solidFill>
                <a:srgbClr val="ED2289"/>
              </a:solidFill>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9657">
            <a:off x="1968539" y="3351934"/>
            <a:ext cx="4610830" cy="3098038"/>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6152" y="1946148"/>
            <a:ext cx="680562" cy="448056"/>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6152" y="2784348"/>
            <a:ext cx="680562" cy="448056"/>
          </a:xfrm>
          <a:prstGeom prst="rect">
            <a:avLst/>
          </a:prstGeom>
        </p:spPr>
      </p:pic>
    </p:spTree>
    <p:extLst>
      <p:ext uri="{BB962C8B-B14F-4D97-AF65-F5344CB8AC3E}">
        <p14:creationId xmlns:p14="http://schemas.microsoft.com/office/powerpoint/2010/main" val="197530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left)">
                                      <p:cBhvr>
                                        <p:cTn id="7" dur="500"/>
                                        <p:tgtEl>
                                          <p:spTgt spid="23">
                                            <p:txEl>
                                              <p:pRg st="0" end="0"/>
                                            </p:txEl>
                                          </p:spTgt>
                                        </p:tgtEl>
                                      </p:cBhvr>
                                    </p:animEffect>
                                  </p:childTnLst>
                                </p:cTn>
                              </p:par>
                            </p:childTnLst>
                          </p:cTn>
                        </p:par>
                        <p:par>
                          <p:cTn id="8" fill="hold">
                            <p:stCondLst>
                              <p:cond delay="1000"/>
                            </p:stCondLst>
                            <p:childTnLst>
                              <p:par>
                                <p:cTn id="9" presetID="5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Scale>
                                      <p:cBhvr>
                                        <p:cTn id="11" dur="5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500" decel="50000" fill="hold">
                                          <p:stCondLst>
                                            <p:cond delay="0"/>
                                          </p:stCondLst>
                                        </p:cTn>
                                        <p:tgtEl>
                                          <p:spTgt spid="20"/>
                                        </p:tgtEl>
                                        <p:attrNameLst>
                                          <p:attrName>ppt_x</p:attrName>
                                          <p:attrName>ppt_y</p:attrName>
                                        </p:attrNameLst>
                                      </p:cBhvr>
                                    </p:animMotion>
                                    <p:animEffect transition="in" filter="fade">
                                      <p:cBhvr>
                                        <p:cTn id="13" dur="500"/>
                                        <p:tgtEl>
                                          <p:spTgt spid="20"/>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2000"/>
                            </p:stCondLst>
                            <p:childTnLst>
                              <p:par>
                                <p:cTn id="19" presetID="52"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Scale>
                                      <p:cBhvr>
                                        <p:cTn id="21"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21"/>
                                        </p:tgtEl>
                                        <p:attrNameLst>
                                          <p:attrName>ppt_x</p:attrName>
                                          <p:attrName>ppt_y</p:attrName>
                                        </p:attrNameLst>
                                      </p:cBhvr>
                                    </p:animMotion>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3500"/>
                            </p:stCondLst>
                            <p:childTnLst>
                              <p:par>
                                <p:cTn id="33" presetID="21" presetClass="entr" presetSubtype="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15"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hidden="1"/>
          <p:cNvSpPr>
            <a:spLocks noGrp="1"/>
          </p:cNvSpPr>
          <p:nvPr>
            <p:ph type="title"/>
          </p:nvPr>
        </p:nvSpPr>
        <p:spPr/>
        <p:txBody>
          <a:bodyPr/>
          <a:lstStyle/>
          <a:p>
            <a:r>
              <a:rPr lang="en-US" dirty="0"/>
              <a:t>Calculating Net Price</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896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1576982"/>
            <a:ext cx="2781130" cy="2662200"/>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0346" y="1524000"/>
            <a:ext cx="2781130" cy="2662200"/>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27423"/>
            <a:ext cx="2781130" cy="2662200"/>
          </a:xfrm>
          <a:prstGeom prst="rect">
            <a:avLst/>
          </a:prstGeom>
        </p:spPr>
      </p:pic>
      <p:sp>
        <p:nvSpPr>
          <p:cNvPr id="24" name="Calculating Net Price"/>
          <p:cNvSpPr txBox="1"/>
          <p:nvPr/>
        </p:nvSpPr>
        <p:spPr>
          <a:xfrm>
            <a:off x="304800" y="228600"/>
            <a:ext cx="8610600" cy="861774"/>
          </a:xfrm>
          <a:prstGeom prst="rect">
            <a:avLst/>
          </a:prstGeom>
          <a:noFill/>
        </p:spPr>
        <p:txBody>
          <a:bodyPr wrap="square" rtlCol="0">
            <a:spAutoFit/>
          </a:bodyPr>
          <a:lstStyle/>
          <a:p>
            <a:r>
              <a:rPr lang="en-US" sz="5000" b="1" cap="all" dirty="0"/>
              <a:t>CALCULATING NET PRICE</a:t>
            </a:r>
            <a:endParaRPr lang="en-US" sz="5000" dirty="0"/>
          </a:p>
        </p:txBody>
      </p:sp>
      <p:grpSp>
        <p:nvGrpSpPr>
          <p:cNvPr id="2" name="Group 1"/>
          <p:cNvGrpSpPr/>
          <p:nvPr/>
        </p:nvGrpSpPr>
        <p:grpSpPr>
          <a:xfrm>
            <a:off x="647360" y="2209800"/>
            <a:ext cx="1486408" cy="1413306"/>
            <a:chOff x="647360" y="2209800"/>
            <a:chExt cx="1486408" cy="1413306"/>
          </a:xfrm>
        </p:grpSpPr>
        <p:pic>
          <p:nvPicPr>
            <p:cNvPr id="11" name="Picture 10" descr="Price tag graphic"/>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360" y="2209800"/>
              <a:ext cx="1486408" cy="1413306"/>
            </a:xfrm>
            <a:prstGeom prst="rect">
              <a:avLst/>
            </a:prstGeom>
          </p:spPr>
        </p:pic>
        <p:sp>
          <p:nvSpPr>
            <p:cNvPr id="7" name="TextBox 6"/>
            <p:cNvSpPr txBox="1"/>
            <p:nvPr/>
          </p:nvSpPr>
          <p:spPr>
            <a:xfrm rot="20212278">
              <a:off x="872126" y="2674330"/>
              <a:ext cx="1111202" cy="400110"/>
            </a:xfrm>
            <a:prstGeom prst="rect">
              <a:avLst/>
            </a:prstGeom>
            <a:noFill/>
          </p:spPr>
          <p:txBody>
            <a:bodyPr wrap="none" rtlCol="0">
              <a:spAutoFit/>
            </a:bodyPr>
            <a:lstStyle/>
            <a:p>
              <a:r>
                <a:rPr lang="en-US" sz="2000" b="1" dirty="0"/>
                <a:t>$17,170</a:t>
              </a:r>
            </a:p>
          </p:txBody>
        </p:sp>
      </p:grpSp>
      <p:sp>
        <p:nvSpPr>
          <p:cNvPr id="15" name="TextBox 14"/>
          <p:cNvSpPr txBox="1"/>
          <p:nvPr/>
        </p:nvSpPr>
        <p:spPr>
          <a:xfrm>
            <a:off x="230888" y="4343400"/>
            <a:ext cx="2319353" cy="954107"/>
          </a:xfrm>
          <a:prstGeom prst="rect">
            <a:avLst/>
          </a:prstGeom>
          <a:noFill/>
        </p:spPr>
        <p:txBody>
          <a:bodyPr wrap="none" rtlCol="0">
            <a:spAutoFit/>
          </a:bodyPr>
          <a:lstStyle/>
          <a:p>
            <a:r>
              <a:rPr lang="en-US" sz="2400" b="1" dirty="0"/>
              <a:t>Sticker Price</a:t>
            </a:r>
          </a:p>
          <a:p>
            <a:r>
              <a:rPr lang="en-US" sz="1600" dirty="0"/>
              <a:t>The college’s published</a:t>
            </a:r>
          </a:p>
          <a:p>
            <a:r>
              <a:rPr lang="en-US" sz="1600" dirty="0"/>
              <a:t>cost of attendance</a:t>
            </a:r>
          </a:p>
        </p:txBody>
      </p:sp>
      <p:sp>
        <p:nvSpPr>
          <p:cNvPr id="3" name="TextBox 2"/>
          <p:cNvSpPr txBox="1"/>
          <p:nvPr/>
        </p:nvSpPr>
        <p:spPr>
          <a:xfrm>
            <a:off x="2590800" y="2369697"/>
            <a:ext cx="633508" cy="1015663"/>
          </a:xfrm>
          <a:prstGeom prst="rect">
            <a:avLst/>
          </a:prstGeom>
          <a:noFill/>
        </p:spPr>
        <p:txBody>
          <a:bodyPr wrap="none" rtlCol="0">
            <a:spAutoFit/>
          </a:bodyPr>
          <a:lstStyle/>
          <a:p>
            <a:r>
              <a:rPr lang="en-US" sz="6000" b="1" dirty="0"/>
              <a:t>−</a:t>
            </a:r>
          </a:p>
        </p:txBody>
      </p:sp>
      <p:grpSp>
        <p:nvGrpSpPr>
          <p:cNvPr id="6" name="Group 5"/>
          <p:cNvGrpSpPr/>
          <p:nvPr/>
        </p:nvGrpSpPr>
        <p:grpSpPr>
          <a:xfrm>
            <a:off x="3810000" y="2154319"/>
            <a:ext cx="1236397" cy="1507525"/>
            <a:chOff x="3810000" y="2154319"/>
            <a:chExt cx="1236397" cy="1507525"/>
          </a:xfrm>
        </p:grpSpPr>
        <p:pic>
          <p:nvPicPr>
            <p:cNvPr id="9" name="Picture 8" descr="Stack of paper money graphic"/>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0" y="2487640"/>
              <a:ext cx="1236397" cy="1174204"/>
            </a:xfrm>
            <a:prstGeom prst="rect">
              <a:avLst/>
            </a:prstGeom>
          </p:spPr>
        </p:pic>
        <p:sp>
          <p:nvSpPr>
            <p:cNvPr id="8" name="TextBox 7"/>
            <p:cNvSpPr txBox="1"/>
            <p:nvPr/>
          </p:nvSpPr>
          <p:spPr>
            <a:xfrm>
              <a:off x="3920408" y="2154319"/>
              <a:ext cx="968535" cy="400110"/>
            </a:xfrm>
            <a:prstGeom prst="rect">
              <a:avLst/>
            </a:prstGeom>
            <a:noFill/>
          </p:spPr>
          <p:txBody>
            <a:bodyPr wrap="none" rtlCol="0">
              <a:spAutoFit/>
            </a:bodyPr>
            <a:lstStyle/>
            <a:p>
              <a:r>
                <a:rPr lang="en-US" sz="2000" b="1" dirty="0"/>
                <a:t>$7,254</a:t>
              </a:r>
            </a:p>
          </p:txBody>
        </p:sp>
      </p:grpSp>
      <p:sp>
        <p:nvSpPr>
          <p:cNvPr id="18" name="TextBox 17"/>
          <p:cNvSpPr txBox="1"/>
          <p:nvPr/>
        </p:nvSpPr>
        <p:spPr>
          <a:xfrm>
            <a:off x="3009706" y="4343400"/>
            <a:ext cx="3058851" cy="1077218"/>
          </a:xfrm>
          <a:prstGeom prst="rect">
            <a:avLst/>
          </a:prstGeom>
          <a:noFill/>
        </p:spPr>
        <p:txBody>
          <a:bodyPr wrap="none" rtlCol="0">
            <a:spAutoFit/>
          </a:bodyPr>
          <a:lstStyle/>
          <a:p>
            <a:r>
              <a:rPr lang="en-US" sz="2400" b="1" dirty="0"/>
              <a:t>Grants &amp; </a:t>
            </a:r>
            <a:br>
              <a:rPr lang="en-US" sz="2400" b="1" dirty="0"/>
            </a:br>
            <a:r>
              <a:rPr lang="en-US" sz="2400" b="1" dirty="0"/>
              <a:t>Scholarships</a:t>
            </a:r>
          </a:p>
          <a:p>
            <a:r>
              <a:rPr lang="en-US" sz="1600" dirty="0"/>
              <a:t>Federal, state or college money</a:t>
            </a:r>
          </a:p>
        </p:txBody>
      </p:sp>
      <p:grpSp>
        <p:nvGrpSpPr>
          <p:cNvPr id="5" name="Group 4"/>
          <p:cNvGrpSpPr/>
          <p:nvPr/>
        </p:nvGrpSpPr>
        <p:grpSpPr>
          <a:xfrm>
            <a:off x="5691092" y="2294643"/>
            <a:ext cx="633508" cy="1222177"/>
            <a:chOff x="5565106" y="2590800"/>
            <a:chExt cx="633508" cy="1222177"/>
          </a:xfrm>
        </p:grpSpPr>
        <p:sp>
          <p:nvSpPr>
            <p:cNvPr id="17" name="TextBox 16"/>
            <p:cNvSpPr txBox="1"/>
            <p:nvPr/>
          </p:nvSpPr>
          <p:spPr>
            <a:xfrm>
              <a:off x="5565106" y="2590800"/>
              <a:ext cx="633508" cy="1015663"/>
            </a:xfrm>
            <a:prstGeom prst="rect">
              <a:avLst/>
            </a:prstGeom>
            <a:noFill/>
          </p:spPr>
          <p:txBody>
            <a:bodyPr wrap="none" rtlCol="0">
              <a:spAutoFit/>
            </a:bodyPr>
            <a:lstStyle/>
            <a:p>
              <a:r>
                <a:rPr lang="en-US" sz="6000" b="1" dirty="0"/>
                <a:t>−</a:t>
              </a:r>
            </a:p>
          </p:txBody>
        </p:sp>
        <p:sp>
          <p:nvSpPr>
            <p:cNvPr id="20" name="TextBox 19"/>
            <p:cNvSpPr txBox="1"/>
            <p:nvPr/>
          </p:nvSpPr>
          <p:spPr>
            <a:xfrm>
              <a:off x="5565106" y="2797314"/>
              <a:ext cx="633508" cy="1015663"/>
            </a:xfrm>
            <a:prstGeom prst="rect">
              <a:avLst/>
            </a:prstGeom>
            <a:noFill/>
          </p:spPr>
          <p:txBody>
            <a:bodyPr wrap="none" rtlCol="0">
              <a:spAutoFit/>
            </a:bodyPr>
            <a:lstStyle/>
            <a:p>
              <a:r>
                <a:rPr lang="en-US" sz="6000" b="1" dirty="0"/>
                <a:t>−</a:t>
              </a:r>
            </a:p>
          </p:txBody>
        </p:sp>
      </p:grpSp>
      <p:grpSp>
        <p:nvGrpSpPr>
          <p:cNvPr id="4" name="Group 3"/>
          <p:cNvGrpSpPr/>
          <p:nvPr/>
        </p:nvGrpSpPr>
        <p:grpSpPr>
          <a:xfrm>
            <a:off x="6781800" y="2057400"/>
            <a:ext cx="1629113" cy="1547166"/>
            <a:chOff x="6781800" y="2057400"/>
            <a:chExt cx="1629113" cy="1547166"/>
          </a:xfrm>
        </p:grpSpPr>
        <p:pic>
          <p:nvPicPr>
            <p:cNvPr id="10" name="Picture 9" descr="Post-it note graphic"/>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81800" y="2057400"/>
              <a:ext cx="1629113" cy="1547166"/>
            </a:xfrm>
            <a:prstGeom prst="rect">
              <a:avLst/>
            </a:prstGeom>
          </p:spPr>
        </p:pic>
        <p:sp>
          <p:nvSpPr>
            <p:cNvPr id="22" name="TextBox 21"/>
            <p:cNvSpPr txBox="1"/>
            <p:nvPr/>
          </p:nvSpPr>
          <p:spPr>
            <a:xfrm rot="21357318">
              <a:off x="7059822" y="2606127"/>
              <a:ext cx="968535" cy="400110"/>
            </a:xfrm>
            <a:prstGeom prst="rect">
              <a:avLst/>
            </a:prstGeom>
            <a:noFill/>
          </p:spPr>
          <p:txBody>
            <a:bodyPr wrap="none" rtlCol="0">
              <a:spAutoFit/>
            </a:bodyPr>
            <a:lstStyle/>
            <a:p>
              <a:r>
                <a:rPr lang="en-US" sz="2000" b="1" dirty="0"/>
                <a:t>$9,916</a:t>
              </a:r>
            </a:p>
          </p:txBody>
        </p:sp>
      </p:grpSp>
      <p:sp>
        <p:nvSpPr>
          <p:cNvPr id="19" name="TextBox 18"/>
          <p:cNvSpPr txBox="1"/>
          <p:nvPr/>
        </p:nvSpPr>
        <p:spPr>
          <a:xfrm>
            <a:off x="6439608" y="4343400"/>
            <a:ext cx="2282612" cy="1446550"/>
          </a:xfrm>
          <a:prstGeom prst="rect">
            <a:avLst/>
          </a:prstGeom>
          <a:noFill/>
        </p:spPr>
        <p:txBody>
          <a:bodyPr wrap="none" rtlCol="0">
            <a:spAutoFit/>
          </a:bodyPr>
          <a:lstStyle/>
          <a:p>
            <a:r>
              <a:rPr lang="en-US" sz="2400" b="1" dirty="0"/>
              <a:t>Your Net Price</a:t>
            </a:r>
          </a:p>
          <a:p>
            <a:r>
              <a:rPr lang="en-US" sz="1600" dirty="0"/>
              <a:t>Does not include </a:t>
            </a:r>
            <a:br>
              <a:rPr lang="en-US" sz="1600" dirty="0"/>
            </a:br>
            <a:r>
              <a:rPr lang="en-US" sz="1600" dirty="0"/>
              <a:t>federal work-study</a:t>
            </a:r>
            <a:br>
              <a:rPr lang="en-US" sz="1600" dirty="0"/>
            </a:br>
            <a:r>
              <a:rPr lang="en-US" sz="1600" dirty="0"/>
              <a:t> and student loans </a:t>
            </a:r>
            <a:br>
              <a:rPr lang="en-US" sz="1600" dirty="0"/>
            </a:br>
            <a:r>
              <a:rPr lang="en-US" sz="1600" dirty="0"/>
              <a:t>or private scholarships</a:t>
            </a:r>
          </a:p>
        </p:txBody>
      </p:sp>
    </p:spTree>
    <p:extLst>
      <p:ext uri="{BB962C8B-B14F-4D97-AF65-F5344CB8AC3E}">
        <p14:creationId xmlns:p14="http://schemas.microsoft.com/office/powerpoint/2010/main" val="1370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3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
                                        <p:tgtEl>
                                          <p:spTgt spid="2"/>
                                        </p:tgtEl>
                                      </p:cBhvr>
                                    </p:animEffect>
                                  </p:childTnLst>
                                </p:cTn>
                              </p:par>
                              <p:par>
                                <p:cTn id="16" presetID="26" presetClass="emph" presetSubtype="0" fill="hold" nodeType="withEffect">
                                  <p:stCondLst>
                                    <p:cond delay="0"/>
                                  </p:stCondLst>
                                  <p:childTnLst>
                                    <p:animEffect transition="out" filter="fade">
                                      <p:cBhvr>
                                        <p:cTn id="17" dur="300" tmFilter="0, 0; .2, .5; .8, .5; 1, 0"/>
                                        <p:tgtEl>
                                          <p:spTgt spid="2"/>
                                        </p:tgtEl>
                                      </p:cBhvr>
                                    </p:animEffect>
                                    <p:animScale>
                                      <p:cBhvr>
                                        <p:cTn id="18" dur="150" autoRev="1" fill="hold"/>
                                        <p:tgtEl>
                                          <p:spTgt spid="2"/>
                                        </p:tgtEl>
                                      </p:cBhvr>
                                      <p:by x="105000" y="105000"/>
                                    </p:animScale>
                                  </p:childTnLst>
                                </p:cTn>
                              </p:par>
                              <p:par>
                                <p:cTn id="19" presetID="26" presetClass="emph" presetSubtype="0" fill="hold" nodeType="withEffect">
                                  <p:stCondLst>
                                    <p:cond delay="0"/>
                                  </p:stCondLst>
                                  <p:childTnLst>
                                    <p:animEffect transition="out" filter="fade">
                                      <p:cBhvr>
                                        <p:cTn id="20" dur="300" tmFilter="0, 0; .2, .5; .8, .5; 1, 0"/>
                                        <p:tgtEl>
                                          <p:spTgt spid="28"/>
                                        </p:tgtEl>
                                      </p:cBhvr>
                                    </p:animEffect>
                                    <p:animScale>
                                      <p:cBhvr>
                                        <p:cTn id="21" dur="150" autoRev="1" fill="hold"/>
                                        <p:tgtEl>
                                          <p:spTgt spid="28"/>
                                        </p:tgtEl>
                                      </p:cBhvr>
                                      <p:by x="105000" y="105000"/>
                                    </p:animScale>
                                  </p:childTnLst>
                                </p:cTn>
                              </p:par>
                            </p:childTnLst>
                          </p:cTn>
                        </p:par>
                        <p:par>
                          <p:cTn id="22" fill="hold">
                            <p:stCondLst>
                              <p:cond delay="8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300"/>
                                        <p:tgtEl>
                                          <p:spTgt spid="15"/>
                                        </p:tgtEl>
                                      </p:cBhvr>
                                    </p:animEffect>
                                  </p:childTnLst>
                                </p:cTn>
                              </p:par>
                            </p:childTnLst>
                          </p:cTn>
                        </p:par>
                        <p:par>
                          <p:cTn id="26" fill="hold">
                            <p:stCondLst>
                              <p:cond delay="11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300"/>
                                        <p:tgtEl>
                                          <p:spTgt spid="3"/>
                                        </p:tgtEl>
                                      </p:cBhvr>
                                    </p:animEffect>
                                  </p:childTnLst>
                                </p:cTn>
                              </p:par>
                            </p:childTnLst>
                          </p:cTn>
                        </p:par>
                        <p:par>
                          <p:cTn id="30" fill="hold">
                            <p:stCondLst>
                              <p:cond delay="14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300"/>
                                        <p:tgtEl>
                                          <p:spTgt spid="26"/>
                                        </p:tgtEl>
                                      </p:cBhvr>
                                    </p:animEffect>
                                  </p:childTnLst>
                                </p:cTn>
                              </p:par>
                              <p:par>
                                <p:cTn id="34" presetID="26" presetClass="emph" presetSubtype="0" fill="hold" nodeType="withEffect">
                                  <p:stCondLst>
                                    <p:cond delay="0"/>
                                  </p:stCondLst>
                                  <p:childTnLst>
                                    <p:animEffect transition="out" filter="fade">
                                      <p:cBhvr>
                                        <p:cTn id="35" dur="300" tmFilter="0, 0; .2, .5; .8, .5; 1, 0"/>
                                        <p:tgtEl>
                                          <p:spTgt spid="26"/>
                                        </p:tgtEl>
                                      </p:cBhvr>
                                    </p:animEffect>
                                    <p:animScale>
                                      <p:cBhvr>
                                        <p:cTn id="36" dur="150" autoRev="1" fill="hold"/>
                                        <p:tgtEl>
                                          <p:spTgt spid="26"/>
                                        </p:tgtEl>
                                      </p:cBhvr>
                                      <p:by x="105000" y="105000"/>
                                    </p:animScale>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300"/>
                                        <p:tgtEl>
                                          <p:spTgt spid="6"/>
                                        </p:tgtEl>
                                      </p:cBhvr>
                                    </p:animEffect>
                                  </p:childTnLst>
                                </p:cTn>
                              </p:par>
                              <p:par>
                                <p:cTn id="40" presetID="26" presetClass="emph" presetSubtype="0" fill="hold" nodeType="withEffect">
                                  <p:stCondLst>
                                    <p:cond delay="0"/>
                                  </p:stCondLst>
                                  <p:childTnLst>
                                    <p:animEffect transition="out" filter="fade">
                                      <p:cBhvr>
                                        <p:cTn id="41" dur="300" tmFilter="0, 0; .2, .5; .8, .5; 1, 0"/>
                                        <p:tgtEl>
                                          <p:spTgt spid="6"/>
                                        </p:tgtEl>
                                      </p:cBhvr>
                                    </p:animEffect>
                                    <p:animScale>
                                      <p:cBhvr>
                                        <p:cTn id="42" dur="150" autoRev="1" fill="hold"/>
                                        <p:tgtEl>
                                          <p:spTgt spid="6"/>
                                        </p:tgtEl>
                                      </p:cBhvr>
                                      <p:by x="105000" y="105000"/>
                                    </p:animScale>
                                  </p:childTnLst>
                                </p:cTn>
                              </p:par>
                            </p:childTnLst>
                          </p:cTn>
                        </p:par>
                        <p:par>
                          <p:cTn id="43" fill="hold">
                            <p:stCondLst>
                              <p:cond delay="17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300"/>
                                        <p:tgtEl>
                                          <p:spTgt spid="18"/>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300"/>
                                        <p:tgtEl>
                                          <p:spTgt spid="5"/>
                                        </p:tgtEl>
                                      </p:cBhvr>
                                    </p:animEffect>
                                  </p:childTnLst>
                                </p:cTn>
                              </p:par>
                            </p:childTnLst>
                          </p:cTn>
                        </p:par>
                        <p:par>
                          <p:cTn id="51" fill="hold">
                            <p:stCondLst>
                              <p:cond delay="2300"/>
                            </p:stCondLst>
                            <p:childTnLst>
                              <p:par>
                                <p:cTn id="52" presetID="10"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300"/>
                                        <p:tgtEl>
                                          <p:spTgt spid="27"/>
                                        </p:tgtEl>
                                      </p:cBhvr>
                                    </p:animEffect>
                                  </p:childTnLst>
                                </p:cTn>
                              </p:par>
                              <p:par>
                                <p:cTn id="55" presetID="26" presetClass="emph" presetSubtype="0" fill="hold" nodeType="withEffect">
                                  <p:stCondLst>
                                    <p:cond delay="0"/>
                                  </p:stCondLst>
                                  <p:childTnLst>
                                    <p:animEffect transition="out" filter="fade">
                                      <p:cBhvr>
                                        <p:cTn id="56" dur="300" tmFilter="0, 0; .2, .5; .8, .5; 1, 0"/>
                                        <p:tgtEl>
                                          <p:spTgt spid="27"/>
                                        </p:tgtEl>
                                      </p:cBhvr>
                                    </p:animEffect>
                                    <p:animScale>
                                      <p:cBhvr>
                                        <p:cTn id="57" dur="150" autoRev="1" fill="hold"/>
                                        <p:tgtEl>
                                          <p:spTgt spid="27"/>
                                        </p:tgtEl>
                                      </p:cBhvr>
                                      <p:by x="105000" y="105000"/>
                                    </p:animScale>
                                  </p:childTnLst>
                                </p:cTn>
                              </p:par>
                              <p:par>
                                <p:cTn id="58" presetID="10"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300"/>
                                        <p:tgtEl>
                                          <p:spTgt spid="4"/>
                                        </p:tgtEl>
                                      </p:cBhvr>
                                    </p:animEffect>
                                  </p:childTnLst>
                                </p:cTn>
                              </p:par>
                              <p:par>
                                <p:cTn id="61" presetID="26" presetClass="emph" presetSubtype="0" fill="hold" nodeType="withEffect">
                                  <p:stCondLst>
                                    <p:cond delay="0"/>
                                  </p:stCondLst>
                                  <p:childTnLst>
                                    <p:animEffect transition="out" filter="fade">
                                      <p:cBhvr>
                                        <p:cTn id="62" dur="300" tmFilter="0, 0; .2, .5; .8, .5; 1, 0"/>
                                        <p:tgtEl>
                                          <p:spTgt spid="4"/>
                                        </p:tgtEl>
                                      </p:cBhvr>
                                    </p:animEffect>
                                    <p:animScale>
                                      <p:cBhvr>
                                        <p:cTn id="63" dur="150" autoRev="1" fill="hold"/>
                                        <p:tgtEl>
                                          <p:spTgt spid="4"/>
                                        </p:tgtEl>
                                      </p:cBhvr>
                                      <p:by x="105000" y="105000"/>
                                    </p:animScale>
                                  </p:childTnLst>
                                </p:cTn>
                              </p:par>
                            </p:childTnLst>
                          </p:cTn>
                        </p:par>
                        <p:par>
                          <p:cTn id="64" fill="hold">
                            <p:stCondLst>
                              <p:cond delay="2600"/>
                            </p:stCondLst>
                            <p:childTnLst>
                              <p:par>
                                <p:cTn id="65" presetID="10"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300"/>
                                        <p:tgtEl>
                                          <p:spTgt spid="19"/>
                                        </p:tgtEl>
                                      </p:cBhvr>
                                    </p:animEffect>
                                  </p:childTnLst>
                                </p:cTn>
                              </p:par>
                            </p:childTnLst>
                          </p:cTn>
                        </p:par>
                        <p:par>
                          <p:cTn id="68" fill="hold">
                            <p:stCondLst>
                              <p:cond delay="2900"/>
                            </p:stCondLst>
                            <p:childTnLst>
                              <p:par>
                                <p:cTn id="69" presetID="6" presetClass="emph" presetSubtype="0" fill="hold" nodeType="afterEffect">
                                  <p:stCondLst>
                                    <p:cond delay="0"/>
                                  </p:stCondLst>
                                  <p:childTnLst>
                                    <p:animScale>
                                      <p:cBhvr>
                                        <p:cTn id="70" dur="500" fill="hold"/>
                                        <p:tgtEl>
                                          <p:spTgt spid="28"/>
                                        </p:tgtEl>
                                      </p:cBhvr>
                                      <p:by x="70000" y="70000"/>
                                    </p:animScale>
                                  </p:childTnLst>
                                </p:cTn>
                              </p:par>
                              <p:par>
                                <p:cTn id="71" presetID="6" presetClass="emph" presetSubtype="0" fill="hold" nodeType="withEffect">
                                  <p:stCondLst>
                                    <p:cond delay="0"/>
                                  </p:stCondLst>
                                  <p:childTnLst>
                                    <p:animScale>
                                      <p:cBhvr>
                                        <p:cTn id="72" dur="500" fill="hold"/>
                                        <p:tgtEl>
                                          <p:spTgt spid="2"/>
                                        </p:tgtEl>
                                      </p:cBhvr>
                                      <p:by x="70000" y="70000"/>
                                    </p:animScale>
                                  </p:childTnLst>
                                </p:cTn>
                              </p:par>
                              <p:par>
                                <p:cTn id="73" presetID="6" presetClass="emph" presetSubtype="0" fill="hold" grpId="1" nodeType="withEffect">
                                  <p:stCondLst>
                                    <p:cond delay="0"/>
                                  </p:stCondLst>
                                  <p:childTnLst>
                                    <p:animScale>
                                      <p:cBhvr>
                                        <p:cTn id="74" dur="500" fill="hold"/>
                                        <p:tgtEl>
                                          <p:spTgt spid="15"/>
                                        </p:tgtEl>
                                      </p:cBhvr>
                                      <p:by x="70000" y="70000"/>
                                    </p:animScale>
                                  </p:childTnLst>
                                </p:cTn>
                              </p:par>
                              <p:par>
                                <p:cTn id="75" presetID="42" presetClass="path" presetSubtype="0" accel="50000" decel="50000" fill="hold" grpId="2" nodeType="withEffect">
                                  <p:stCondLst>
                                    <p:cond delay="0"/>
                                  </p:stCondLst>
                                  <p:childTnLst>
                                    <p:animMotion origin="layout" path="M 2.77778E-7 -0.09251 L 2.77778E-7 2.34043E-6 " pathEditMode="relative" rAng="0" ptsTypes="AA">
                                      <p:cBhvr>
                                        <p:cTn id="76" dur="500" spd="-100000" fill="hold"/>
                                        <p:tgtEl>
                                          <p:spTgt spid="15"/>
                                        </p:tgtEl>
                                        <p:attrNameLst>
                                          <p:attrName>ppt_x</p:attrName>
                                          <p:attrName>ppt_y</p:attrName>
                                        </p:attrNameLst>
                                      </p:cBhvr>
                                      <p:rCtr x="0" y="4625"/>
                                    </p:animMotion>
                                  </p:childTnLst>
                                </p:cTn>
                              </p:par>
                              <p:par>
                                <p:cTn id="77" presetID="6" presetClass="emph" presetSubtype="0" fill="hold" grpId="1" nodeType="withEffect">
                                  <p:stCondLst>
                                    <p:cond delay="0"/>
                                  </p:stCondLst>
                                  <p:childTnLst>
                                    <p:animScale>
                                      <p:cBhvr>
                                        <p:cTn id="78" dur="500" fill="hold"/>
                                        <p:tgtEl>
                                          <p:spTgt spid="3"/>
                                        </p:tgtEl>
                                      </p:cBhvr>
                                      <p:by x="70000" y="70000"/>
                                    </p:animScale>
                                  </p:childTnLst>
                                </p:cTn>
                              </p:par>
                              <p:par>
                                <p:cTn id="79" presetID="42" presetClass="path" presetSubtype="0" accel="50000" decel="50000" fill="hold" grpId="2" nodeType="withEffect">
                                  <p:stCondLst>
                                    <p:cond delay="0"/>
                                  </p:stCondLst>
                                  <p:childTnLst>
                                    <p:animMotion origin="layout" path="M -1.94444E-6 -1.72143E-6 L -0.03455 0.00255 " pathEditMode="relative" rAng="0" ptsTypes="AA">
                                      <p:cBhvr>
                                        <p:cTn id="80" dur="500" fill="hold"/>
                                        <p:tgtEl>
                                          <p:spTgt spid="3"/>
                                        </p:tgtEl>
                                        <p:attrNameLst>
                                          <p:attrName>ppt_x</p:attrName>
                                          <p:attrName>ppt_y</p:attrName>
                                        </p:attrNameLst>
                                      </p:cBhvr>
                                      <p:rCtr x="-1736" y="116"/>
                                    </p:animMotion>
                                  </p:childTnLst>
                                </p:cTn>
                              </p:par>
                              <p:par>
                                <p:cTn id="81" presetID="6" presetClass="emph" presetSubtype="0" fill="hold" nodeType="withEffect">
                                  <p:stCondLst>
                                    <p:cond delay="0"/>
                                  </p:stCondLst>
                                  <p:childTnLst>
                                    <p:animScale>
                                      <p:cBhvr>
                                        <p:cTn id="82" dur="500" fill="hold"/>
                                        <p:tgtEl>
                                          <p:spTgt spid="27"/>
                                        </p:tgtEl>
                                      </p:cBhvr>
                                      <p:by x="70000" y="70000"/>
                                    </p:animScale>
                                  </p:childTnLst>
                                </p:cTn>
                              </p:par>
                              <p:par>
                                <p:cTn id="83" presetID="6" presetClass="emph" presetSubtype="0" fill="hold" nodeType="withEffect">
                                  <p:stCondLst>
                                    <p:cond delay="0"/>
                                  </p:stCondLst>
                                  <p:childTnLst>
                                    <p:animScale>
                                      <p:cBhvr>
                                        <p:cTn id="84" dur="500" fill="hold"/>
                                        <p:tgtEl>
                                          <p:spTgt spid="4"/>
                                        </p:tgtEl>
                                      </p:cBhvr>
                                      <p:by x="70000" y="70000"/>
                                    </p:animScale>
                                  </p:childTnLst>
                                </p:cTn>
                              </p:par>
                              <p:par>
                                <p:cTn id="85" presetID="6" presetClass="emph" presetSubtype="0" fill="hold" grpId="2" nodeType="withEffect">
                                  <p:stCondLst>
                                    <p:cond delay="0"/>
                                  </p:stCondLst>
                                  <p:childTnLst>
                                    <p:animScale>
                                      <p:cBhvr>
                                        <p:cTn id="86" dur="500" fill="hold"/>
                                        <p:tgtEl>
                                          <p:spTgt spid="19"/>
                                        </p:tgtEl>
                                      </p:cBhvr>
                                      <p:by x="70000" y="70000"/>
                                    </p:animScale>
                                  </p:childTnLst>
                                </p:cTn>
                              </p:par>
                              <p:par>
                                <p:cTn id="87" presetID="42" presetClass="path" presetSubtype="0" accel="50000" decel="50000" fill="hold" grpId="1" nodeType="withEffect">
                                  <p:stCondLst>
                                    <p:cond delay="0"/>
                                  </p:stCondLst>
                                  <p:childTnLst>
                                    <p:animMotion origin="layout" path="M -3.05556E-6 -0.1 L -3.05556E-6 0.0169 " pathEditMode="relative" rAng="0" ptsTypes="AA">
                                      <p:cBhvr>
                                        <p:cTn id="88" dur="500" spd="-100000" fill="hold"/>
                                        <p:tgtEl>
                                          <p:spTgt spid="19"/>
                                        </p:tgtEl>
                                        <p:attrNameLst>
                                          <p:attrName>ppt_x</p:attrName>
                                          <p:attrName>ppt_y</p:attrName>
                                        </p:attrNameLst>
                                      </p:cBhvr>
                                      <p:rCtr x="0" y="5833"/>
                                    </p:animMotion>
                                  </p:childTnLst>
                                </p:cTn>
                              </p:par>
                              <p:par>
                                <p:cTn id="89" presetID="6" presetClass="emph" presetSubtype="0" fill="hold" nodeType="withEffect">
                                  <p:stCondLst>
                                    <p:cond delay="0"/>
                                  </p:stCondLst>
                                  <p:childTnLst>
                                    <p:animScale>
                                      <p:cBhvr>
                                        <p:cTn id="90" dur="500" fill="hold"/>
                                        <p:tgtEl>
                                          <p:spTgt spid="5"/>
                                        </p:tgtEl>
                                      </p:cBhvr>
                                      <p:by x="70000" y="70000"/>
                                    </p:animScale>
                                  </p:childTnLst>
                                </p:cTn>
                              </p:par>
                              <p:par>
                                <p:cTn id="91" presetID="42" presetClass="path" presetSubtype="0" accel="50000" decel="50000" fill="hold" nodeType="withEffect">
                                  <p:stCondLst>
                                    <p:cond delay="0"/>
                                  </p:stCondLst>
                                  <p:childTnLst>
                                    <p:animMotion origin="layout" path="M -4.44444E-6 0.00139 L 0.02639 -1.11111E-6 " pathEditMode="relative" rAng="0" ptsTypes="AA">
                                      <p:cBhvr>
                                        <p:cTn id="92" dur="500" fill="hold"/>
                                        <p:tgtEl>
                                          <p:spTgt spid="5"/>
                                        </p:tgtEl>
                                        <p:attrNameLst>
                                          <p:attrName>ppt_x</p:attrName>
                                          <p:attrName>ppt_y</p:attrName>
                                        </p:attrNameLst>
                                      </p:cBhvr>
                                      <p:rCtr x="1319" y="-69"/>
                                    </p:animMotion>
                                  </p:childTnLst>
                                </p:cTn>
                              </p:par>
                              <p:par>
                                <p:cTn id="93" presetID="6" presetClass="emph" presetSubtype="0" fill="hold" nodeType="withEffect">
                                  <p:stCondLst>
                                    <p:cond delay="0"/>
                                  </p:stCondLst>
                                  <p:childTnLst>
                                    <p:animScale>
                                      <p:cBhvr>
                                        <p:cTn id="94" dur="500" fill="hold"/>
                                        <p:tgtEl>
                                          <p:spTgt spid="26"/>
                                        </p:tgtEl>
                                      </p:cBhvr>
                                      <p:by x="120000" y="120000"/>
                                    </p:animScale>
                                  </p:childTnLst>
                                </p:cTn>
                              </p:par>
                              <p:par>
                                <p:cTn id="95" presetID="6" presetClass="emph" presetSubtype="0" fill="hold" nodeType="withEffect">
                                  <p:stCondLst>
                                    <p:cond delay="0"/>
                                  </p:stCondLst>
                                  <p:childTnLst>
                                    <p:animScale>
                                      <p:cBhvr>
                                        <p:cTn id="96" dur="500" fill="hold"/>
                                        <p:tgtEl>
                                          <p:spTgt spid="6"/>
                                        </p:tgtEl>
                                      </p:cBhvr>
                                      <p:by x="120000" y="120000"/>
                                    </p:animScale>
                                  </p:childTnLst>
                                </p:cTn>
                              </p:par>
                              <p:par>
                                <p:cTn id="97" presetID="6" presetClass="emph" presetSubtype="0" fill="hold" grpId="1" nodeType="withEffect">
                                  <p:stCondLst>
                                    <p:cond delay="0"/>
                                  </p:stCondLst>
                                  <p:childTnLst>
                                    <p:animScale>
                                      <p:cBhvr>
                                        <p:cTn id="98" dur="500" fill="hold"/>
                                        <p:tgtEl>
                                          <p:spTgt spid="18"/>
                                        </p:tgtEl>
                                      </p:cBhvr>
                                      <p:by x="150000" y="150000"/>
                                    </p:animScale>
                                  </p:childTnLst>
                                </p:cTn>
                              </p:par>
                              <p:par>
                                <p:cTn id="99" presetID="42" presetClass="path" presetSubtype="0" accel="50000" decel="50000" fill="hold" grpId="2" nodeType="withEffect">
                                  <p:stCondLst>
                                    <p:cond delay="0"/>
                                  </p:stCondLst>
                                  <p:childTnLst>
                                    <p:animMotion origin="layout" path="M -4.16667E-6 4.44444E-6 L -4.16667E-6 0.08819 " pathEditMode="relative" rAng="0" ptsTypes="AA">
                                      <p:cBhvr>
                                        <p:cTn id="100" dur="500" fill="hold"/>
                                        <p:tgtEl>
                                          <p:spTgt spid="18"/>
                                        </p:tgtEl>
                                        <p:attrNameLst>
                                          <p:attrName>ppt_x</p:attrName>
                                          <p:attrName>ppt_y</p:attrName>
                                        </p:attrNameLst>
                                      </p:cBhvr>
                                      <p:rCtr x="0" y="4398"/>
                                    </p:animMotion>
                                  </p:childTnLst>
                                </p:cTn>
                              </p:par>
                            </p:childTnLst>
                          </p:cTn>
                        </p:par>
                        <p:par>
                          <p:cTn id="101" fill="hold">
                            <p:stCondLst>
                              <p:cond delay="3400"/>
                            </p:stCondLst>
                            <p:childTnLst>
                              <p:par>
                                <p:cTn id="102" presetID="26" presetClass="emph" presetSubtype="0" fill="hold" nodeType="afterEffect">
                                  <p:stCondLst>
                                    <p:cond delay="0"/>
                                  </p:stCondLst>
                                  <p:childTnLst>
                                    <p:animEffect transition="out" filter="fade">
                                      <p:cBhvr>
                                        <p:cTn id="103" dur="500" tmFilter="0, 0; .2, .5; .8, .5; 1, 0"/>
                                        <p:tgtEl>
                                          <p:spTgt spid="26"/>
                                        </p:tgtEl>
                                      </p:cBhvr>
                                    </p:animEffect>
                                    <p:animScale>
                                      <p:cBhvr>
                                        <p:cTn id="104" dur="250" autoRev="1" fill="hold"/>
                                        <p:tgtEl>
                                          <p:spTgt spid="26"/>
                                        </p:tgtEl>
                                      </p:cBhvr>
                                      <p:by x="105000" y="105000"/>
                                    </p:animScale>
                                  </p:childTnLst>
                                </p:cTn>
                              </p:par>
                              <p:par>
                                <p:cTn id="105" presetID="26" presetClass="emph" presetSubtype="0" fill="hold" nodeType="withEffect">
                                  <p:stCondLst>
                                    <p:cond delay="0"/>
                                  </p:stCondLst>
                                  <p:childTnLst>
                                    <p:animEffect transition="out" filter="fade">
                                      <p:cBhvr>
                                        <p:cTn id="106" dur="500" tmFilter="0, 0; .2, .5; .8, .5; 1, 0"/>
                                        <p:tgtEl>
                                          <p:spTgt spid="6"/>
                                        </p:tgtEl>
                                      </p:cBhvr>
                                    </p:animEffect>
                                    <p:animScale>
                                      <p:cBhvr>
                                        <p:cTn id="107" dur="250" autoRev="1" fill="hold"/>
                                        <p:tgtEl>
                                          <p:spTgt spid="6"/>
                                        </p:tgtEl>
                                      </p:cBhvr>
                                      <p:by x="105000" y="105000"/>
                                    </p:animScale>
                                  </p:childTnLst>
                                </p:cTn>
                              </p:par>
                              <p:par>
                                <p:cTn id="108" presetID="26" presetClass="emph" presetSubtype="0" fill="hold" grpId="3" nodeType="withEffect">
                                  <p:stCondLst>
                                    <p:cond delay="0"/>
                                  </p:stCondLst>
                                  <p:childTnLst>
                                    <p:animEffect transition="out" filter="fade">
                                      <p:cBhvr>
                                        <p:cTn id="109" dur="500" tmFilter="0, 0; .2, .5; .8, .5; 1, 0"/>
                                        <p:tgtEl>
                                          <p:spTgt spid="18"/>
                                        </p:tgtEl>
                                      </p:cBhvr>
                                    </p:animEffect>
                                    <p:animScale>
                                      <p:cBhvr>
                                        <p:cTn id="11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p:bldP spid="15" grpId="1"/>
      <p:bldP spid="15" grpId="2"/>
      <p:bldP spid="3" grpId="0"/>
      <p:bldP spid="3" grpId="1"/>
      <p:bldP spid="3" grpId="2"/>
      <p:bldP spid="18" grpId="0"/>
      <p:bldP spid="18" grpId="1"/>
      <p:bldP spid="18" grpId="2"/>
      <p:bldP spid="18" grpId="3"/>
      <p:bldP spid="19" grpId="0"/>
      <p:bldP spid="19" grpId="1"/>
      <p:bldP spid="19"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How do</a:t>
            </a:r>
            <a:r>
              <a:rPr lang="en-US" baseline="0" dirty="0"/>
              <a:t> I know what I could get?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8960"/>
          </a:xfrm>
          <a:prstGeom prst="rect">
            <a:avLst/>
          </a:prstGeom>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5128827" y="19340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978976" y="-10735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4484176" y="2954840"/>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990600" y="1219200"/>
            <a:ext cx="7391400" cy="4154984"/>
          </a:xfrm>
          <a:prstGeom prst="rect">
            <a:avLst/>
          </a:prstGeom>
        </p:spPr>
        <p:txBody>
          <a:bodyPr wrap="square">
            <a:spAutoFit/>
          </a:bodyPr>
          <a:lstStyle/>
          <a:p>
            <a:pPr>
              <a:spcBef>
                <a:spcPts val="0"/>
              </a:spcBef>
              <a:spcAft>
                <a:spcPts val="0"/>
              </a:spcAft>
            </a:pPr>
            <a:r>
              <a:rPr lang="en-US" sz="6600" b="1" dirty="0">
                <a:solidFill>
                  <a:srgbClr val="000000"/>
                </a:solidFill>
              </a:rPr>
              <a:t>How do I know what grants </a:t>
            </a:r>
            <a:br>
              <a:rPr lang="en-US" sz="6600" b="1" dirty="0">
                <a:solidFill>
                  <a:srgbClr val="000000"/>
                </a:solidFill>
              </a:rPr>
            </a:br>
            <a:r>
              <a:rPr lang="en-US" sz="6600" b="1" dirty="0">
                <a:solidFill>
                  <a:srgbClr val="000000"/>
                </a:solidFill>
              </a:rPr>
              <a:t>and scholarships I could get?</a:t>
            </a:r>
          </a:p>
        </p:txBody>
      </p:sp>
      <p:sp>
        <p:nvSpPr>
          <p:cNvPr id="11" name="Rectangle 10"/>
          <p:cNvSpPr/>
          <p:nvPr/>
        </p:nvSpPr>
        <p:spPr bwMode="auto">
          <a:xfrm rot="21138057">
            <a:off x="132062" y="2340323"/>
            <a:ext cx="8831362" cy="1428195"/>
          </a:xfrm>
          <a:prstGeom prst="rect">
            <a:avLst/>
          </a:prstGeom>
          <a:solidFill>
            <a:srgbClr val="ED2289"/>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US" sz="5000" b="1" dirty="0"/>
              <a:t>NET PRICE CALCULATOR!</a:t>
            </a:r>
          </a:p>
        </p:txBody>
      </p:sp>
    </p:spTree>
    <p:extLst>
      <p:ext uri="{BB962C8B-B14F-4D97-AF65-F5344CB8AC3E}">
        <p14:creationId xmlns:p14="http://schemas.microsoft.com/office/powerpoint/2010/main" val="313489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xit" presetSubtype="0" fill="hold" grpId="0" nodeType="clickEffect">
                                  <p:stCondLst>
                                    <p:cond delay="0"/>
                                  </p:stCondLst>
                                  <p:iterate type="lt">
                                    <p:tmPct val="10000"/>
                                  </p:iterate>
                                  <p:childTnLst>
                                    <p:anim from="(ppt_w)" to="(-ppt_w*2)" calcmode="lin" valueType="num">
                                      <p:cBhvr rctx="PPT">
                                        <p:cTn id="12" dur="100" autoRev="1">
                                          <p:stCondLst>
                                            <p:cond delay="0"/>
                                          </p:stCondLst>
                                        </p:cTn>
                                        <p:tgtEl>
                                          <p:spTgt spid="10"/>
                                        </p:tgtEl>
                                        <p:attrNameLst>
                                          <p:attrName>ppt_w</p:attrName>
                                        </p:attrNameLst>
                                      </p:cBhvr>
                                    </p:anim>
                                    <p:anim by="(ppt_w*0.50)" calcmode="lin" valueType="num">
                                      <p:cBhvr>
                                        <p:cTn id="13" dur="100" decel="50000" autoRev="1">
                                          <p:stCondLst>
                                            <p:cond delay="0"/>
                                          </p:stCondLst>
                                        </p:cTn>
                                        <p:tgtEl>
                                          <p:spTgt spid="10"/>
                                        </p:tgtEl>
                                        <p:attrNameLst>
                                          <p:attrName>ppt_x</p:attrName>
                                        </p:attrNameLst>
                                      </p:cBhvr>
                                    </p:anim>
                                    <p:anim from="(ppt_y)" to="(1+ppt_h/2)" calcmode="lin" valueType="num">
                                      <p:cBhvr>
                                        <p:cTn id="14" dur="200">
                                          <p:stCondLst>
                                            <p:cond delay="0"/>
                                          </p:stCondLst>
                                        </p:cTn>
                                        <p:tgtEl>
                                          <p:spTgt spid="10"/>
                                        </p:tgtEl>
                                        <p:attrNameLst>
                                          <p:attrName>ppt_y</p:attrName>
                                        </p:attrNameLst>
                                      </p:cBhvr>
                                    </p:anim>
                                    <p:animRot by="21600000">
                                      <p:cBhvr>
                                        <p:cTn id="15" dur="200">
                                          <p:stCondLst>
                                            <p:cond delay="0"/>
                                          </p:stCondLst>
                                        </p:cTn>
                                        <p:tgtEl>
                                          <p:spTgt spid="10"/>
                                        </p:tgtEl>
                                        <p:attrNameLst>
                                          <p:attrName>r</p:attrName>
                                        </p:attrNameLst>
                                      </p:cBhvr>
                                    </p:animRot>
                                    <p:set>
                                      <p:cBhvr>
                                        <p:cTn id="16" dur="1" fill="hold">
                                          <p:stCondLst>
                                            <p:cond delay="199"/>
                                          </p:stCondLst>
                                        </p:cTn>
                                        <p:tgtEl>
                                          <p:spTgt spid="10"/>
                                        </p:tgtEl>
                                        <p:attrNameLst>
                                          <p:attrName>style.visibility</p:attrName>
                                        </p:attrNameLst>
                                      </p:cBhvr>
                                      <p:to>
                                        <p:strVal val="hidden"/>
                                      </p:to>
                                    </p:set>
                                  </p:childTnLst>
                                </p:cTn>
                              </p:par>
                              <p:par>
                                <p:cTn id="17" presetID="5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Scale>
                                      <p:cBhvr>
                                        <p:cTn id="19"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500" decel="50000" fill="hold">
                                          <p:stCondLst>
                                            <p:cond delay="0"/>
                                          </p:stCondLst>
                                        </p:cTn>
                                        <p:tgtEl>
                                          <p:spTgt spid="11"/>
                                        </p:tgtEl>
                                        <p:attrNameLst>
                                          <p:attrName>ppt_x</p:attrName>
                                          <p:attrName>ppt_y</p:attrName>
                                        </p:attrNameLst>
                                      </p:cBhvr>
                                    </p:animMotion>
                                    <p:animEffect transition="in" filter="fade">
                                      <p:cBhvr>
                                        <p:cTn id="21" dur="500"/>
                                        <p:tgtEl>
                                          <p:spTgt spid="11"/>
                                        </p:tgtEl>
                                      </p:cBhvr>
                                    </p:animEffect>
                                  </p:childTnLst>
                                </p:cTn>
                              </p:par>
                              <p:par>
                                <p:cTn id="22" presetID="32" presetClass="emph" presetSubtype="0" fill="hold" grpId="1" nodeType="withEffect">
                                  <p:stCondLst>
                                    <p:cond delay="0"/>
                                  </p:stCondLst>
                                  <p:childTnLst>
                                    <p:animRot by="120000">
                                      <p:cBhvr>
                                        <p:cTn id="23" dur="100" fill="hold">
                                          <p:stCondLst>
                                            <p:cond delay="0"/>
                                          </p:stCondLst>
                                        </p:cTn>
                                        <p:tgtEl>
                                          <p:spTgt spid="11"/>
                                        </p:tgtEl>
                                        <p:attrNameLst>
                                          <p:attrName>r</p:attrName>
                                        </p:attrNameLst>
                                      </p:cBhvr>
                                    </p:animRot>
                                    <p:animRot by="-240000">
                                      <p:cBhvr>
                                        <p:cTn id="24" dur="200" fill="hold">
                                          <p:stCondLst>
                                            <p:cond delay="200"/>
                                          </p:stCondLst>
                                        </p:cTn>
                                        <p:tgtEl>
                                          <p:spTgt spid="11"/>
                                        </p:tgtEl>
                                        <p:attrNameLst>
                                          <p:attrName>r</p:attrName>
                                        </p:attrNameLst>
                                      </p:cBhvr>
                                    </p:animRot>
                                    <p:animRot by="240000">
                                      <p:cBhvr>
                                        <p:cTn id="25" dur="200" fill="hold">
                                          <p:stCondLst>
                                            <p:cond delay="400"/>
                                          </p:stCondLst>
                                        </p:cTn>
                                        <p:tgtEl>
                                          <p:spTgt spid="11"/>
                                        </p:tgtEl>
                                        <p:attrNameLst>
                                          <p:attrName>r</p:attrName>
                                        </p:attrNameLst>
                                      </p:cBhvr>
                                    </p:animRot>
                                    <p:animRot by="-240000">
                                      <p:cBhvr>
                                        <p:cTn id="26" dur="200" fill="hold">
                                          <p:stCondLst>
                                            <p:cond delay="600"/>
                                          </p:stCondLst>
                                        </p:cTn>
                                        <p:tgtEl>
                                          <p:spTgt spid="11"/>
                                        </p:tgtEl>
                                        <p:attrNameLst>
                                          <p:attrName>r</p:attrName>
                                        </p:attrNameLst>
                                      </p:cBhvr>
                                    </p:animRot>
                                    <p:animRot by="120000">
                                      <p:cBhvr>
                                        <p:cTn id="27"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Net Price Calculators:</a:t>
            </a:r>
          </a:p>
        </p:txBody>
      </p:sp>
      <p:pic>
        <p:nvPicPr>
          <p:cNvPr id="6" name="Picture 2" descr="Background graphic with photo of a computer keyboard, monitors, and hands ty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884681">
            <a:off x="1371984" y="804467"/>
            <a:ext cx="6650430" cy="61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1717218" y="-1441422"/>
            <a:ext cx="6650430" cy="61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11689"/>
            <a:ext cx="457200" cy="48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029326"/>
            <a:ext cx="457200" cy="48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0" y="3733800"/>
            <a:ext cx="10358550" cy="3369175"/>
          </a:xfrm>
          <a:prstGeom prst="rect">
            <a:avLst/>
          </a:prstGeom>
        </p:spPr>
      </p:pic>
      <p:sp>
        <p:nvSpPr>
          <p:cNvPr id="17" name="TextBox 16"/>
          <p:cNvSpPr txBox="1"/>
          <p:nvPr/>
        </p:nvSpPr>
        <p:spPr>
          <a:xfrm rot="21245318">
            <a:off x="-812040" y="4883587"/>
            <a:ext cx="6143212" cy="1477328"/>
          </a:xfrm>
          <a:prstGeom prst="rect">
            <a:avLst/>
          </a:prstGeom>
          <a:noFill/>
        </p:spPr>
        <p:txBody>
          <a:bodyPr wrap="square" rtlCol="0">
            <a:spAutoFit/>
          </a:bodyPr>
          <a:lstStyle/>
          <a:p>
            <a:r>
              <a:rPr lang="en-US" sz="5000" b="1" dirty="0">
                <a:solidFill>
                  <a:srgbClr val="FFFF00"/>
                </a:solidFill>
                <a:latin typeface="Arial" panose="020B0604020202020204" pitchFamily="34" charset="0"/>
                <a:cs typeface="Arial" panose="020B0604020202020204" pitchFamily="34" charset="0"/>
              </a:rPr>
              <a:t>NET PRICE</a:t>
            </a:r>
            <a:r>
              <a:rPr lang="en-US" sz="3300" b="1" dirty="0">
                <a:solidFill>
                  <a:srgbClr val="FFFF00"/>
                </a:solidFill>
                <a:latin typeface="Arial" panose="020B0604020202020204" pitchFamily="34" charset="0"/>
                <a:cs typeface="Arial" panose="020B0604020202020204" pitchFamily="34" charset="0"/>
              </a:rPr>
              <a:t/>
            </a:r>
            <a:br>
              <a:rPr lang="en-US" sz="3300" b="1" dirty="0">
                <a:solidFill>
                  <a:srgbClr val="FFFF00"/>
                </a:solidFill>
                <a:latin typeface="Arial" panose="020B0604020202020204" pitchFamily="34" charset="0"/>
                <a:cs typeface="Arial" panose="020B0604020202020204" pitchFamily="34" charset="0"/>
              </a:rPr>
            </a:br>
            <a:r>
              <a:rPr lang="en-US" sz="4000" b="1" dirty="0">
                <a:solidFill>
                  <a:srgbClr val="FFFF00"/>
                </a:solidFill>
                <a:latin typeface="Arial" panose="020B0604020202020204" pitchFamily="34" charset="0"/>
                <a:cs typeface="Arial" panose="020B0604020202020204" pitchFamily="34" charset="0"/>
              </a:rPr>
              <a:t>CALCULATORS</a:t>
            </a:r>
          </a:p>
        </p:txBody>
      </p:sp>
      <p:sp>
        <p:nvSpPr>
          <p:cNvPr id="22" name="Content Placeholder 2"/>
          <p:cNvSpPr>
            <a:spLocks noGrp="1"/>
          </p:cNvSpPr>
          <p:nvPr>
            <p:ph idx="1"/>
          </p:nvPr>
        </p:nvSpPr>
        <p:spPr>
          <a:xfrm>
            <a:off x="4267200" y="569490"/>
            <a:ext cx="4711700" cy="1227042"/>
          </a:xfrm>
        </p:spPr>
        <p:txBody>
          <a:bodyPr/>
          <a:lstStyle/>
          <a:p>
            <a:pPr marL="548640" indent="0">
              <a:spcAft>
                <a:spcPts val="1200"/>
              </a:spcAft>
              <a:buNone/>
            </a:pPr>
            <a:r>
              <a:rPr lang="en-US" sz="2400" dirty="0"/>
              <a:t>Will help you estimate </a:t>
            </a:r>
            <a:br>
              <a:rPr lang="en-US" sz="2400" dirty="0"/>
            </a:br>
            <a:r>
              <a:rPr lang="en-US" sz="2400" dirty="0"/>
              <a:t>what grants and scholarships </a:t>
            </a:r>
            <a:br>
              <a:rPr lang="en-US" sz="2400" dirty="0"/>
            </a:br>
            <a:r>
              <a:rPr lang="en-US" sz="2400" dirty="0"/>
              <a:t>you may receive</a:t>
            </a:r>
          </a:p>
        </p:txBody>
      </p:sp>
      <p:sp>
        <p:nvSpPr>
          <p:cNvPr id="11" name="Content Placeholder 2"/>
          <p:cNvSpPr txBox="1">
            <a:spLocks/>
          </p:cNvSpPr>
          <p:nvPr/>
        </p:nvSpPr>
        <p:spPr bwMode="auto">
          <a:xfrm>
            <a:off x="4330700" y="1981200"/>
            <a:ext cx="4648200" cy="167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48640" indent="0">
              <a:spcAft>
                <a:spcPts val="1200"/>
              </a:spcAft>
              <a:buFontTx/>
              <a:buNone/>
            </a:pPr>
            <a:r>
              <a:rPr lang="en-US" sz="2400" kern="0" dirty="0"/>
              <a:t>Will determine the cost </a:t>
            </a:r>
            <a:br>
              <a:rPr lang="en-US" sz="2400" kern="0" dirty="0"/>
            </a:br>
            <a:r>
              <a:rPr lang="en-US" sz="2400" kern="0" dirty="0"/>
              <a:t>of college after grants and scholarships are applied </a:t>
            </a:r>
          </a:p>
        </p:txBody>
      </p:sp>
    </p:spTree>
    <p:extLst>
      <p:ext uri="{BB962C8B-B14F-4D97-AF65-F5344CB8AC3E}">
        <p14:creationId xmlns:p14="http://schemas.microsoft.com/office/powerpoint/2010/main" val="843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9" presetClass="entr" presetSubtype="0" decel="10000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 calcmode="lin" valueType="num">
                                      <p:cBhvr>
                                        <p:cTn id="18" dur="500" fill="hold"/>
                                        <p:tgtEl>
                                          <p:spTgt spid="23"/>
                                        </p:tgtEl>
                                        <p:attrNameLst>
                                          <p:attrName>style.rotation</p:attrName>
                                        </p:attrNameLst>
                                      </p:cBhvr>
                                      <p:tavLst>
                                        <p:tav tm="0">
                                          <p:val>
                                            <p:fltVal val="360"/>
                                          </p:val>
                                        </p:tav>
                                        <p:tav tm="100000">
                                          <p:val>
                                            <p:fltVal val="0"/>
                                          </p:val>
                                        </p:tav>
                                      </p:tavLst>
                                    </p:anim>
                                    <p:animEffect transition="in" filter="fade">
                                      <p:cBhvr>
                                        <p:cTn id="19" dur="500"/>
                                        <p:tgtEl>
                                          <p:spTgt spid="23"/>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fade">
                                      <p:cBhvr>
                                        <p:cTn id="23" dur="400"/>
                                        <p:tgtEl>
                                          <p:spTgt spid="22">
                                            <p:txEl>
                                              <p:pRg st="0" end="0"/>
                                            </p:txEl>
                                          </p:spTgt>
                                        </p:tgtEl>
                                      </p:cBhvr>
                                    </p:animEffect>
                                  </p:childTnLst>
                                </p:cTn>
                              </p:par>
                            </p:childTnLst>
                          </p:cTn>
                        </p:par>
                        <p:par>
                          <p:cTn id="24" fill="hold">
                            <p:stCondLst>
                              <p:cond delay="1400"/>
                            </p:stCondLst>
                            <p:childTnLst>
                              <p:par>
                                <p:cTn id="25" presetID="49" presetClass="entr" presetSubtype="0" decel="10000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 calcmode="lin" valueType="num">
                                      <p:cBhvr>
                                        <p:cTn id="29" dur="500" fill="hold"/>
                                        <p:tgtEl>
                                          <p:spTgt spid="24"/>
                                        </p:tgtEl>
                                        <p:attrNameLst>
                                          <p:attrName>style.rotation</p:attrName>
                                        </p:attrNameLst>
                                      </p:cBhvr>
                                      <p:tavLst>
                                        <p:tav tm="0">
                                          <p:val>
                                            <p:fltVal val="360"/>
                                          </p:val>
                                        </p:tav>
                                        <p:tav tm="100000">
                                          <p:val>
                                            <p:fltVal val="0"/>
                                          </p:val>
                                        </p:tav>
                                      </p:tavLst>
                                    </p:anim>
                                    <p:animEffect transition="in" filter="fade">
                                      <p:cBhvr>
                                        <p:cTn id="30" dur="500"/>
                                        <p:tgtEl>
                                          <p:spTgt spid="24"/>
                                        </p:tgtEl>
                                      </p:cBhvr>
                                    </p:animEffect>
                                  </p:childTnLst>
                                </p:cTn>
                              </p:par>
                            </p:childTnLst>
                          </p:cTn>
                        </p:par>
                        <p:par>
                          <p:cTn id="31" fill="hold">
                            <p:stCondLst>
                              <p:cond delay="1900"/>
                            </p:stCondLst>
                            <p:childTnLst>
                              <p:par>
                                <p:cTn id="32" presetID="10" presetClass="entr" presetSubtype="0" fill="hold"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4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a:t>Every college offers one</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811" y="218953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048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048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5334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400" y="-914400"/>
            <a:ext cx="9262872" cy="3580855"/>
          </a:xfrm>
          <a:prstGeom prst="rect">
            <a:avLst/>
          </a:prstGeom>
        </p:spPr>
      </p:pic>
      <p:sp>
        <p:nvSpPr>
          <p:cNvPr id="22" name="Content Placeholder 2"/>
          <p:cNvSpPr txBox="1">
            <a:spLocks/>
          </p:cNvSpPr>
          <p:nvPr/>
        </p:nvSpPr>
        <p:spPr>
          <a:xfrm rot="21418407">
            <a:off x="-38949" y="296585"/>
            <a:ext cx="5200326" cy="1548409"/>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4200" b="1" cap="all" dirty="0">
                <a:solidFill>
                  <a:srgbClr val="FFFFFF"/>
                </a:solidFill>
              </a:rPr>
              <a:t>Every college offers one</a:t>
            </a:r>
            <a:endParaRPr lang="en-US" sz="4200" b="1" cap="all" dirty="0">
              <a:solidFill>
                <a:srgbClr val="FFFFFF"/>
              </a:solidFill>
              <a:cs typeface="Arial"/>
            </a:endParaRPr>
          </a:p>
        </p:txBody>
      </p:sp>
      <p:grpSp>
        <p:nvGrpSpPr>
          <p:cNvPr id="2" name="Group 1"/>
          <p:cNvGrpSpPr/>
          <p:nvPr/>
        </p:nvGrpSpPr>
        <p:grpSpPr>
          <a:xfrm>
            <a:off x="609601" y="2770162"/>
            <a:ext cx="7543803" cy="658838"/>
            <a:chOff x="609601" y="2770162"/>
            <a:chExt cx="7543803" cy="658838"/>
          </a:xfrm>
        </p:grpSpPr>
        <p:sp>
          <p:nvSpPr>
            <p:cNvPr id="15" name="Text Box 7"/>
            <p:cNvSpPr txBox="1">
              <a:spLocks noChangeArrowheads="1"/>
            </p:cNvSpPr>
            <p:nvPr/>
          </p:nvSpPr>
          <p:spPr bwMode="auto">
            <a:xfrm>
              <a:off x="1215053" y="2829580"/>
              <a:ext cx="6938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l"/>
              <a:r>
                <a:rPr lang="en-US" sz="2800" dirty="0">
                  <a:solidFill>
                    <a:srgbClr val="000000"/>
                  </a:solidFill>
                </a:rPr>
                <a:t>Each is unique</a:t>
              </a:r>
            </a:p>
          </p:txBody>
        </p:sp>
        <p:pic>
          <p:nvPicPr>
            <p:cNvPr id="16" name="Picture 5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09601" y="2770162"/>
              <a:ext cx="658839" cy="6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609600" y="3532632"/>
            <a:ext cx="4800600" cy="1470256"/>
            <a:chOff x="609600" y="3532632"/>
            <a:chExt cx="4800600" cy="1470256"/>
          </a:xfrm>
        </p:grpSpPr>
        <p:sp>
          <p:nvSpPr>
            <p:cNvPr id="17" name="Text Box 7"/>
            <p:cNvSpPr txBox="1">
              <a:spLocks noChangeArrowheads="1"/>
            </p:cNvSpPr>
            <p:nvPr/>
          </p:nvSpPr>
          <p:spPr bwMode="auto">
            <a:xfrm>
              <a:off x="1197866" y="3617893"/>
              <a:ext cx="421233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indent="-742950" algn="l"/>
              <a:r>
                <a:rPr lang="en-US" sz="2800" dirty="0">
                  <a:solidFill>
                    <a:srgbClr val="000000"/>
                  </a:solidFill>
                </a:rPr>
                <a:t>Results vary depending </a:t>
              </a:r>
              <a:br>
                <a:rPr lang="en-US" sz="2800" dirty="0">
                  <a:solidFill>
                    <a:srgbClr val="000000"/>
                  </a:solidFill>
                </a:rPr>
              </a:br>
              <a:r>
                <a:rPr lang="en-US" sz="2800" dirty="0">
                  <a:solidFill>
                    <a:srgbClr val="000000"/>
                  </a:solidFill>
                </a:rPr>
                <a:t>on the information </a:t>
              </a:r>
              <a:br>
                <a:rPr lang="en-US" sz="2800" dirty="0">
                  <a:solidFill>
                    <a:srgbClr val="000000"/>
                  </a:solidFill>
                </a:rPr>
              </a:br>
              <a:r>
                <a:rPr lang="en-US" sz="2800" dirty="0">
                  <a:solidFill>
                    <a:srgbClr val="000000"/>
                  </a:solidFill>
                </a:rPr>
                <a:t>you provide</a:t>
              </a:r>
            </a:p>
          </p:txBody>
        </p:sp>
        <p:pic>
          <p:nvPicPr>
            <p:cNvPr id="13" name="Picture 5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09600" y="3532632"/>
              <a:ext cx="658368" cy="65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p:nvPr/>
        </p:nvGrpSpPr>
        <p:grpSpPr>
          <a:xfrm>
            <a:off x="5521568" y="2366304"/>
            <a:ext cx="3301792" cy="3322281"/>
            <a:chOff x="5521568" y="2366304"/>
            <a:chExt cx="3301792" cy="3322281"/>
          </a:xfrm>
        </p:grpSpPr>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96168">
              <a:off x="5521568" y="2366304"/>
              <a:ext cx="3301792" cy="3322281"/>
            </a:xfrm>
            <a:prstGeom prst="rect">
              <a:avLst/>
            </a:prstGeom>
          </p:spPr>
        </p:pic>
        <p:sp>
          <p:nvSpPr>
            <p:cNvPr id="24" name="Oval 23"/>
            <p:cNvSpPr/>
            <p:nvPr/>
          </p:nvSpPr>
          <p:spPr bwMode="auto">
            <a:xfrm>
              <a:off x="5915164" y="2770144"/>
              <a:ext cx="2514600" cy="2514600"/>
            </a:xfrm>
            <a:prstGeom prst="ellips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25" name="Text Box 7"/>
            <p:cNvSpPr txBox="1">
              <a:spLocks noChangeArrowheads="1"/>
            </p:cNvSpPr>
            <p:nvPr/>
          </p:nvSpPr>
          <p:spPr bwMode="auto">
            <a:xfrm rot="396168">
              <a:off x="5694296" y="3464676"/>
              <a:ext cx="295275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0" lvl="1" indent="0"/>
              <a:r>
                <a:rPr lang="en-US" sz="2400" dirty="0">
                  <a:solidFill>
                    <a:srgbClr val="FFFFFF"/>
                  </a:solidFill>
                </a:rPr>
                <a:t>Estimates your cost and what you’ll pay</a:t>
              </a:r>
            </a:p>
          </p:txBody>
        </p:sp>
      </p:grpSp>
    </p:spTree>
    <p:extLst>
      <p:ext uri="{BB962C8B-B14F-4D97-AF65-F5344CB8AC3E}">
        <p14:creationId xmlns:p14="http://schemas.microsoft.com/office/powerpoint/2010/main" val="3352911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650" fill="hold"/>
                                        <p:tgtEl>
                                          <p:spTgt spid="2"/>
                                        </p:tgtEl>
                                        <p:attrNameLst>
                                          <p:attrName>ppt_x</p:attrName>
                                        </p:attrNameLst>
                                      </p:cBhvr>
                                      <p:tavLst>
                                        <p:tav tm="0">
                                          <p:val>
                                            <p:strVal val="0-#ppt_w/2"/>
                                          </p:val>
                                        </p:tav>
                                        <p:tav tm="100000">
                                          <p:val>
                                            <p:strVal val="#ppt_x"/>
                                          </p:val>
                                        </p:tav>
                                      </p:tavLst>
                                    </p:anim>
                                    <p:anim calcmode="lin" valueType="num">
                                      <p:cBhvr additive="base">
                                        <p:cTn id="17" dur="65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150"/>
                            </p:stCondLst>
                            <p:childTnLst>
                              <p:par>
                                <p:cTn id="19" presetID="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650" fill="hold"/>
                                        <p:tgtEl>
                                          <p:spTgt spid="3"/>
                                        </p:tgtEl>
                                        <p:attrNameLst>
                                          <p:attrName>ppt_x</p:attrName>
                                        </p:attrNameLst>
                                      </p:cBhvr>
                                      <p:tavLst>
                                        <p:tav tm="0">
                                          <p:val>
                                            <p:strVal val="0-#ppt_w/2"/>
                                          </p:val>
                                        </p:tav>
                                        <p:tav tm="100000">
                                          <p:val>
                                            <p:strVal val="#ppt_x"/>
                                          </p:val>
                                        </p:tav>
                                      </p:tavLst>
                                    </p:anim>
                                    <p:anim calcmode="lin" valueType="num">
                                      <p:cBhvr additive="base">
                                        <p:cTn id="22" dur="65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1800"/>
                            </p:stCondLst>
                            <p:childTnLst>
                              <p:par>
                                <p:cTn id="24" presetID="37"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450" decel="100000" fill="hold"/>
                                        <p:tgtEl>
                                          <p:spTgt spid="18"/>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Let’s look at some examples</a:t>
            </a:r>
          </a:p>
        </p:txBody>
      </p:sp>
      <p:pic>
        <p:nvPicPr>
          <p:cNvPr id="20" name="Picture 20" descr="Background photo of a historic college building"/>
          <p:cNvPicPr>
            <a:picLocks noChangeAspect="1" noChangeArrowheads="1"/>
          </p:cNvPicPr>
          <p:nvPr/>
        </p:nvPicPr>
        <p:blipFill rotWithShape="1">
          <a:blip r:embed="rId3">
            <a:extLst>
              <a:ext uri="{28A0092B-C50C-407E-A947-70E740481C1C}">
                <a14:useLocalDpi xmlns:a14="http://schemas.microsoft.com/office/drawing/2010/main" val="0"/>
              </a:ext>
            </a:extLst>
          </a:blip>
          <a:srcRect l="33352" t="5550" r="42611" b="41198"/>
          <a:stretch/>
        </p:blipFill>
        <p:spPr bwMode="auto">
          <a:xfrm>
            <a:off x="0" y="-1"/>
            <a:ext cx="39243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l="60238" t="61761" r="639" b="22326"/>
          <a:stretch/>
        </p:blipFill>
        <p:spPr bwMode="auto">
          <a:xfrm>
            <a:off x="3746500" y="5388073"/>
            <a:ext cx="4707295" cy="151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l="86869" t="5283" r="2944" b="68682"/>
          <a:stretch/>
        </p:blipFill>
        <p:spPr bwMode="auto">
          <a:xfrm>
            <a:off x="7918325" y="-7883"/>
            <a:ext cx="1225676" cy="247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27"/>
          <p:cNvSpPr txBox="1">
            <a:spLocks noChangeArrowheads="1"/>
          </p:cNvSpPr>
          <p:nvPr/>
        </p:nvSpPr>
        <p:spPr bwMode="auto">
          <a:xfrm>
            <a:off x="6019800" y="-38862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algn="l" eaLnBrk="1" hangingPunct="1"/>
            <a:endParaRPr lang="en-US" sz="2400" b="1" dirty="0">
              <a:solidFill>
                <a:srgbClr val="000000"/>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71511">
            <a:off x="1873586" y="3687161"/>
            <a:ext cx="8453119" cy="3028106"/>
          </a:xfrm>
          <a:prstGeom prst="rect">
            <a:avLst/>
          </a:prstGeom>
        </p:spPr>
      </p:pic>
      <p:sp>
        <p:nvSpPr>
          <p:cNvPr id="25" name="Content Placeholder 2"/>
          <p:cNvSpPr>
            <a:spLocks noGrp="1"/>
          </p:cNvSpPr>
          <p:nvPr>
            <p:ph idx="1"/>
          </p:nvPr>
        </p:nvSpPr>
        <p:spPr>
          <a:xfrm rot="311371" flipH="1">
            <a:off x="2461088" y="4746680"/>
            <a:ext cx="7212309" cy="1556867"/>
          </a:xfrm>
        </p:spPr>
        <p:txBody>
          <a:bodyPr>
            <a:noAutofit/>
          </a:bodyPr>
          <a:lstStyle/>
          <a:p>
            <a:pPr marL="0" indent="0" algn="ctr">
              <a:buNone/>
            </a:pPr>
            <a:r>
              <a:rPr lang="en-US" sz="4400" b="1" cap="all" dirty="0"/>
              <a:t>Let’s look at </a:t>
            </a:r>
            <a:br>
              <a:rPr lang="en-US" sz="4400" b="1" cap="all" dirty="0"/>
            </a:br>
            <a:r>
              <a:rPr lang="en-US" sz="4400" b="1" cap="all" dirty="0"/>
              <a:t>some examples</a:t>
            </a:r>
            <a:endParaRPr lang="en-US" sz="4400" b="1" cap="all" dirty="0">
              <a:latin typeface="Arial" panose="020B0604020202020204" pitchFamily="34" charset="0"/>
              <a:cs typeface="Arial" panose="020B0604020202020204" pitchFamily="34" charset="0"/>
            </a:endParaRPr>
          </a:p>
        </p:txBody>
      </p:sp>
      <p:sp>
        <p:nvSpPr>
          <p:cNvPr id="23" name="Content Placeholder 2"/>
          <p:cNvSpPr txBox="1">
            <a:spLocks/>
          </p:cNvSpPr>
          <p:nvPr/>
        </p:nvSpPr>
        <p:spPr>
          <a:xfrm>
            <a:off x="3816350" y="1218547"/>
            <a:ext cx="5372100" cy="6102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sz="3000" b="1" dirty="0">
                <a:solidFill>
                  <a:srgbClr val="000000"/>
                </a:solidFill>
              </a:rPr>
              <a:t>Simply search</a:t>
            </a:r>
          </a:p>
        </p:txBody>
      </p:sp>
      <p:sp>
        <p:nvSpPr>
          <p:cNvPr id="9" name="Content Placeholder 2"/>
          <p:cNvSpPr txBox="1">
            <a:spLocks/>
          </p:cNvSpPr>
          <p:nvPr/>
        </p:nvSpPr>
        <p:spPr>
          <a:xfrm>
            <a:off x="3816350" y="1752600"/>
            <a:ext cx="5372100" cy="6343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sz="3800" b="1" dirty="0">
                <a:solidFill>
                  <a:srgbClr val="ED2389"/>
                </a:solidFill>
              </a:rPr>
              <a:t>“net price calculator”</a:t>
            </a:r>
            <a:endParaRPr lang="en-US" sz="3000" b="1" dirty="0">
              <a:solidFill>
                <a:srgbClr val="000000"/>
              </a:solidFill>
            </a:endParaRPr>
          </a:p>
        </p:txBody>
      </p:sp>
      <p:sp>
        <p:nvSpPr>
          <p:cNvPr id="10" name="Content Placeholder 2"/>
          <p:cNvSpPr txBox="1">
            <a:spLocks/>
          </p:cNvSpPr>
          <p:nvPr/>
        </p:nvSpPr>
        <p:spPr>
          <a:xfrm>
            <a:off x="3816350" y="2438400"/>
            <a:ext cx="53721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sz="3000" b="1" dirty="0">
                <a:solidFill>
                  <a:srgbClr val="000000"/>
                </a:solidFill>
              </a:rPr>
              <a:t>on each college’s website</a:t>
            </a:r>
          </a:p>
        </p:txBody>
      </p:sp>
    </p:spTree>
    <p:extLst>
      <p:ext uri="{BB962C8B-B14F-4D97-AF65-F5344CB8AC3E}">
        <p14:creationId xmlns:p14="http://schemas.microsoft.com/office/powerpoint/2010/main" val="38760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800"/>
                            </p:stCondLst>
                            <p:childTnLst>
                              <p:par>
                                <p:cTn id="5" presetID="22" presetClass="entr" presetSubtype="8" fill="hold"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left)">
                                      <p:cBhvr>
                                        <p:cTn id="7" dur="500"/>
                                        <p:tgtEl>
                                          <p:spTgt spid="23">
                                            <p:txEl>
                                              <p:pRg st="0" end="0"/>
                                            </p:txEl>
                                          </p:spTgt>
                                        </p:tgtEl>
                                      </p:cBhvr>
                                    </p:animEffect>
                                  </p:childTnLst>
                                </p:cTn>
                              </p:par>
                            </p:childTnLst>
                          </p:cTn>
                        </p:par>
                        <p:par>
                          <p:cTn id="8" fill="hold">
                            <p:stCondLst>
                              <p:cond delay="1300"/>
                            </p:stCondLst>
                            <p:childTnLst>
                              <p:par>
                                <p:cTn id="9" presetID="22" presetClass="entr" presetSubtype="8"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par>
                          <p:cTn id="12" fill="hold">
                            <p:stCondLst>
                              <p:cond delay="18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2300"/>
                            </p:stCondLst>
                            <p:childTnLst>
                              <p:par>
                                <p:cTn id="17" presetID="22" presetClass="entr" presetSubtype="2"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right)">
                                      <p:cBhvr>
                                        <p:cTn id="19" dur="800"/>
                                        <p:tgtEl>
                                          <p:spTgt spid="24"/>
                                        </p:tgtEl>
                                      </p:cBhvr>
                                    </p:animEffect>
                                  </p:childTnLst>
                                </p:cTn>
                              </p:par>
                              <p:par>
                                <p:cTn id="20" presetID="22" presetClass="entr" presetSubtype="2" fill="hold" nodeType="with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wipe(right)">
                                      <p:cBhvr>
                                        <p:cTn id="22" dur="8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smtClean="0"/>
              <a:t>Southwest Tech Net Price Calculator (1 of 2)</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2" y="0"/>
            <a:ext cx="9063436"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73613" y="3096812"/>
            <a:ext cx="13734247" cy="5356979"/>
          </a:xfrm>
          <a:prstGeom prst="rect">
            <a:avLst/>
          </a:prstGeom>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969" y="-2124403"/>
            <a:ext cx="7432460" cy="688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flipV="1">
            <a:off x="1998637" y="777336"/>
            <a:ext cx="9143245" cy="650428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6100" y="345239"/>
            <a:ext cx="2971800" cy="569161"/>
          </a:xfrm>
          <a:prstGeom prst="rect">
            <a:avLst/>
          </a:prstGeom>
        </p:spPr>
      </p:pic>
      <p:pic>
        <p:nvPicPr>
          <p:cNvPr id="3" name="Picture 2" descr="Southwest Tech net price calculator. Questions: Do you plan to apply for financial aid? How old are you? Where do you plan to live while attending this institution? Are you eligible for in-state tuition?"/>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33413" y="1323126"/>
            <a:ext cx="7877174" cy="5367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008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p:nvPr>
        </p:nvSpPr>
        <p:spPr>
          <a:xfrm>
            <a:off x="804918" y="332288"/>
            <a:ext cx="8229600" cy="1143000"/>
          </a:xfrm>
        </p:spPr>
        <p:txBody>
          <a:bodyPr/>
          <a:lstStyle/>
          <a:p>
            <a:r>
              <a:rPr lang="en-US" sz="3800" b="1" kern="1200" dirty="0">
                <a:solidFill>
                  <a:schemeClr val="tx1">
                    <a:lumMod val="95000"/>
                    <a:lumOff val="5000"/>
                  </a:schemeClr>
                </a:solidFill>
                <a:latin typeface="Arial" panose="020B0604020202020204" pitchFamily="34" charset="0"/>
                <a:ea typeface="ＭＳ Ｐゴシック" pitchFamily="34" charset="-128"/>
                <a:cs typeface="Arial" panose="020B0604020202020204" pitchFamily="34" charset="0"/>
              </a:rPr>
              <a:t>The Two Prices of College: Sticker</a:t>
            </a:r>
            <a:r>
              <a:rPr lang="en-US" sz="3800" b="1" kern="1200" baseline="0" dirty="0">
                <a:solidFill>
                  <a:schemeClr val="tx1">
                    <a:lumMod val="95000"/>
                    <a:lumOff val="5000"/>
                  </a:schemeClr>
                </a:solidFill>
                <a:latin typeface="Arial" panose="020B0604020202020204" pitchFamily="34" charset="0"/>
                <a:ea typeface="ＭＳ Ｐゴシック" pitchFamily="34" charset="-128"/>
                <a:cs typeface="Arial" panose="020B0604020202020204" pitchFamily="34" charset="0"/>
              </a:rPr>
              <a:t> Price</a:t>
            </a:r>
            <a:endParaRPr lang="en-US" sz="3800" b="1" kern="1200" dirty="0">
              <a:solidFill>
                <a:schemeClr val="tx1">
                  <a:lumMod val="95000"/>
                  <a:lumOff val="5000"/>
                </a:schemeClr>
              </a:solidFill>
              <a:latin typeface="Arial" panose="020B0604020202020204" pitchFamily="34" charset="0"/>
              <a:ea typeface="ＭＳ Ｐゴシック" pitchFamily="34" charset="-128"/>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1"/>
            <a:ext cx="9304252" cy="7040217"/>
          </a:xfrm>
          <a:prstGeom prst="rect">
            <a:avLst/>
          </a:prstGeom>
        </p:spPr>
      </p:pic>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2350576" y="2700751"/>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143000"/>
            <a:ext cx="10134600" cy="3537160"/>
          </a:xfrm>
          <a:prstGeom prst="rect">
            <a:avLst/>
          </a:prstGeom>
        </p:spPr>
      </p:pic>
      <p:sp>
        <p:nvSpPr>
          <p:cNvPr id="20" name="The Two Prices of College"/>
          <p:cNvSpPr txBox="1"/>
          <p:nvPr/>
        </p:nvSpPr>
        <p:spPr>
          <a:xfrm rot="21445600">
            <a:off x="-813760" y="172505"/>
            <a:ext cx="7712641" cy="1261884"/>
          </a:xfrm>
          <a:prstGeom prst="rect">
            <a:avLst/>
          </a:prstGeom>
          <a:noFill/>
        </p:spPr>
        <p:txBody>
          <a:bodyPr wrap="square" rtlCol="0">
            <a:spAutoFit/>
          </a:bodyPr>
          <a:lstStyle/>
          <a:p>
            <a:r>
              <a:rPr lang="en-US" sz="3800" b="1" dirty="0">
                <a:solidFill>
                  <a:schemeClr val="tx1">
                    <a:lumMod val="95000"/>
                    <a:lumOff val="5000"/>
                  </a:schemeClr>
                </a:solidFill>
                <a:latin typeface="Arial" panose="020B0604020202020204" pitchFamily="34" charset="0"/>
                <a:cs typeface="Arial" panose="020B0604020202020204" pitchFamily="34" charset="0"/>
              </a:rPr>
              <a:t>THE TWO PRICES</a:t>
            </a:r>
          </a:p>
          <a:p>
            <a:r>
              <a:rPr lang="en-US" sz="3800" b="1" dirty="0">
                <a:solidFill>
                  <a:schemeClr val="tx1">
                    <a:lumMod val="95000"/>
                    <a:lumOff val="5000"/>
                  </a:schemeClr>
                </a:solidFill>
                <a:latin typeface="Arial" panose="020B0604020202020204" pitchFamily="34" charset="0"/>
                <a:cs typeface="Arial" panose="020B0604020202020204" pitchFamily="34" charset="0"/>
              </a:rPr>
              <a:t>OF COLLEGE</a:t>
            </a:r>
          </a:p>
        </p:txBody>
      </p:sp>
      <p:grpSp>
        <p:nvGrpSpPr>
          <p:cNvPr id="2" name="Group 1"/>
          <p:cNvGrpSpPr/>
          <p:nvPr/>
        </p:nvGrpSpPr>
        <p:grpSpPr>
          <a:xfrm>
            <a:off x="3203629" y="1946372"/>
            <a:ext cx="3107389" cy="2573589"/>
            <a:chOff x="3203629" y="1946372"/>
            <a:chExt cx="3107389" cy="2573589"/>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7687">
              <a:off x="3203629" y="1946372"/>
              <a:ext cx="2926826" cy="2573589"/>
            </a:xfrm>
            <a:prstGeom prst="rect">
              <a:avLst/>
            </a:prstGeom>
          </p:spPr>
        </p:pic>
        <p:sp>
          <p:nvSpPr>
            <p:cNvPr id="21" name="TextBox 20"/>
            <p:cNvSpPr txBox="1"/>
            <p:nvPr/>
          </p:nvSpPr>
          <p:spPr>
            <a:xfrm rot="20390697">
              <a:off x="3528418" y="2658092"/>
              <a:ext cx="2782600" cy="1015663"/>
            </a:xfrm>
            <a:prstGeom prst="rect">
              <a:avLst/>
            </a:prstGeom>
            <a:noFill/>
          </p:spPr>
          <p:txBody>
            <a:bodyPr wrap="square" rtlCol="0">
              <a:spAutoFit/>
            </a:bodyPr>
            <a:lstStyle/>
            <a:p>
              <a:r>
                <a:rPr lang="en-US" sz="3000" b="1" dirty="0"/>
                <a:t>STICKER</a:t>
              </a:r>
            </a:p>
            <a:p>
              <a:r>
                <a:rPr lang="en-US" sz="3000" b="1" dirty="0"/>
                <a:t>PRICE</a:t>
              </a:r>
            </a:p>
          </p:txBody>
        </p:sp>
      </p:grpSp>
      <p:sp>
        <p:nvSpPr>
          <p:cNvPr id="5" name="TextBox 4"/>
          <p:cNvSpPr txBox="1"/>
          <p:nvPr/>
        </p:nvSpPr>
        <p:spPr>
          <a:xfrm>
            <a:off x="1721514" y="4602540"/>
            <a:ext cx="6101350" cy="1569660"/>
          </a:xfrm>
          <a:prstGeom prst="rect">
            <a:avLst/>
          </a:prstGeom>
          <a:noFill/>
        </p:spPr>
        <p:txBody>
          <a:bodyPr wrap="none" rtlCol="0">
            <a:spAutoFit/>
          </a:bodyPr>
          <a:lstStyle/>
          <a:p>
            <a:r>
              <a:rPr lang="en-US" sz="3200" b="1" dirty="0"/>
              <a:t>The </a:t>
            </a:r>
            <a:r>
              <a:rPr lang="en-US" sz="3200" b="1" dirty="0">
                <a:solidFill>
                  <a:srgbClr val="ED2389"/>
                </a:solidFill>
              </a:rPr>
              <a:t>cost of attendance </a:t>
            </a:r>
            <a:r>
              <a:rPr lang="en-US" sz="3200" b="1" dirty="0"/>
              <a:t/>
            </a:r>
            <a:br>
              <a:rPr lang="en-US" sz="3200" b="1" dirty="0"/>
            </a:br>
            <a:r>
              <a:rPr lang="en-US" sz="3200" b="1" dirty="0"/>
              <a:t>that colleges list in brochures </a:t>
            </a:r>
          </a:p>
          <a:p>
            <a:r>
              <a:rPr lang="en-US" sz="3200" b="1" dirty="0"/>
              <a:t>and on websites</a:t>
            </a:r>
          </a:p>
        </p:txBody>
      </p:sp>
    </p:spTree>
    <p:extLst>
      <p:ext uri="{BB962C8B-B14F-4D97-AF65-F5344CB8AC3E}">
        <p14:creationId xmlns:p14="http://schemas.microsoft.com/office/powerpoint/2010/main" val="9572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Southwest Tech Net Price Calculator (2 of 2)</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2" y="0"/>
            <a:ext cx="9063436" cy="68580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73613" y="3096812"/>
            <a:ext cx="13734247" cy="5356979"/>
          </a:xfrm>
          <a:prstGeom prst="rect">
            <a:avLst/>
          </a:prstGeom>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969" y="-2124403"/>
            <a:ext cx="7432460" cy="688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flipV="1">
            <a:off x="1998637" y="777336"/>
            <a:ext cx="9143245" cy="650428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6100" y="345239"/>
            <a:ext cx="2971800" cy="56916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1393" y="1151739"/>
            <a:ext cx="5641213" cy="5151282"/>
          </a:xfrm>
          <a:prstGeom prst="rect">
            <a:avLst/>
          </a:prstGeom>
          <a:effectLst>
            <a:outerShdw blurRad="50800" dist="38100" dir="5400000" algn="t" rotWithShape="0">
              <a:prstClr val="black">
                <a:alpha val="40000"/>
              </a:prstClr>
            </a:outerShdw>
          </a:effectLst>
        </p:spPr>
      </p:pic>
      <p:pic>
        <p:nvPicPr>
          <p:cNvPr id="6" name="Picture 5" descr="Example results. Estimated total cost of attendance: $17,170. Estimated total grant aid: $7,254. Estimated Net Price after Grants and Scholarships: $9,916."/>
          <p:cNvPicPr>
            <a:picLocks noChangeAspect="1"/>
          </p:cNvPicPr>
          <p:nvPr/>
        </p:nvPicPr>
        <p:blipFill>
          <a:blip r:embed="rId8"/>
          <a:stretch>
            <a:fillRect/>
          </a:stretch>
        </p:blipFill>
        <p:spPr>
          <a:xfrm>
            <a:off x="2276432" y="577920"/>
            <a:ext cx="4591137" cy="5702160"/>
          </a:xfrm>
          <a:prstGeom prst="rect">
            <a:avLst/>
          </a:prstGeom>
          <a:effectLst>
            <a:outerShdw blurRad="50800" dist="38100" dir="5400000" algn="t" rotWithShape="0">
              <a:prstClr val="black">
                <a:alpha val="40000"/>
              </a:prstClr>
            </a:outerShdw>
          </a:effectLst>
        </p:spPr>
      </p:pic>
      <p:sp>
        <p:nvSpPr>
          <p:cNvPr id="9" name="Oval 8"/>
          <p:cNvSpPr/>
          <p:nvPr/>
        </p:nvSpPr>
        <p:spPr bwMode="auto">
          <a:xfrm>
            <a:off x="5364519" y="4849640"/>
            <a:ext cx="670776" cy="361682"/>
          </a:xfrm>
          <a:prstGeom prst="ellipse">
            <a:avLst/>
          </a:prstGeom>
          <a:noFill/>
          <a:ln w="38100" cap="flat" cmpd="sng" algn="ctr">
            <a:solidFill>
              <a:srgbClr val="00B3E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Oval 10"/>
          <p:cNvSpPr/>
          <p:nvPr/>
        </p:nvSpPr>
        <p:spPr bwMode="auto">
          <a:xfrm>
            <a:off x="5273294" y="3727316"/>
            <a:ext cx="914400" cy="241524"/>
          </a:xfrm>
          <a:prstGeom prst="ellipse">
            <a:avLst/>
          </a:prstGeom>
          <a:noFill/>
          <a:ln w="38100" cap="flat" cmpd="sng" algn="ctr">
            <a:solidFill>
              <a:srgbClr val="00B3E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Oval 9"/>
          <p:cNvSpPr/>
          <p:nvPr/>
        </p:nvSpPr>
        <p:spPr bwMode="auto">
          <a:xfrm>
            <a:off x="5257800" y="3400425"/>
            <a:ext cx="993012" cy="272432"/>
          </a:xfrm>
          <a:prstGeom prst="ellipse">
            <a:avLst/>
          </a:prstGeom>
          <a:noFill/>
          <a:ln w="38100" cap="flat" cmpd="sng" algn="ctr">
            <a:solidFill>
              <a:srgbClr val="00B3E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70828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Cardinal</a:t>
            </a:r>
            <a:r>
              <a:rPr lang="en-US" baseline="0" dirty="0" smtClean="0"/>
              <a:t> </a:t>
            </a:r>
            <a:r>
              <a:rPr lang="en-US" baseline="0" dirty="0" err="1"/>
              <a:t>Stritch</a:t>
            </a:r>
            <a:r>
              <a:rPr lang="en-US" baseline="0" dirty="0"/>
              <a:t> </a:t>
            </a:r>
            <a:r>
              <a:rPr lang="en-US" baseline="0" dirty="0" smtClean="0"/>
              <a:t>University Net</a:t>
            </a:r>
            <a:r>
              <a:rPr lang="en-US" dirty="0" smtClean="0"/>
              <a:t> Price Calculator (1 of 2)</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8960"/>
          </a:xfrm>
          <a:prstGeom prst="rect">
            <a:avLst/>
          </a:prstGeom>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5240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H="1">
            <a:off x="-4345681" y="7851635"/>
            <a:ext cx="23702761" cy="3429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V="1">
            <a:off x="-11717065" y="9583464"/>
            <a:ext cx="26863129" cy="38862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0" y="179789"/>
            <a:ext cx="1689339" cy="970739"/>
          </a:xfrm>
          <a:prstGeom prst="rect">
            <a:avLst/>
          </a:prstGeom>
        </p:spPr>
      </p:pic>
      <p:grpSp>
        <p:nvGrpSpPr>
          <p:cNvPr id="4" name="Group 3"/>
          <p:cNvGrpSpPr/>
          <p:nvPr/>
        </p:nvGrpSpPr>
        <p:grpSpPr>
          <a:xfrm>
            <a:off x="1242602" y="1219200"/>
            <a:ext cx="6519333" cy="5334000"/>
            <a:chOff x="1371600" y="1219200"/>
            <a:chExt cx="6519333" cy="5334000"/>
          </a:xfrm>
        </p:grpSpPr>
        <p:sp>
          <p:nvSpPr>
            <p:cNvPr id="2" name="Rectangle 1"/>
            <p:cNvSpPr/>
            <p:nvPr/>
          </p:nvSpPr>
          <p:spPr bwMode="auto">
            <a:xfrm>
              <a:off x="1371600" y="1219200"/>
              <a:ext cx="6519333" cy="5334000"/>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1" name="Picture 2" descr="Stritch Net Price Calculator for incoming freshman students seeking full-time bachelor's degree program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9766" y="1388975"/>
              <a:ext cx="6223000" cy="499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0008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sz="4400" dirty="0" smtClean="0">
                <a:solidFill>
                  <a:srgbClr val="000000"/>
                </a:solidFill>
                <a:effectLst/>
                <a:latin typeface="Arial" panose="020B0604020202020204" pitchFamily="34" charset="0"/>
                <a:ea typeface="ＭＳ Ｐゴシック" panose="020B0600070205080204" pitchFamily="34" charset="-128"/>
                <a:cs typeface="ＭＳ Ｐゴシック" panose="020B0600070205080204" pitchFamily="34" charset="-128"/>
              </a:rPr>
              <a:t>Cardinal</a:t>
            </a:r>
            <a:r>
              <a:rPr lang="en-US" sz="4400" baseline="0" dirty="0" smtClean="0">
                <a:solidFill>
                  <a:srgbClr val="000000"/>
                </a:solidFill>
                <a:effectLst/>
                <a:latin typeface="Arial" panose="020B0604020202020204" pitchFamily="34" charset="0"/>
                <a:ea typeface="ＭＳ Ｐゴシック" panose="020B0600070205080204" pitchFamily="34" charset="-128"/>
                <a:cs typeface="ＭＳ Ｐゴシック" panose="020B0600070205080204" pitchFamily="34" charset="-128"/>
              </a:rPr>
              <a:t> </a:t>
            </a:r>
            <a:r>
              <a:rPr lang="en-US" sz="4400" baseline="0" dirty="0" err="1">
                <a:solidFill>
                  <a:srgbClr val="000000"/>
                </a:solidFill>
                <a:effectLst/>
                <a:latin typeface="Arial" panose="020B0604020202020204" pitchFamily="34" charset="0"/>
                <a:ea typeface="ＭＳ Ｐゴシック" panose="020B0600070205080204" pitchFamily="34" charset="-128"/>
                <a:cs typeface="ＭＳ Ｐゴシック" panose="020B0600070205080204" pitchFamily="34" charset="-128"/>
              </a:rPr>
              <a:t>Stritch</a:t>
            </a:r>
            <a:r>
              <a:rPr lang="en-US" sz="4400" baseline="0" dirty="0">
                <a:solidFill>
                  <a:srgbClr val="000000"/>
                </a:solidFill>
                <a:effectLst/>
                <a:latin typeface="Arial" panose="020B0604020202020204" pitchFamily="34" charset="0"/>
                <a:ea typeface="ＭＳ Ｐゴシック" panose="020B0600070205080204" pitchFamily="34" charset="-128"/>
                <a:cs typeface="ＭＳ Ｐゴシック" panose="020B0600070205080204" pitchFamily="34" charset="-128"/>
              </a:rPr>
              <a:t> </a:t>
            </a:r>
            <a:r>
              <a:rPr lang="en-US" sz="4400" baseline="0" dirty="0" smtClean="0">
                <a:solidFill>
                  <a:srgbClr val="000000"/>
                </a:solidFill>
                <a:effectLst/>
                <a:latin typeface="Arial" panose="020B0604020202020204" pitchFamily="34" charset="0"/>
                <a:ea typeface="ＭＳ Ｐゴシック" panose="020B0600070205080204" pitchFamily="34" charset="-128"/>
                <a:cs typeface="ＭＳ Ｐゴシック" panose="020B0600070205080204" pitchFamily="34" charset="-128"/>
              </a:rPr>
              <a:t>University Net Price Calculator (2 of 2)</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8960"/>
          </a:xfrm>
          <a:prstGeom prst="rect">
            <a:avLst/>
          </a:prstGeom>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5240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H="1">
            <a:off x="-4345681" y="7851635"/>
            <a:ext cx="23702761" cy="34290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V="1">
            <a:off x="-11564665" y="9405583"/>
            <a:ext cx="26863129" cy="3886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H="1">
            <a:off x="3987216" y="1625016"/>
            <a:ext cx="9143245" cy="132272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V="1">
            <a:off x="-3986461" y="1827379"/>
            <a:ext cx="9143245" cy="1322723"/>
          </a:xfrm>
          <a:prstGeom prst="rect">
            <a:avLst/>
          </a:prstGeom>
        </p:spPr>
      </p:pic>
      <p:pic>
        <p:nvPicPr>
          <p:cNvPr id="18" name="table - BI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282" y="1819275"/>
            <a:ext cx="5989974" cy="343213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179789"/>
            <a:ext cx="1689339" cy="970739"/>
          </a:xfrm>
          <a:prstGeom prst="rect">
            <a:avLst/>
          </a:prstGeom>
        </p:spPr>
      </p:pic>
      <p:pic>
        <p:nvPicPr>
          <p:cNvPr id="19" name="table - BIG" descr="Example results. Total Cost Before Aid: $42,654. Estimated Total Gift Aid: $29,900. Total Cost After Gift Aid: $12,7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133600"/>
            <a:ext cx="5252473" cy="300955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bwMode="auto">
          <a:xfrm>
            <a:off x="7039368" y="5378493"/>
            <a:ext cx="1233500" cy="451980"/>
          </a:xfrm>
          <a:prstGeom prst="ellipse">
            <a:avLst/>
          </a:prstGeom>
          <a:noFill/>
          <a:ln w="38100" cap="flat" cmpd="sng" algn="ctr">
            <a:solidFill>
              <a:srgbClr val="EE22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Oval 10"/>
          <p:cNvSpPr/>
          <p:nvPr/>
        </p:nvSpPr>
        <p:spPr bwMode="auto">
          <a:xfrm>
            <a:off x="7420368" y="2974932"/>
            <a:ext cx="844669" cy="301668"/>
          </a:xfrm>
          <a:prstGeom prst="ellipse">
            <a:avLst/>
          </a:prstGeom>
          <a:noFill/>
          <a:ln w="38100" cap="flat" cmpd="sng" algn="ctr">
            <a:solidFill>
              <a:srgbClr val="EE22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2" name="Oval 11"/>
          <p:cNvSpPr/>
          <p:nvPr/>
        </p:nvSpPr>
        <p:spPr bwMode="auto">
          <a:xfrm>
            <a:off x="7420368" y="4879932"/>
            <a:ext cx="844669" cy="301668"/>
          </a:xfrm>
          <a:prstGeom prst="ellipse">
            <a:avLst/>
          </a:prstGeom>
          <a:noFill/>
          <a:ln w="38100" cap="flat" cmpd="sng" algn="ctr">
            <a:solidFill>
              <a:srgbClr val="EE22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01389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6" presetClass="emph" presetSubtype="0" fill="hold" nodeType="withEffect">
                                  <p:stCondLst>
                                    <p:cond delay="0"/>
                                  </p:stCondLst>
                                  <p:childTnLst>
                                    <p:animScale>
                                      <p:cBhvr>
                                        <p:cTn id="14" dur="500" fill="hold"/>
                                        <p:tgtEl>
                                          <p:spTgt spid="19"/>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image showing a stack of $100 bil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 y="0"/>
            <a:ext cx="9144000" cy="6858000"/>
          </a:xfrm>
          <a:prstGeom prst="rect">
            <a:avLst/>
          </a:prstGeom>
        </p:spPr>
      </p:pic>
      <p:sp>
        <p:nvSpPr>
          <p:cNvPr id="8" name="Title 1"/>
          <p:cNvSpPr>
            <a:spLocks noGrp="1"/>
          </p:cNvSpPr>
          <p:nvPr>
            <p:ph type="title"/>
          </p:nvPr>
        </p:nvSpPr>
        <p:spPr>
          <a:xfrm>
            <a:off x="4495800" y="579437"/>
            <a:ext cx="4415118" cy="1143000"/>
          </a:xfrm>
        </p:spPr>
        <p:txBody>
          <a:bodyPr/>
          <a:lstStyle/>
          <a:p>
            <a:pPr algn="l"/>
            <a:r>
              <a:rPr lang="en-US" sz="2800" b="1" dirty="0">
                <a:solidFill>
                  <a:srgbClr val="ED2289"/>
                </a:solidFill>
              </a:rPr>
              <a:t>NET PRICE REVIEW</a:t>
            </a:r>
          </a:p>
        </p:txBody>
      </p:sp>
      <p:sp>
        <p:nvSpPr>
          <p:cNvPr id="9" name="Content Placeholder 2"/>
          <p:cNvSpPr>
            <a:spLocks noGrp="1"/>
          </p:cNvSpPr>
          <p:nvPr>
            <p:ph idx="1"/>
          </p:nvPr>
        </p:nvSpPr>
        <p:spPr>
          <a:xfrm>
            <a:off x="4724400" y="1646237"/>
            <a:ext cx="4114800" cy="4525963"/>
          </a:xfrm>
        </p:spPr>
        <p:txBody>
          <a:bodyPr/>
          <a:lstStyle/>
          <a:p>
            <a:pPr marL="0" indent="0">
              <a:buNone/>
            </a:pPr>
            <a:r>
              <a:rPr lang="en-US" sz="2400" b="1" dirty="0"/>
              <a:t>Depends on</a:t>
            </a:r>
          </a:p>
          <a:p>
            <a:pPr marL="571500" lvl="1" indent="-342900"/>
            <a:r>
              <a:rPr lang="en-US" sz="2200" dirty="0"/>
              <a:t>The sticker price of the college you attend</a:t>
            </a:r>
          </a:p>
          <a:p>
            <a:pPr marL="571500" lvl="1" indent="-342900">
              <a:spcAft>
                <a:spcPts val="1200"/>
              </a:spcAft>
            </a:pPr>
            <a:r>
              <a:rPr lang="en-US" sz="2200" dirty="0"/>
              <a:t>How much grant and scholarship money </a:t>
            </a:r>
            <a:br>
              <a:rPr lang="en-US" sz="2200" dirty="0"/>
            </a:br>
            <a:r>
              <a:rPr lang="en-US" sz="2200" dirty="0"/>
              <a:t>you receive</a:t>
            </a:r>
          </a:p>
          <a:p>
            <a:pPr marL="0" indent="0">
              <a:buNone/>
            </a:pPr>
            <a:r>
              <a:rPr lang="en-US" sz="2400" b="1" dirty="0"/>
              <a:t>It might be more or less than your friend’s net price</a:t>
            </a:r>
          </a:p>
          <a:p>
            <a:pPr marL="571500" lvl="1" indent="-342900"/>
            <a:r>
              <a:rPr lang="en-US" sz="2200" dirty="0"/>
              <a:t>Even if you go to the </a:t>
            </a:r>
            <a:br>
              <a:rPr lang="en-US" sz="2200" dirty="0"/>
            </a:br>
            <a:r>
              <a:rPr lang="en-US" sz="2200" dirty="0"/>
              <a:t>same college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1417637"/>
            <a:ext cx="838200" cy="8382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3810000"/>
            <a:ext cx="838200" cy="838200"/>
          </a:xfrm>
          <a:prstGeom prst="rect">
            <a:avLst/>
          </a:prstGeom>
        </p:spPr>
      </p:pic>
    </p:spTree>
    <p:extLst>
      <p:ext uri="{BB962C8B-B14F-4D97-AF65-F5344CB8AC3E}">
        <p14:creationId xmlns:p14="http://schemas.microsoft.com/office/powerpoint/2010/main" val="301956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4" dur="25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5" dur="250" accel="50000" fill="hold">
                                          <p:stCondLst>
                                            <p:cond delay="250"/>
                                          </p:stCondLst>
                                        </p:cTn>
                                        <p:tgtEl>
                                          <p:spTgt spid="11"/>
                                        </p:tgtEl>
                                        <p:attrNameLst>
                                          <p:attrName>ppt_w</p:attrName>
                                        </p:attrNameLst>
                                      </p:cBhvr>
                                      <p:tavLst>
                                        <p:tav tm="0">
                                          <p:val>
                                            <p:strVal val="#ppt_w*.05"/>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anim calcmode="lin" valueType="num">
                                      <p:cBhvr>
                                        <p:cTn id="17" dur="25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8" dur="25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9" dur="250" accel="50000" fill="hold">
                                          <p:stCondLst>
                                            <p:cond delay="250"/>
                                          </p:stCondLst>
                                        </p:cTn>
                                        <p:tgtEl>
                                          <p:spTgt spid="11"/>
                                        </p:tgtEl>
                                        <p:attrNameLst>
                                          <p:attrName>ppt_y</p:attrName>
                                        </p:attrNameLst>
                                      </p:cBhvr>
                                      <p:tavLst>
                                        <p:tav tm="0">
                                          <p:val>
                                            <p:strVal val="#ppt_y+.1"/>
                                          </p:val>
                                        </p:tav>
                                        <p:tav tm="100000">
                                          <p:val>
                                            <p:strVal val="#ppt_y"/>
                                          </p:val>
                                        </p:tav>
                                      </p:tavLst>
                                    </p:anim>
                                    <p:animEffect transition="in" filter="fade">
                                      <p:cBhvr>
                                        <p:cTn id="20" dur="500" decel="50000">
                                          <p:stCondLst>
                                            <p:cond delay="0"/>
                                          </p:stCondLst>
                                        </p:cTn>
                                        <p:tgtEl>
                                          <p:spTgt spid="11"/>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8" dur="500"/>
                                        <p:tgtEl>
                                          <p:spTgt spid="9">
                                            <p:txEl>
                                              <p:pRg st="1" end="1"/>
                                            </p:txEl>
                                          </p:spTgt>
                                        </p:tgtEl>
                                      </p:cBhvr>
                                    </p:animEffect>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2" dur="500"/>
                                        <p:tgtEl>
                                          <p:spTgt spid="9">
                                            <p:txEl>
                                              <p:pRg st="2" end="2"/>
                                            </p:txEl>
                                          </p:spTgt>
                                        </p:tgtEl>
                                      </p:cBhvr>
                                    </p:animEffect>
                                  </p:childTnLst>
                                </p:cTn>
                              </p:par>
                            </p:childTnLst>
                          </p:cTn>
                        </p:par>
                        <p:par>
                          <p:cTn id="33" fill="hold">
                            <p:stCondLst>
                              <p:cond delay="3000"/>
                            </p:stCondLst>
                            <p:childTnLst>
                              <p:par>
                                <p:cTn id="34" presetID="25"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25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7" dur="25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8" dur="250" accel="50000" fill="hold">
                                          <p:stCondLst>
                                            <p:cond delay="250"/>
                                          </p:stCondLst>
                                        </p:cTn>
                                        <p:tgtEl>
                                          <p:spTgt spid="14"/>
                                        </p:tgtEl>
                                        <p:attrNameLst>
                                          <p:attrName>ppt_w</p:attrName>
                                        </p:attrNameLst>
                                      </p:cBhvr>
                                      <p:tavLst>
                                        <p:tav tm="0">
                                          <p:val>
                                            <p:strVal val="#ppt_w*.05"/>
                                          </p:val>
                                        </p:tav>
                                        <p:tav tm="100000">
                                          <p:val>
                                            <p:strVal val="#ppt_w"/>
                                          </p:val>
                                        </p:tav>
                                      </p:tavLst>
                                    </p:anim>
                                    <p:anim calcmode="lin" valueType="num">
                                      <p:cBhvr>
                                        <p:cTn id="39" dur="500" fill="hold"/>
                                        <p:tgtEl>
                                          <p:spTgt spid="14"/>
                                        </p:tgtEl>
                                        <p:attrNameLst>
                                          <p:attrName>ppt_h</p:attrName>
                                        </p:attrNameLst>
                                      </p:cBhvr>
                                      <p:tavLst>
                                        <p:tav tm="0">
                                          <p:val>
                                            <p:strVal val="#ppt_h"/>
                                          </p:val>
                                        </p:tav>
                                        <p:tav tm="100000">
                                          <p:val>
                                            <p:strVal val="#ppt_h"/>
                                          </p:val>
                                        </p:tav>
                                      </p:tavLst>
                                    </p:anim>
                                    <p:anim calcmode="lin" valueType="num">
                                      <p:cBhvr>
                                        <p:cTn id="40" dur="25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1" dur="25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2" dur="250" accel="50000" fill="hold">
                                          <p:stCondLst>
                                            <p:cond delay="250"/>
                                          </p:stCondLst>
                                        </p:cTn>
                                        <p:tgtEl>
                                          <p:spTgt spid="14"/>
                                        </p:tgtEl>
                                        <p:attrNameLst>
                                          <p:attrName>ppt_y</p:attrName>
                                        </p:attrNameLst>
                                      </p:cBhvr>
                                      <p:tavLst>
                                        <p:tav tm="0">
                                          <p:val>
                                            <p:strVal val="#ppt_y+.1"/>
                                          </p:val>
                                        </p:tav>
                                        <p:tav tm="100000">
                                          <p:val>
                                            <p:strVal val="#ppt_y"/>
                                          </p:val>
                                        </p:tav>
                                      </p:tavLst>
                                    </p:anim>
                                    <p:animEffect transition="in" filter="fade">
                                      <p:cBhvr>
                                        <p:cTn id="43" dur="500" decel="50000">
                                          <p:stCondLst>
                                            <p:cond delay="0"/>
                                          </p:stCondLst>
                                        </p:cTn>
                                        <p:tgtEl>
                                          <p:spTgt spid="14"/>
                                        </p:tgtEl>
                                      </p:cBhvr>
                                    </p:animEffect>
                                  </p:childTnLst>
                                </p:cTn>
                              </p:par>
                            </p:childTnLst>
                          </p:cTn>
                        </p:par>
                        <p:par>
                          <p:cTn id="44" fill="hold">
                            <p:stCondLst>
                              <p:cond delay="3500"/>
                            </p:stCondLst>
                            <p:childTnLst>
                              <p:par>
                                <p:cTn id="45" presetID="14" presetClass="entr" presetSubtype="10" fill="hold" nodeType="after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randombar(horizontal)">
                                      <p:cBhvr>
                                        <p:cTn id="47" dur="500"/>
                                        <p:tgtEl>
                                          <p:spTgt spid="9">
                                            <p:txEl>
                                              <p:pRg st="3" end="3"/>
                                            </p:txEl>
                                          </p:spTgt>
                                        </p:tgtEl>
                                      </p:cBhvr>
                                    </p:animEffect>
                                  </p:childTnLst>
                                </p:cTn>
                              </p:par>
                            </p:childTnLst>
                          </p:cTn>
                        </p:par>
                        <p:par>
                          <p:cTn id="48" fill="hold">
                            <p:stCondLst>
                              <p:cond delay="4000"/>
                            </p:stCondLst>
                            <p:childTnLst>
                              <p:par>
                                <p:cTn id="49" presetID="14" presetClass="entr" presetSubtype="10" fill="hold" nodeType="afterEffect">
                                  <p:stCondLst>
                                    <p:cond delay="0"/>
                                  </p:stCondLst>
                                  <p:childTnLst>
                                    <p:set>
                                      <p:cBhvr>
                                        <p:cTn id="50" dur="1" fill="hold">
                                          <p:stCondLst>
                                            <p:cond delay="0"/>
                                          </p:stCondLst>
                                        </p:cTn>
                                        <p:tgtEl>
                                          <p:spTgt spid="9">
                                            <p:txEl>
                                              <p:pRg st="4" end="4"/>
                                            </p:txEl>
                                          </p:spTgt>
                                        </p:tgtEl>
                                        <p:attrNameLst>
                                          <p:attrName>style.visibility</p:attrName>
                                        </p:attrNameLst>
                                      </p:cBhvr>
                                      <p:to>
                                        <p:strVal val="visible"/>
                                      </p:to>
                                    </p:set>
                                    <p:animEffect transition="in" filter="randombar(horizontal)">
                                      <p:cBhvr>
                                        <p:cTn id="5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How can you pay the rest?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
            <a:ext cx="9220200" cy="6976618"/>
          </a:xfrm>
          <a:prstGeom prst="rect">
            <a:avLst/>
          </a:prstGeom>
        </p:spPr>
      </p:pic>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2382533" y="2497641"/>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661" y="3217539"/>
            <a:ext cx="673521" cy="673521"/>
          </a:xfrm>
          <a:prstGeom prst="rect">
            <a:avLst/>
          </a:prstGeom>
        </p:spPr>
      </p:pic>
      <p:grpSp>
        <p:nvGrpSpPr>
          <p:cNvPr id="18" name="Group 17"/>
          <p:cNvGrpSpPr/>
          <p:nvPr/>
        </p:nvGrpSpPr>
        <p:grpSpPr>
          <a:xfrm>
            <a:off x="-813760" y="-1143000"/>
            <a:ext cx="10643560" cy="3537160"/>
            <a:chOff x="-813760" y="-1143000"/>
            <a:chExt cx="10643560" cy="3537160"/>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143000"/>
              <a:ext cx="10134600" cy="3537160"/>
            </a:xfrm>
            <a:prstGeom prst="rect">
              <a:avLst/>
            </a:prstGeom>
          </p:spPr>
        </p:pic>
        <p:sp>
          <p:nvSpPr>
            <p:cNvPr id="20" name="TextBox 19"/>
            <p:cNvSpPr txBox="1"/>
            <p:nvPr/>
          </p:nvSpPr>
          <p:spPr>
            <a:xfrm rot="21445600">
              <a:off x="-813760" y="172505"/>
              <a:ext cx="7712641" cy="1261884"/>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HOW CAN YOU </a:t>
              </a:r>
              <a:br>
                <a:rPr lang="en-US" sz="3800" b="1" dirty="0">
                  <a:latin typeface="Arial" panose="020B0604020202020204" pitchFamily="34" charset="0"/>
                  <a:cs typeface="Arial" panose="020B0604020202020204" pitchFamily="34" charset="0"/>
                </a:rPr>
              </a:br>
              <a:r>
                <a:rPr lang="en-US" sz="3800" b="1" dirty="0">
                  <a:latin typeface="Arial" panose="020B0604020202020204" pitchFamily="34" charset="0"/>
                  <a:cs typeface="Arial" panose="020B0604020202020204" pitchFamily="34" charset="0"/>
                </a:rPr>
                <a:t>PAY THE REST?</a:t>
              </a:r>
            </a:p>
          </p:txBody>
        </p:sp>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4724400"/>
            <a:ext cx="673521" cy="67352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942" y="2133600"/>
            <a:ext cx="673521" cy="673521"/>
          </a:xfrm>
          <a:prstGeom prst="rect">
            <a:avLst/>
          </a:prstGeom>
        </p:spPr>
      </p:pic>
      <p:sp>
        <p:nvSpPr>
          <p:cNvPr id="17" name="Content Placeholder 2"/>
          <p:cNvSpPr txBox="1">
            <a:spLocks/>
          </p:cNvSpPr>
          <p:nvPr/>
        </p:nvSpPr>
        <p:spPr bwMode="auto">
          <a:xfrm>
            <a:off x="1491163" y="2189477"/>
            <a:ext cx="5317858" cy="934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Aft>
                <a:spcPts val="1200"/>
              </a:spcAft>
              <a:buNone/>
            </a:pPr>
            <a:r>
              <a:rPr lang="en-US" sz="2800" dirty="0"/>
              <a:t>Use savings </a:t>
            </a:r>
            <a:br>
              <a:rPr lang="en-US" sz="2800" dirty="0"/>
            </a:br>
            <a:r>
              <a:rPr lang="en-US" sz="2800" dirty="0"/>
              <a:t>(e.g. 529 College Savings Plan)</a:t>
            </a:r>
            <a:endParaRPr lang="en-US" sz="2800" kern="0" dirty="0"/>
          </a:p>
        </p:txBody>
      </p:sp>
      <p:sp>
        <p:nvSpPr>
          <p:cNvPr id="3" name="Content Placeholder 2"/>
          <p:cNvSpPr>
            <a:spLocks noGrp="1"/>
          </p:cNvSpPr>
          <p:nvPr>
            <p:ph idx="1"/>
          </p:nvPr>
        </p:nvSpPr>
        <p:spPr>
          <a:xfrm>
            <a:off x="1491163" y="3295537"/>
            <a:ext cx="6667500" cy="443123"/>
          </a:xfrm>
        </p:spPr>
        <p:txBody>
          <a:bodyPr/>
          <a:lstStyle/>
          <a:p>
            <a:pPr marL="0" indent="0">
              <a:spcAft>
                <a:spcPts val="1200"/>
              </a:spcAft>
              <a:buNone/>
            </a:pPr>
            <a:r>
              <a:rPr lang="en-US" sz="2800" dirty="0"/>
              <a:t>Apply for scholarships </a:t>
            </a:r>
          </a:p>
        </p:txBody>
      </p:sp>
      <p:sp>
        <p:nvSpPr>
          <p:cNvPr id="21" name="Content Placeholder 2"/>
          <p:cNvSpPr txBox="1">
            <a:spLocks/>
          </p:cNvSpPr>
          <p:nvPr/>
        </p:nvSpPr>
        <p:spPr bwMode="auto">
          <a:xfrm>
            <a:off x="1524000" y="4018277"/>
            <a:ext cx="4604837" cy="78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Aft>
                <a:spcPts val="1200"/>
              </a:spcAft>
              <a:buFontTx/>
              <a:buNone/>
            </a:pPr>
            <a:r>
              <a:rPr lang="en-US" sz="2800" kern="0" dirty="0"/>
              <a:t>Federal work-study</a:t>
            </a:r>
          </a:p>
        </p:txBody>
      </p:sp>
      <p:sp>
        <p:nvSpPr>
          <p:cNvPr id="16" name="Content Placeholder 2"/>
          <p:cNvSpPr txBox="1">
            <a:spLocks/>
          </p:cNvSpPr>
          <p:nvPr/>
        </p:nvSpPr>
        <p:spPr bwMode="auto">
          <a:xfrm>
            <a:off x="1491163" y="4780277"/>
            <a:ext cx="4604837" cy="78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Aft>
                <a:spcPts val="1200"/>
              </a:spcAft>
              <a:buFontTx/>
              <a:buNone/>
            </a:pPr>
            <a:r>
              <a:rPr lang="en-US" sz="2800" kern="0" dirty="0"/>
              <a:t>Federal student loans</a:t>
            </a:r>
          </a:p>
          <a:p>
            <a:pPr marL="0" indent="0">
              <a:spcAft>
                <a:spcPts val="1200"/>
              </a:spcAft>
              <a:buFontTx/>
              <a:buNone/>
            </a:pPr>
            <a:endParaRPr lang="en-US" sz="2800" kern="0"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679" y="3957856"/>
            <a:ext cx="673521" cy="673521"/>
          </a:xfrm>
          <a:prstGeom prst="rect">
            <a:avLst/>
          </a:prstGeom>
        </p:spPr>
      </p:pic>
    </p:spTree>
    <p:extLst>
      <p:ext uri="{BB962C8B-B14F-4D97-AF65-F5344CB8AC3E}">
        <p14:creationId xmlns:p14="http://schemas.microsoft.com/office/powerpoint/2010/main" val="4519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400"/>
                                        <p:tgtEl>
                                          <p:spTgt spid="17">
                                            <p:txEl>
                                              <p:pRg st="0" end="0"/>
                                            </p:txEl>
                                          </p:spTgt>
                                        </p:tgtEl>
                                      </p:cBhvr>
                                    </p:animEffect>
                                  </p:childTnLst>
                                </p:cTn>
                              </p:par>
                            </p:childTnLst>
                          </p:cTn>
                        </p:par>
                        <p:par>
                          <p:cTn id="17" fill="hold">
                            <p:stCondLst>
                              <p:cond delay="14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par>
                          <p:cTn id="21" fill="hold">
                            <p:stCondLst>
                              <p:cond delay="1900"/>
                            </p:stCondLst>
                            <p:childTnLst>
                              <p:par>
                                <p:cTn id="22" presetID="22" presetClass="entr" presetSubtype="8" fill="hold"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400"/>
                                        <p:tgtEl>
                                          <p:spTgt spid="3">
                                            <p:txEl>
                                              <p:pRg st="0" end="0"/>
                                            </p:txEl>
                                          </p:spTgt>
                                        </p:tgtEl>
                                      </p:cBhvr>
                                    </p:animEffect>
                                  </p:childTnLst>
                                </p:cTn>
                              </p:par>
                            </p:childTnLst>
                          </p:cTn>
                        </p:par>
                        <p:par>
                          <p:cTn id="25" fill="hold">
                            <p:stCondLst>
                              <p:cond delay="2300"/>
                            </p:stCondLst>
                            <p:childTnLst>
                              <p:par>
                                <p:cTn id="26" presetID="14" presetClass="entr" presetSubtype="1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par>
                          <p:cTn id="29" fill="hold">
                            <p:stCondLst>
                              <p:cond delay="2800"/>
                            </p:stCondLst>
                            <p:childTnLst>
                              <p:par>
                                <p:cTn id="30" presetID="22" presetClass="entr" presetSubtype="8" fill="hold" nodeType="after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left)">
                                      <p:cBhvr>
                                        <p:cTn id="32" dur="400"/>
                                        <p:tgtEl>
                                          <p:spTgt spid="21">
                                            <p:txEl>
                                              <p:pRg st="0" end="0"/>
                                            </p:txEl>
                                          </p:spTgt>
                                        </p:tgtEl>
                                      </p:cBhvr>
                                    </p:animEffect>
                                  </p:childTnLst>
                                </p:cTn>
                              </p:par>
                            </p:childTnLst>
                          </p:cTn>
                        </p:par>
                        <p:par>
                          <p:cTn id="33" fill="hold">
                            <p:stCondLst>
                              <p:cond delay="3200"/>
                            </p:stCondLst>
                            <p:childTnLst>
                              <p:par>
                                <p:cTn id="34" presetID="14" presetClass="entr" presetSubtype="1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childTnLst>
                          </p:cTn>
                        </p:par>
                        <p:par>
                          <p:cTn id="37" fill="hold">
                            <p:stCondLst>
                              <p:cond delay="3700"/>
                            </p:stCondLst>
                            <p:childTnLst>
                              <p:par>
                                <p:cTn id="38" presetID="22" presetClass="entr" presetSubtype="8" fill="hold" nodeType="after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wipe(left)">
                                      <p:cBhvr>
                                        <p:cTn id="40" dur="4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7" descr="Background image of a young woman study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2198176" y="1202240"/>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3847381" y="-2323339"/>
            <a:ext cx="7022548" cy="65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3813544" y="767716"/>
            <a:ext cx="1791106" cy="1791106"/>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9008" y="1143000"/>
            <a:ext cx="452992" cy="293367"/>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9008" y="4419332"/>
            <a:ext cx="452992" cy="293367"/>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58503">
            <a:off x="-749472" y="4482986"/>
            <a:ext cx="10358550" cy="3369175"/>
          </a:xfrm>
          <a:prstGeom prst="rect">
            <a:avLst/>
          </a:prstGeom>
        </p:spPr>
      </p:pic>
      <p:sp>
        <p:nvSpPr>
          <p:cNvPr id="8" name="Title 1"/>
          <p:cNvSpPr>
            <a:spLocks noGrp="1"/>
          </p:cNvSpPr>
          <p:nvPr>
            <p:ph type="title"/>
          </p:nvPr>
        </p:nvSpPr>
        <p:spPr>
          <a:xfrm rot="2499">
            <a:off x="11623" y="5712008"/>
            <a:ext cx="8229600" cy="1143000"/>
          </a:xfrm>
        </p:spPr>
        <p:txBody>
          <a:bodyPr/>
          <a:lstStyle/>
          <a:p>
            <a:r>
              <a:rPr lang="en-US" sz="4000" b="1" dirty="0">
                <a:solidFill>
                  <a:srgbClr val="FFFF00"/>
                </a:solidFill>
                <a:cs typeface="Arial"/>
              </a:rPr>
              <a:t>FINDING SCHOLARSHIPS</a:t>
            </a:r>
            <a:endParaRPr lang="en-US" sz="4000" b="1" dirty="0">
              <a:solidFill>
                <a:srgbClr val="FFFF00"/>
              </a:solidFill>
              <a:latin typeface="Arial"/>
              <a:cs typeface="Arial"/>
            </a:endParaRPr>
          </a:p>
        </p:txBody>
      </p:sp>
      <p:sp>
        <p:nvSpPr>
          <p:cNvPr id="10" name="Content Placeholder 2"/>
          <p:cNvSpPr>
            <a:spLocks noGrp="1"/>
          </p:cNvSpPr>
          <p:nvPr>
            <p:ph sz="half" idx="1"/>
          </p:nvPr>
        </p:nvSpPr>
        <p:spPr>
          <a:xfrm>
            <a:off x="4572000" y="1112837"/>
            <a:ext cx="4341456" cy="4525963"/>
          </a:xfrm>
        </p:spPr>
        <p:txBody>
          <a:bodyPr/>
          <a:lstStyle/>
          <a:p>
            <a:pPr marL="0" indent="0">
              <a:buNone/>
            </a:pPr>
            <a:r>
              <a:rPr lang="en-US" sz="2400" dirty="0"/>
              <a:t>Search online</a:t>
            </a:r>
          </a:p>
          <a:p>
            <a:pPr marL="574675" lvl="1" indent="-341313">
              <a:buClr>
                <a:schemeClr val="tx1"/>
              </a:buClr>
            </a:pPr>
            <a:r>
              <a:rPr lang="en-US" b="1" kern="1200" dirty="0">
                <a:solidFill>
                  <a:srgbClr val="00ADBA"/>
                </a:solidFill>
                <a:latin typeface="Arial" charset="0"/>
              </a:rPr>
              <a:t>Niche.com</a:t>
            </a:r>
          </a:p>
          <a:p>
            <a:pPr marL="574675" lvl="1" indent="-341313">
              <a:buClr>
                <a:schemeClr val="tx1"/>
              </a:buClr>
            </a:pPr>
            <a:r>
              <a:rPr lang="en-US" b="1" kern="1200" dirty="0">
                <a:solidFill>
                  <a:srgbClr val="00ADBA"/>
                </a:solidFill>
                <a:latin typeface="Arial" charset="0"/>
              </a:rPr>
              <a:t>Petersons.com</a:t>
            </a:r>
          </a:p>
          <a:p>
            <a:pPr marL="574675" lvl="1" indent="-341313">
              <a:buClr>
                <a:schemeClr val="tx1"/>
              </a:buClr>
            </a:pPr>
            <a:r>
              <a:rPr lang="en-US" b="1" kern="1200" dirty="0">
                <a:solidFill>
                  <a:srgbClr val="00ADBA"/>
                </a:solidFill>
                <a:latin typeface="Arial" charset="0"/>
              </a:rPr>
              <a:t>Scholarships.com</a:t>
            </a:r>
          </a:p>
          <a:p>
            <a:pPr marL="574675" lvl="1" indent="-341313">
              <a:buClr>
                <a:schemeClr val="tx1"/>
              </a:buClr>
            </a:pPr>
            <a:r>
              <a:rPr lang="en-US" b="1" kern="1200" dirty="0">
                <a:solidFill>
                  <a:srgbClr val="00ADBA"/>
                </a:solidFill>
                <a:latin typeface="Arial" charset="0"/>
              </a:rPr>
              <a:t>Fastweb.com</a:t>
            </a:r>
          </a:p>
          <a:p>
            <a:pPr marL="574675" lvl="1" indent="-341313">
              <a:spcAft>
                <a:spcPts val="0"/>
              </a:spcAft>
              <a:buClr>
                <a:schemeClr val="tx1"/>
              </a:buClr>
            </a:pPr>
            <a:r>
              <a:rPr lang="en-US" b="1" kern="1200" dirty="0">
                <a:solidFill>
                  <a:srgbClr val="00ADBA"/>
                </a:solidFill>
                <a:latin typeface="Arial" charset="0"/>
              </a:rPr>
              <a:t>Unigo.com</a:t>
            </a:r>
          </a:p>
          <a:p>
            <a:pPr marL="574675" lvl="1" indent="-341313">
              <a:spcAft>
                <a:spcPts val="1200"/>
              </a:spcAft>
              <a:buClr>
                <a:schemeClr val="tx1"/>
              </a:buClr>
            </a:pPr>
            <a:r>
              <a:rPr lang="en-US" b="1" kern="1200" dirty="0">
                <a:solidFill>
                  <a:srgbClr val="00ADBA"/>
                </a:solidFill>
                <a:latin typeface="Arial" charset="0"/>
              </a:rPr>
              <a:t>CollegeGreenlight.com</a:t>
            </a:r>
          </a:p>
          <a:p>
            <a:pPr marL="0" indent="0">
              <a:spcAft>
                <a:spcPts val="600"/>
              </a:spcAft>
              <a:buNone/>
            </a:pPr>
            <a:r>
              <a:rPr lang="en-US" sz="2400" dirty="0"/>
              <a:t>Talk to your counselor</a:t>
            </a:r>
          </a:p>
        </p:txBody>
      </p:sp>
    </p:spTree>
    <p:extLst>
      <p:ext uri="{BB962C8B-B14F-4D97-AF65-F5344CB8AC3E}">
        <p14:creationId xmlns:p14="http://schemas.microsoft.com/office/powerpoint/2010/main" val="30461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200" fill="hold"/>
                                        <p:tgtEl>
                                          <p:spTgt spid="15"/>
                                        </p:tgtEl>
                                        <p:attrNameLst>
                                          <p:attrName>ppt_w</p:attrName>
                                        </p:attrNameLst>
                                      </p:cBhvr>
                                      <p:tavLst>
                                        <p:tav tm="0">
                                          <p:val>
                                            <p:strVal val="#ppt_w*0.70"/>
                                          </p:val>
                                        </p:tav>
                                        <p:tav tm="100000">
                                          <p:val>
                                            <p:strVal val="#ppt_w"/>
                                          </p:val>
                                        </p:tav>
                                      </p:tavLst>
                                    </p:anim>
                                    <p:anim calcmode="lin" valueType="num">
                                      <p:cBhvr>
                                        <p:cTn id="19" dur="200" fill="hold"/>
                                        <p:tgtEl>
                                          <p:spTgt spid="15"/>
                                        </p:tgtEl>
                                        <p:attrNameLst>
                                          <p:attrName>ppt_h</p:attrName>
                                        </p:attrNameLst>
                                      </p:cBhvr>
                                      <p:tavLst>
                                        <p:tav tm="0">
                                          <p:val>
                                            <p:strVal val="#ppt_h"/>
                                          </p:val>
                                        </p:tav>
                                        <p:tav tm="100000">
                                          <p:val>
                                            <p:strVal val="#ppt_h"/>
                                          </p:val>
                                        </p:tav>
                                      </p:tavLst>
                                    </p:anim>
                                    <p:animEffect transition="in" filter="fade">
                                      <p:cBhvr>
                                        <p:cTn id="20" dur="200"/>
                                        <p:tgtEl>
                                          <p:spTgt spid="15"/>
                                        </p:tgtEl>
                                      </p:cBhvr>
                                    </p:animEffect>
                                  </p:childTnLst>
                                </p:cTn>
                              </p:par>
                            </p:childTnLst>
                          </p:cTn>
                        </p:par>
                        <p:par>
                          <p:cTn id="21" fill="hold">
                            <p:stCondLst>
                              <p:cond delay="700"/>
                            </p:stCondLst>
                            <p:childTnLst>
                              <p:par>
                                <p:cTn id="22" presetID="10" presetClass="entr" presetSubtype="0" fill="hold"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fade">
                                      <p:cBhvr>
                                        <p:cTn id="33" dur="500"/>
                                        <p:tgtEl>
                                          <p:spTgt spid="10">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fade">
                                      <p:cBhvr>
                                        <p:cTn id="39" dur="500"/>
                                        <p:tgtEl>
                                          <p:spTgt spid="10">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childTnLst>
                                </p:cTn>
                              </p:par>
                            </p:childTnLst>
                          </p:cTn>
                        </p:par>
                        <p:par>
                          <p:cTn id="43" fill="hold">
                            <p:stCondLst>
                              <p:cond delay="1200"/>
                            </p:stCondLst>
                            <p:childTnLst>
                              <p:par>
                                <p:cTn id="44" presetID="55"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200" fill="hold"/>
                                        <p:tgtEl>
                                          <p:spTgt spid="16"/>
                                        </p:tgtEl>
                                        <p:attrNameLst>
                                          <p:attrName>ppt_w</p:attrName>
                                        </p:attrNameLst>
                                      </p:cBhvr>
                                      <p:tavLst>
                                        <p:tav tm="0">
                                          <p:val>
                                            <p:strVal val="#ppt_w*0.70"/>
                                          </p:val>
                                        </p:tav>
                                        <p:tav tm="100000">
                                          <p:val>
                                            <p:strVal val="#ppt_w"/>
                                          </p:val>
                                        </p:tav>
                                      </p:tavLst>
                                    </p:anim>
                                    <p:anim calcmode="lin" valueType="num">
                                      <p:cBhvr>
                                        <p:cTn id="47" dur="200" fill="hold"/>
                                        <p:tgtEl>
                                          <p:spTgt spid="16"/>
                                        </p:tgtEl>
                                        <p:attrNameLst>
                                          <p:attrName>ppt_h</p:attrName>
                                        </p:attrNameLst>
                                      </p:cBhvr>
                                      <p:tavLst>
                                        <p:tav tm="0">
                                          <p:val>
                                            <p:strVal val="#ppt_h"/>
                                          </p:val>
                                        </p:tav>
                                        <p:tav tm="100000">
                                          <p:val>
                                            <p:strVal val="#ppt_h"/>
                                          </p:val>
                                        </p:tav>
                                      </p:tavLst>
                                    </p:anim>
                                    <p:animEffect transition="in" filter="fade">
                                      <p:cBhvr>
                                        <p:cTn id="48" dur="200"/>
                                        <p:tgtEl>
                                          <p:spTgt spid="16"/>
                                        </p:tgtEl>
                                      </p:cBhvr>
                                    </p:animEffect>
                                  </p:childTnLst>
                                </p:cTn>
                              </p:par>
                            </p:childTnLst>
                          </p:cTn>
                        </p:par>
                        <p:par>
                          <p:cTn id="49" fill="hold">
                            <p:stCondLst>
                              <p:cond delay="1400"/>
                            </p:stCondLst>
                            <p:childTnLst>
                              <p:par>
                                <p:cTn id="50" presetID="10" presetClass="entr" presetSubtype="0" fill="hold" nodeType="afterEffect">
                                  <p:stCondLst>
                                    <p:cond delay="0"/>
                                  </p:stCondLst>
                                  <p:childTnLst>
                                    <p:set>
                                      <p:cBhvr>
                                        <p:cTn id="51" dur="1" fill="hold">
                                          <p:stCondLst>
                                            <p:cond delay="0"/>
                                          </p:stCondLst>
                                        </p:cTn>
                                        <p:tgtEl>
                                          <p:spTgt spid="10">
                                            <p:txEl>
                                              <p:pRg st="7" end="7"/>
                                            </p:txEl>
                                          </p:spTgt>
                                        </p:tgtEl>
                                        <p:attrNameLst>
                                          <p:attrName>style.visibility</p:attrName>
                                        </p:attrNameLst>
                                      </p:cBhvr>
                                      <p:to>
                                        <p:strVal val="visible"/>
                                      </p:to>
                                    </p:set>
                                    <p:animEffect transition="in" filter="fade">
                                      <p:cBhvr>
                                        <p:cTn id="5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The FAFSA unlocks Federal</a:t>
            </a:r>
            <a:r>
              <a:rPr lang="en-US" baseline="0" dirty="0"/>
              <a:t> work-study</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8960"/>
          </a:xfrm>
          <a:prstGeom prst="rect">
            <a:avLst/>
          </a:prstGeom>
        </p:spPr>
      </p:pic>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5128827" y="19340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978976" y="-10735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4484176" y="2954840"/>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1424">
            <a:off x="1917587" y="2865469"/>
            <a:ext cx="4298626" cy="402188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6152" y="1837944"/>
            <a:ext cx="680562" cy="448056"/>
          </a:xfrm>
          <a:prstGeom prst="rect">
            <a:avLst/>
          </a:prstGeom>
        </p:spPr>
      </p:pic>
      <p:sp>
        <p:nvSpPr>
          <p:cNvPr id="14" name="Rectangle 13"/>
          <p:cNvSpPr/>
          <p:nvPr/>
        </p:nvSpPr>
        <p:spPr>
          <a:xfrm>
            <a:off x="1216152" y="533400"/>
            <a:ext cx="4021924" cy="1077218"/>
          </a:xfrm>
          <a:prstGeom prst="rect">
            <a:avLst/>
          </a:prstGeom>
        </p:spPr>
        <p:txBody>
          <a:bodyPr wrap="square">
            <a:spAutoFit/>
          </a:bodyPr>
          <a:lstStyle/>
          <a:p>
            <a:pPr marL="0" lvl="1" algn="l"/>
            <a:r>
              <a:rPr lang="en-US" sz="3200" b="1" dirty="0">
                <a:solidFill>
                  <a:srgbClr val="ED2289"/>
                </a:solidFill>
                <a:latin typeface="Arial"/>
                <a:cs typeface="Arial"/>
              </a:rPr>
              <a:t>The FAFSA unlocks</a:t>
            </a:r>
          </a:p>
          <a:p>
            <a:pPr marL="0" lvl="1" algn="l"/>
            <a:r>
              <a:rPr lang="en-US" sz="3200" b="1" dirty="0">
                <a:solidFill>
                  <a:srgbClr val="ED2289"/>
                </a:solidFill>
                <a:latin typeface="Arial"/>
                <a:cs typeface="Arial"/>
              </a:rPr>
              <a:t>Federal</a:t>
            </a:r>
          </a:p>
        </p:txBody>
      </p:sp>
      <p:sp>
        <p:nvSpPr>
          <p:cNvPr id="9" name="Rectangle 8"/>
          <p:cNvSpPr/>
          <p:nvPr/>
        </p:nvSpPr>
        <p:spPr bwMode="auto">
          <a:xfrm>
            <a:off x="2895599" y="1066800"/>
            <a:ext cx="3200401" cy="530352"/>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US" sz="3200" b="1" dirty="0">
                <a:solidFill>
                  <a:srgbClr val="FFFFFF"/>
                </a:solidFill>
              </a:rPr>
              <a:t>WORK-STUDY</a:t>
            </a:r>
          </a:p>
        </p:txBody>
      </p:sp>
      <p:sp>
        <p:nvSpPr>
          <p:cNvPr id="3" name="Content Placeholder 2"/>
          <p:cNvSpPr>
            <a:spLocks noGrp="1"/>
          </p:cNvSpPr>
          <p:nvPr>
            <p:ph idx="1"/>
          </p:nvPr>
        </p:nvSpPr>
        <p:spPr>
          <a:xfrm>
            <a:off x="1219200" y="1766504"/>
            <a:ext cx="6024052" cy="1129096"/>
          </a:xfrm>
        </p:spPr>
        <p:txBody>
          <a:bodyPr/>
          <a:lstStyle/>
          <a:p>
            <a:pPr marL="739775" lvl="1" indent="0">
              <a:spcBef>
                <a:spcPts val="2400"/>
              </a:spcBef>
              <a:buNone/>
            </a:pPr>
            <a:r>
              <a:rPr lang="en-US" dirty="0"/>
              <a:t>Job provided by the college (usually 10-15 hours per week)</a:t>
            </a:r>
          </a:p>
        </p:txBody>
      </p:sp>
      <p:sp>
        <p:nvSpPr>
          <p:cNvPr id="10" name="TextBox 9"/>
          <p:cNvSpPr txBox="1"/>
          <p:nvPr/>
        </p:nvSpPr>
        <p:spPr>
          <a:xfrm rot="549321">
            <a:off x="1966146" y="3637266"/>
            <a:ext cx="4192842" cy="2062103"/>
          </a:xfrm>
          <a:prstGeom prst="rect">
            <a:avLst/>
          </a:prstGeom>
          <a:noFill/>
        </p:spPr>
        <p:txBody>
          <a:bodyPr wrap="square" rtlCol="0">
            <a:spAutoFit/>
          </a:bodyPr>
          <a:lstStyle/>
          <a:p>
            <a:pPr marL="0" lvl="1"/>
            <a:r>
              <a:rPr lang="en-US" sz="4000" b="1" cap="all" dirty="0">
                <a:solidFill>
                  <a:srgbClr val="ED2289"/>
                </a:solidFill>
              </a:rPr>
              <a:t>Money</a:t>
            </a:r>
            <a:br>
              <a:rPr lang="en-US" sz="4000" b="1" cap="all" dirty="0">
                <a:solidFill>
                  <a:srgbClr val="ED2289"/>
                </a:solidFill>
              </a:rPr>
            </a:br>
            <a:r>
              <a:rPr lang="en-US" sz="4000" b="1" cap="all" dirty="0">
                <a:solidFill>
                  <a:srgbClr val="ED2289"/>
                </a:solidFill>
              </a:rPr>
              <a:t>YOU EARN</a:t>
            </a:r>
          </a:p>
          <a:p>
            <a:pPr marL="0" lvl="1"/>
            <a:r>
              <a:rPr lang="en-US" sz="2400" b="1" cap="all" dirty="0">
                <a:solidFill>
                  <a:srgbClr val="ED2289"/>
                </a:solidFill>
              </a:rPr>
              <a:t>WHILE YOU GO </a:t>
            </a:r>
            <a:br>
              <a:rPr lang="en-US" sz="2400" b="1" cap="all" dirty="0">
                <a:solidFill>
                  <a:srgbClr val="ED2289"/>
                </a:solidFill>
              </a:rPr>
            </a:br>
            <a:r>
              <a:rPr lang="en-US" sz="2400" b="1" cap="all" dirty="0">
                <a:solidFill>
                  <a:srgbClr val="ED2289"/>
                </a:solidFill>
              </a:rPr>
              <a:t>TO COLLEGE</a:t>
            </a:r>
            <a:endParaRPr lang="en-US" sz="2400" dirty="0">
              <a:solidFill>
                <a:srgbClr val="ED2289"/>
              </a:solidFill>
            </a:endParaRPr>
          </a:p>
        </p:txBody>
      </p:sp>
    </p:spTree>
    <p:extLst>
      <p:ext uri="{BB962C8B-B14F-4D97-AF65-F5344CB8AC3E}">
        <p14:creationId xmlns:p14="http://schemas.microsoft.com/office/powerpoint/2010/main" val="160923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wipe(left)">
                                      <p:cBhvr>
                                        <p:cTn id="11" dur="500"/>
                                        <p:tgtEl>
                                          <p:spTgt spid="14">
                                            <p:txEl>
                                              <p:pRg st="1" end="1"/>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300"/>
                                        <p:tgtEl>
                                          <p:spTgt spid="1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380" fill="hold"/>
                                        <p:tgtEl>
                                          <p:spTgt spid="13"/>
                                        </p:tgtEl>
                                        <p:attrNameLst>
                                          <p:attrName>ppt_x</p:attrName>
                                        </p:attrNameLst>
                                      </p:cBhvr>
                                      <p:tavLst>
                                        <p:tav tm="0">
                                          <p:val>
                                            <p:strVal val="0-#ppt_w/2"/>
                                          </p:val>
                                        </p:tav>
                                        <p:tav tm="100000">
                                          <p:val>
                                            <p:strVal val="#ppt_x"/>
                                          </p:val>
                                        </p:tav>
                                      </p:tavLst>
                                    </p:anim>
                                    <p:anim calcmode="lin" valueType="num">
                                      <p:cBhvr additive="base">
                                        <p:cTn id="23" dur="38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1880"/>
                            </p:stCondLst>
                            <p:childTnLst>
                              <p:par>
                                <p:cTn id="25" presetID="22" presetClass="entr" presetSubtype="8" fill="hold"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par>
                          <p:cTn id="28" fill="hold">
                            <p:stCondLst>
                              <p:cond delay="238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2880"/>
                            </p:stCondLst>
                            <p:childTnLst>
                              <p:par>
                                <p:cTn id="33" presetID="21" presetClass="entr" presetSubtype="1"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a:t>The FAFSA unlocks</a:t>
            </a:r>
            <a:r>
              <a:rPr lang="en-US" baseline="0" dirty="0"/>
              <a:t> Federal Student loans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8960"/>
          </a:xfrm>
          <a:prstGeom prst="rect">
            <a:avLst/>
          </a:prstGeom>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5128827" y="19340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978976" y="-10735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4627702" y="74503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81588">
            <a:off x="990216" y="2459109"/>
            <a:ext cx="5924980" cy="398102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6152" y="1761744"/>
            <a:ext cx="680561" cy="448056"/>
          </a:xfrm>
          <a:prstGeom prst="rect">
            <a:avLst/>
          </a:prstGeom>
        </p:spPr>
      </p:pic>
      <p:sp>
        <p:nvSpPr>
          <p:cNvPr id="14" name="Rectangle 13"/>
          <p:cNvSpPr/>
          <p:nvPr/>
        </p:nvSpPr>
        <p:spPr>
          <a:xfrm>
            <a:off x="1216152" y="533400"/>
            <a:ext cx="4021924" cy="1077218"/>
          </a:xfrm>
          <a:prstGeom prst="rect">
            <a:avLst/>
          </a:prstGeom>
        </p:spPr>
        <p:txBody>
          <a:bodyPr wrap="square">
            <a:spAutoFit/>
          </a:bodyPr>
          <a:lstStyle/>
          <a:p>
            <a:pPr marL="0" lvl="1" algn="l"/>
            <a:r>
              <a:rPr lang="en-US" sz="3200" b="1" dirty="0">
                <a:solidFill>
                  <a:srgbClr val="ED2289"/>
                </a:solidFill>
                <a:latin typeface="Arial"/>
                <a:cs typeface="Arial"/>
              </a:rPr>
              <a:t>The FAFSA unlocks</a:t>
            </a:r>
          </a:p>
          <a:p>
            <a:pPr marL="0" lvl="1" algn="l"/>
            <a:r>
              <a:rPr lang="en-US" sz="3200" b="1" dirty="0">
                <a:solidFill>
                  <a:srgbClr val="ED2289"/>
                </a:solidFill>
                <a:latin typeface="Arial"/>
                <a:cs typeface="Arial"/>
              </a:rPr>
              <a:t>Federal Student</a:t>
            </a:r>
          </a:p>
        </p:txBody>
      </p:sp>
      <p:sp>
        <p:nvSpPr>
          <p:cNvPr id="11" name="Rectangle 10"/>
          <p:cNvSpPr/>
          <p:nvPr/>
        </p:nvSpPr>
        <p:spPr bwMode="auto">
          <a:xfrm>
            <a:off x="4495800" y="1066800"/>
            <a:ext cx="1752600" cy="530352"/>
          </a:xfrm>
          <a:prstGeom prst="rect">
            <a:avLst/>
          </a:prstGeom>
          <a:solidFill>
            <a:schemeClr val="accent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US" sz="3200" b="1" dirty="0"/>
              <a:t>LOANS</a:t>
            </a:r>
          </a:p>
        </p:txBody>
      </p:sp>
      <p:sp>
        <p:nvSpPr>
          <p:cNvPr id="3" name="Content Placeholder 2"/>
          <p:cNvSpPr>
            <a:spLocks noGrp="1"/>
          </p:cNvSpPr>
          <p:nvPr>
            <p:ph idx="1"/>
          </p:nvPr>
        </p:nvSpPr>
        <p:spPr>
          <a:xfrm>
            <a:off x="1216152" y="1712110"/>
            <a:ext cx="6022848" cy="954890"/>
          </a:xfrm>
        </p:spPr>
        <p:txBody>
          <a:bodyPr/>
          <a:lstStyle/>
          <a:p>
            <a:pPr marL="739775" indent="0">
              <a:spcBef>
                <a:spcPts val="2400"/>
              </a:spcBef>
              <a:spcAft>
                <a:spcPts val="1200"/>
              </a:spcAft>
              <a:buNone/>
            </a:pPr>
            <a:r>
              <a:rPr lang="en-US" sz="2800" dirty="0"/>
              <a:t>Borrow up to $5,500 your first year (and even more after that)</a:t>
            </a:r>
          </a:p>
        </p:txBody>
      </p:sp>
      <p:sp>
        <p:nvSpPr>
          <p:cNvPr id="2" name="Rectangle 1"/>
          <p:cNvSpPr/>
          <p:nvPr/>
        </p:nvSpPr>
        <p:spPr>
          <a:xfrm rot="21115075">
            <a:off x="1019826" y="3384687"/>
            <a:ext cx="5257800" cy="2123658"/>
          </a:xfrm>
          <a:prstGeom prst="rect">
            <a:avLst/>
          </a:prstGeom>
        </p:spPr>
        <p:txBody>
          <a:bodyPr wrap="square">
            <a:spAutoFit/>
          </a:bodyPr>
          <a:lstStyle/>
          <a:p>
            <a:pPr marL="568325">
              <a:spcAft>
                <a:spcPts val="1200"/>
              </a:spcAft>
            </a:pPr>
            <a:r>
              <a:rPr lang="en-US" sz="3300" b="1" cap="all" dirty="0">
                <a:solidFill>
                  <a:srgbClr val="ED2289"/>
                </a:solidFill>
              </a:rPr>
              <a:t>Money you borrow </a:t>
            </a:r>
            <a:br>
              <a:rPr lang="en-US" sz="3300" b="1" cap="all" dirty="0">
                <a:solidFill>
                  <a:srgbClr val="ED2289"/>
                </a:solidFill>
              </a:rPr>
            </a:br>
            <a:r>
              <a:rPr lang="en-US" sz="3300" b="1" cap="all" dirty="0">
                <a:solidFill>
                  <a:srgbClr val="ED2289"/>
                </a:solidFill>
              </a:rPr>
              <a:t>and repay </a:t>
            </a:r>
            <a:br>
              <a:rPr lang="en-US" sz="3300" b="1" cap="all" dirty="0">
                <a:solidFill>
                  <a:srgbClr val="ED2289"/>
                </a:solidFill>
              </a:rPr>
            </a:br>
            <a:r>
              <a:rPr lang="en-US" sz="3300" b="1" cap="all" dirty="0">
                <a:solidFill>
                  <a:srgbClr val="ED2289"/>
                </a:solidFill>
              </a:rPr>
              <a:t>with interest</a:t>
            </a:r>
          </a:p>
        </p:txBody>
      </p:sp>
    </p:spTree>
    <p:extLst>
      <p:ext uri="{BB962C8B-B14F-4D97-AF65-F5344CB8AC3E}">
        <p14:creationId xmlns:p14="http://schemas.microsoft.com/office/powerpoint/2010/main" val="20130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wipe(left)">
                                      <p:cBhvr>
                                        <p:cTn id="11" dur="500"/>
                                        <p:tgtEl>
                                          <p:spTgt spid="14">
                                            <p:txEl>
                                              <p:pRg st="1" end="1"/>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300"/>
                                        <p:tgtEl>
                                          <p:spTgt spid="1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2500"/>
                            </p:stCondLst>
                            <p:childTnLst>
                              <p:par>
                                <p:cTn id="31" presetID="21" presetClass="entr" presetSubtype="1"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Southwest Tech </a:t>
            </a:r>
            <a:r>
              <a:rPr lang="en-US" dirty="0" smtClean="0"/>
              <a:t>Calculation</a:t>
            </a:r>
            <a:endParaRPr lang="en-US" dirty="0"/>
          </a:p>
        </p:txBody>
      </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2" y="0"/>
            <a:ext cx="9063436" cy="6858000"/>
          </a:xfrm>
          <a:prstGeom prst="rect">
            <a:avLst/>
          </a:prstGeom>
        </p:spPr>
      </p:pic>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73613" y="3096812"/>
            <a:ext cx="13734247" cy="5356979"/>
          </a:xfrm>
          <a:prstGeom prst="rect">
            <a:avLst/>
          </a:prstGeom>
        </p:spPr>
      </p:pic>
      <p:pic>
        <p:nvPicPr>
          <p:cNvPr id="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969" y="-2124403"/>
            <a:ext cx="7432460" cy="688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flipV="1">
            <a:off x="1998637" y="777336"/>
            <a:ext cx="9143245" cy="6504285"/>
          </a:xfrm>
          <a:prstGeom prst="rect">
            <a:avLst/>
          </a:prstGeom>
        </p:spPr>
      </p:pic>
      <p:pic>
        <p:nvPicPr>
          <p:cNvPr id="54"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1449856">
            <a:off x="573227" y="-274313"/>
            <a:ext cx="8650192" cy="12484809"/>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 name="Picture 1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2556" y="345239"/>
            <a:ext cx="2971800" cy="569161"/>
          </a:xfrm>
          <a:prstGeom prst="rect">
            <a:avLst/>
          </a:prstGeom>
        </p:spPr>
      </p:pic>
      <p:grpSp>
        <p:nvGrpSpPr>
          <p:cNvPr id="63" name="Sticker Price Faded"/>
          <p:cNvGrpSpPr/>
          <p:nvPr/>
        </p:nvGrpSpPr>
        <p:grpSpPr>
          <a:xfrm>
            <a:off x="1203074" y="1193354"/>
            <a:ext cx="1769125" cy="1751103"/>
            <a:chOff x="990600" y="1935787"/>
            <a:chExt cx="1769125" cy="1751103"/>
          </a:xfrm>
        </p:grpSpPr>
        <p:sp>
          <p:nvSpPr>
            <p:cNvPr id="64" name="Rectangle 63"/>
            <p:cNvSpPr/>
            <p:nvPr/>
          </p:nvSpPr>
          <p:spPr>
            <a:xfrm>
              <a:off x="1043043" y="2675568"/>
              <a:ext cx="1664238" cy="584775"/>
            </a:xfrm>
            <a:prstGeom prst="rect">
              <a:avLst/>
            </a:prstGeom>
          </p:spPr>
          <p:txBody>
            <a:bodyPr wrap="none">
              <a:spAutoFit/>
            </a:bodyPr>
            <a:lstStyle/>
            <a:p>
              <a:pPr algn="l"/>
              <a:r>
                <a:rPr lang="en-US" sz="3200" dirty="0">
                  <a:solidFill>
                    <a:schemeClr val="bg1">
                      <a:lumMod val="85000"/>
                    </a:schemeClr>
                  </a:solidFill>
                </a:rPr>
                <a:t>$17,170</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7687">
              <a:off x="1488943" y="1935787"/>
              <a:ext cx="801776" cy="646404"/>
            </a:xfrm>
            <a:prstGeom prst="rect">
              <a:avLst/>
            </a:prstGeom>
          </p:spPr>
        </p:pic>
        <p:sp>
          <p:nvSpPr>
            <p:cNvPr id="66" name="TextBox 65"/>
            <p:cNvSpPr txBox="1"/>
            <p:nvPr/>
          </p:nvSpPr>
          <p:spPr>
            <a:xfrm>
              <a:off x="990600" y="3286780"/>
              <a:ext cx="1769125" cy="400110"/>
            </a:xfrm>
            <a:prstGeom prst="rect">
              <a:avLst/>
            </a:prstGeom>
            <a:noFill/>
          </p:spPr>
          <p:txBody>
            <a:bodyPr wrap="square" rtlCol="0">
              <a:spAutoFit/>
            </a:bodyPr>
            <a:lstStyle/>
            <a:p>
              <a:r>
                <a:rPr lang="en-US" sz="2000" b="1" dirty="0">
                  <a:solidFill>
                    <a:schemeClr val="bg1">
                      <a:lumMod val="85000"/>
                    </a:schemeClr>
                  </a:solidFill>
                </a:rPr>
                <a:t>Sticker Price</a:t>
              </a:r>
            </a:p>
          </p:txBody>
        </p:sp>
      </p:grpSp>
      <p:sp>
        <p:nvSpPr>
          <p:cNvPr id="71" name="TextBox 70"/>
          <p:cNvSpPr txBox="1"/>
          <p:nvPr/>
        </p:nvSpPr>
        <p:spPr>
          <a:xfrm>
            <a:off x="2980709" y="1717247"/>
            <a:ext cx="633508" cy="1015663"/>
          </a:xfrm>
          <a:prstGeom prst="rect">
            <a:avLst/>
          </a:prstGeom>
          <a:noFill/>
        </p:spPr>
        <p:txBody>
          <a:bodyPr wrap="none" rtlCol="0">
            <a:spAutoFit/>
          </a:bodyPr>
          <a:lstStyle/>
          <a:p>
            <a:r>
              <a:rPr lang="en-US" sz="6000" b="1" dirty="0">
                <a:solidFill>
                  <a:schemeClr val="bg1">
                    <a:lumMod val="85000"/>
                  </a:schemeClr>
                </a:solidFill>
              </a:rPr>
              <a:t>−</a:t>
            </a:r>
          </a:p>
        </p:txBody>
      </p:sp>
      <p:grpSp>
        <p:nvGrpSpPr>
          <p:cNvPr id="59" name="Grants Faded"/>
          <p:cNvGrpSpPr/>
          <p:nvPr/>
        </p:nvGrpSpPr>
        <p:grpSpPr>
          <a:xfrm>
            <a:off x="3259930" y="1259456"/>
            <a:ext cx="2367635" cy="1992777"/>
            <a:chOff x="3042565" y="2001889"/>
            <a:chExt cx="2367635" cy="1992777"/>
          </a:xfrm>
        </p:grpSpPr>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7599" y="2001889"/>
              <a:ext cx="757566" cy="610761"/>
            </a:xfrm>
            <a:prstGeom prst="rect">
              <a:avLst/>
            </a:prstGeom>
          </p:spPr>
        </p:pic>
        <p:sp>
          <p:nvSpPr>
            <p:cNvPr id="62" name="Rectangle 61"/>
            <p:cNvSpPr/>
            <p:nvPr/>
          </p:nvSpPr>
          <p:spPr>
            <a:xfrm>
              <a:off x="3508076" y="2675568"/>
              <a:ext cx="1436612" cy="584775"/>
            </a:xfrm>
            <a:prstGeom prst="rect">
              <a:avLst/>
            </a:prstGeom>
          </p:spPr>
          <p:txBody>
            <a:bodyPr wrap="none">
              <a:spAutoFit/>
            </a:bodyPr>
            <a:lstStyle/>
            <a:p>
              <a:pPr algn="l"/>
              <a:r>
                <a:rPr lang="en-US" sz="3200" dirty="0">
                  <a:solidFill>
                    <a:schemeClr val="bg1">
                      <a:lumMod val="85000"/>
                    </a:schemeClr>
                  </a:solidFill>
                </a:rPr>
                <a:t>$7,254</a:t>
              </a:r>
            </a:p>
          </p:txBody>
        </p:sp>
        <p:sp>
          <p:nvSpPr>
            <p:cNvPr id="61" name="TextBox 60"/>
            <p:cNvSpPr txBox="1"/>
            <p:nvPr/>
          </p:nvSpPr>
          <p:spPr>
            <a:xfrm>
              <a:off x="3042565" y="3286780"/>
              <a:ext cx="2367635" cy="707886"/>
            </a:xfrm>
            <a:prstGeom prst="rect">
              <a:avLst/>
            </a:prstGeom>
            <a:noFill/>
          </p:spPr>
          <p:txBody>
            <a:bodyPr wrap="square" rtlCol="0">
              <a:spAutoFit/>
            </a:bodyPr>
            <a:lstStyle/>
            <a:p>
              <a:r>
                <a:rPr lang="en-US" sz="2000" b="1" dirty="0">
                  <a:solidFill>
                    <a:schemeClr val="bg1">
                      <a:lumMod val="85000"/>
                    </a:schemeClr>
                  </a:solidFill>
                </a:rPr>
                <a:t>Pell Grant </a:t>
              </a:r>
              <a:br>
                <a:rPr lang="en-US" sz="2000" b="1" dirty="0">
                  <a:solidFill>
                    <a:schemeClr val="bg1">
                      <a:lumMod val="85000"/>
                    </a:schemeClr>
                  </a:solidFill>
                </a:rPr>
              </a:br>
              <a:r>
                <a:rPr lang="en-US" sz="2000" b="1" dirty="0">
                  <a:solidFill>
                    <a:schemeClr val="bg1">
                      <a:lumMod val="85000"/>
                    </a:schemeClr>
                  </a:solidFill>
                </a:rPr>
                <a:t>and State Grant</a:t>
              </a:r>
            </a:p>
          </p:txBody>
        </p:sp>
      </p:grpSp>
      <p:grpSp>
        <p:nvGrpSpPr>
          <p:cNvPr id="72" name="= Faded"/>
          <p:cNvGrpSpPr/>
          <p:nvPr/>
        </p:nvGrpSpPr>
        <p:grpSpPr>
          <a:xfrm>
            <a:off x="5458733" y="1616663"/>
            <a:ext cx="633508" cy="1222177"/>
            <a:chOff x="5565106" y="2590800"/>
            <a:chExt cx="633508" cy="1222177"/>
          </a:xfrm>
        </p:grpSpPr>
        <p:sp>
          <p:nvSpPr>
            <p:cNvPr id="73" name="TextBox 72"/>
            <p:cNvSpPr txBox="1"/>
            <p:nvPr/>
          </p:nvSpPr>
          <p:spPr>
            <a:xfrm>
              <a:off x="5565106" y="2590800"/>
              <a:ext cx="633508" cy="1015663"/>
            </a:xfrm>
            <a:prstGeom prst="rect">
              <a:avLst/>
            </a:prstGeom>
            <a:noFill/>
          </p:spPr>
          <p:txBody>
            <a:bodyPr wrap="none" rtlCol="0">
              <a:spAutoFit/>
            </a:bodyPr>
            <a:lstStyle/>
            <a:p>
              <a:r>
                <a:rPr lang="en-US" sz="6000" b="1" dirty="0">
                  <a:solidFill>
                    <a:schemeClr val="bg1">
                      <a:lumMod val="85000"/>
                    </a:schemeClr>
                  </a:solidFill>
                </a:rPr>
                <a:t>−</a:t>
              </a:r>
            </a:p>
          </p:txBody>
        </p:sp>
        <p:sp>
          <p:nvSpPr>
            <p:cNvPr id="74" name="TextBox 73"/>
            <p:cNvSpPr txBox="1"/>
            <p:nvPr/>
          </p:nvSpPr>
          <p:spPr>
            <a:xfrm>
              <a:off x="5565106" y="2797314"/>
              <a:ext cx="633508" cy="1015663"/>
            </a:xfrm>
            <a:prstGeom prst="rect">
              <a:avLst/>
            </a:prstGeom>
            <a:noFill/>
          </p:spPr>
          <p:txBody>
            <a:bodyPr wrap="none" rtlCol="0">
              <a:spAutoFit/>
            </a:bodyPr>
            <a:lstStyle/>
            <a:p>
              <a:r>
                <a:rPr lang="en-US" sz="6000" b="1" dirty="0">
                  <a:solidFill>
                    <a:schemeClr val="bg1">
                      <a:lumMod val="85000"/>
                    </a:schemeClr>
                  </a:solidFill>
                </a:rPr>
                <a:t>−</a:t>
              </a:r>
            </a:p>
          </p:txBody>
        </p:sp>
      </p:grpSp>
      <p:grpSp>
        <p:nvGrpSpPr>
          <p:cNvPr id="67" name="Net Price Upper"/>
          <p:cNvGrpSpPr/>
          <p:nvPr/>
        </p:nvGrpSpPr>
        <p:grpSpPr>
          <a:xfrm>
            <a:off x="6146295" y="1255420"/>
            <a:ext cx="1769126" cy="1684147"/>
            <a:chOff x="6231874" y="2752344"/>
            <a:chExt cx="1769126" cy="1684147"/>
          </a:xfrm>
        </p:grpSpPr>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96788" y="2752344"/>
              <a:ext cx="839299" cy="676655"/>
            </a:xfrm>
            <a:prstGeom prst="rect">
              <a:avLst/>
            </a:prstGeom>
          </p:spPr>
        </p:pic>
        <p:sp>
          <p:nvSpPr>
            <p:cNvPr id="70" name="Rectangle 69"/>
            <p:cNvSpPr/>
            <p:nvPr/>
          </p:nvSpPr>
          <p:spPr>
            <a:xfrm>
              <a:off x="6398131" y="3425169"/>
              <a:ext cx="1436612" cy="584775"/>
            </a:xfrm>
            <a:prstGeom prst="rect">
              <a:avLst/>
            </a:prstGeom>
          </p:spPr>
          <p:txBody>
            <a:bodyPr wrap="none">
              <a:spAutoFit/>
            </a:bodyPr>
            <a:lstStyle/>
            <a:p>
              <a:pPr algn="l"/>
              <a:r>
                <a:rPr lang="en-US" sz="3200" b="1" dirty="0">
                  <a:solidFill>
                    <a:schemeClr val="bg1">
                      <a:lumMod val="85000"/>
                    </a:schemeClr>
                  </a:solidFill>
                </a:rPr>
                <a:t>$9,916</a:t>
              </a:r>
            </a:p>
          </p:txBody>
        </p:sp>
        <p:sp>
          <p:nvSpPr>
            <p:cNvPr id="69" name="TextBox 68"/>
            <p:cNvSpPr txBox="1"/>
            <p:nvPr/>
          </p:nvSpPr>
          <p:spPr>
            <a:xfrm>
              <a:off x="6231874" y="4036381"/>
              <a:ext cx="1769126" cy="400110"/>
            </a:xfrm>
            <a:prstGeom prst="rect">
              <a:avLst/>
            </a:prstGeom>
            <a:noFill/>
          </p:spPr>
          <p:txBody>
            <a:bodyPr wrap="square" rtlCol="0">
              <a:spAutoFit/>
            </a:bodyPr>
            <a:lstStyle/>
            <a:p>
              <a:r>
                <a:rPr lang="en-US" sz="2000" b="1" dirty="0">
                  <a:solidFill>
                    <a:schemeClr val="bg1">
                      <a:lumMod val="85000"/>
                    </a:schemeClr>
                  </a:solidFill>
                </a:rPr>
                <a:t>Net Price</a:t>
              </a:r>
            </a:p>
          </p:txBody>
        </p:sp>
      </p:grpSp>
      <p:grpSp>
        <p:nvGrpSpPr>
          <p:cNvPr id="83" name="Sticker Price"/>
          <p:cNvGrpSpPr/>
          <p:nvPr/>
        </p:nvGrpSpPr>
        <p:grpSpPr>
          <a:xfrm>
            <a:off x="1201301" y="2667000"/>
            <a:ext cx="1769125" cy="1755993"/>
            <a:chOff x="990600" y="1930897"/>
            <a:chExt cx="1769125" cy="1755993"/>
          </a:xfrm>
        </p:grpSpPr>
        <p:pic>
          <p:nvPicPr>
            <p:cNvPr id="85" name="Picture 8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87687">
              <a:off x="1474274" y="1930897"/>
              <a:ext cx="801776" cy="646405"/>
            </a:xfrm>
            <a:prstGeom prst="rect">
              <a:avLst/>
            </a:prstGeom>
          </p:spPr>
        </p:pic>
        <p:sp>
          <p:nvSpPr>
            <p:cNvPr id="84" name="Rectangle 83"/>
            <p:cNvSpPr/>
            <p:nvPr/>
          </p:nvSpPr>
          <p:spPr>
            <a:xfrm>
              <a:off x="1043043" y="2675568"/>
              <a:ext cx="1664238" cy="584775"/>
            </a:xfrm>
            <a:prstGeom prst="rect">
              <a:avLst/>
            </a:prstGeom>
          </p:spPr>
          <p:txBody>
            <a:bodyPr wrap="none">
              <a:spAutoFit/>
            </a:bodyPr>
            <a:lstStyle/>
            <a:p>
              <a:pPr algn="l"/>
              <a:r>
                <a:rPr lang="en-US" sz="3200" dirty="0"/>
                <a:t>$17,170</a:t>
              </a:r>
            </a:p>
          </p:txBody>
        </p:sp>
        <p:sp>
          <p:nvSpPr>
            <p:cNvPr id="86" name="TextBox 85"/>
            <p:cNvSpPr txBox="1"/>
            <p:nvPr/>
          </p:nvSpPr>
          <p:spPr>
            <a:xfrm>
              <a:off x="990600" y="3286780"/>
              <a:ext cx="1769125" cy="400110"/>
            </a:xfrm>
            <a:prstGeom prst="rect">
              <a:avLst/>
            </a:prstGeom>
            <a:noFill/>
          </p:spPr>
          <p:txBody>
            <a:bodyPr wrap="square" rtlCol="0">
              <a:spAutoFit/>
            </a:bodyPr>
            <a:lstStyle/>
            <a:p>
              <a:r>
                <a:rPr lang="en-US" sz="2000" b="1" dirty="0"/>
                <a:t>Sticker Price</a:t>
              </a:r>
            </a:p>
          </p:txBody>
        </p:sp>
      </p:grpSp>
      <p:sp>
        <p:nvSpPr>
          <p:cNvPr id="91" name="-" descr="minus" title="minus"/>
          <p:cNvSpPr txBox="1"/>
          <p:nvPr/>
        </p:nvSpPr>
        <p:spPr>
          <a:xfrm>
            <a:off x="2992254" y="3198583"/>
            <a:ext cx="633508" cy="1015663"/>
          </a:xfrm>
          <a:prstGeom prst="rect">
            <a:avLst/>
          </a:prstGeom>
          <a:noFill/>
        </p:spPr>
        <p:txBody>
          <a:bodyPr wrap="none" rtlCol="0">
            <a:spAutoFit/>
          </a:bodyPr>
          <a:lstStyle/>
          <a:p>
            <a:r>
              <a:rPr lang="en-US" sz="6000" b="1" dirty="0"/>
              <a:t>−</a:t>
            </a:r>
          </a:p>
        </p:txBody>
      </p:sp>
      <p:grpSp>
        <p:nvGrpSpPr>
          <p:cNvPr id="79" name="Grants"/>
          <p:cNvGrpSpPr/>
          <p:nvPr/>
        </p:nvGrpSpPr>
        <p:grpSpPr>
          <a:xfrm>
            <a:off x="3269308" y="2737992"/>
            <a:ext cx="2367635" cy="1992777"/>
            <a:chOff x="3042565" y="2001889"/>
            <a:chExt cx="2367635" cy="1992777"/>
          </a:xfrm>
        </p:grpSpPr>
        <p:pic>
          <p:nvPicPr>
            <p:cNvPr id="80" name="Picture 79" descr="minu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47599" y="2001889"/>
              <a:ext cx="757566" cy="610762"/>
            </a:xfrm>
            <a:prstGeom prst="rect">
              <a:avLst/>
            </a:prstGeom>
          </p:spPr>
        </p:pic>
        <p:sp>
          <p:nvSpPr>
            <p:cNvPr id="82" name="Rectangle 81"/>
            <p:cNvSpPr/>
            <p:nvPr/>
          </p:nvSpPr>
          <p:spPr>
            <a:xfrm>
              <a:off x="3508076" y="2675568"/>
              <a:ext cx="1436612" cy="584775"/>
            </a:xfrm>
            <a:prstGeom prst="rect">
              <a:avLst/>
            </a:prstGeom>
          </p:spPr>
          <p:txBody>
            <a:bodyPr wrap="none">
              <a:spAutoFit/>
            </a:bodyPr>
            <a:lstStyle/>
            <a:p>
              <a:pPr algn="l"/>
              <a:r>
                <a:rPr lang="en-US" sz="3200" dirty="0"/>
                <a:t>$7,254</a:t>
              </a:r>
            </a:p>
          </p:txBody>
        </p:sp>
        <p:sp>
          <p:nvSpPr>
            <p:cNvPr id="81" name="TextBox 80"/>
            <p:cNvSpPr txBox="1"/>
            <p:nvPr/>
          </p:nvSpPr>
          <p:spPr>
            <a:xfrm>
              <a:off x="3042565" y="3286780"/>
              <a:ext cx="2367635" cy="707886"/>
            </a:xfrm>
            <a:prstGeom prst="rect">
              <a:avLst/>
            </a:prstGeom>
            <a:noFill/>
          </p:spPr>
          <p:txBody>
            <a:bodyPr wrap="square" rtlCol="0">
              <a:spAutoFit/>
            </a:bodyPr>
            <a:lstStyle/>
            <a:p>
              <a:r>
                <a:rPr lang="en-US" sz="2000" b="1" dirty="0"/>
                <a:t>Pell Grant </a:t>
              </a:r>
              <a:br>
                <a:rPr lang="en-US" sz="2000" b="1" dirty="0"/>
              </a:br>
              <a:r>
                <a:rPr lang="en-US" sz="2000" b="1" dirty="0"/>
                <a:t>and State Grant</a:t>
              </a:r>
            </a:p>
          </p:txBody>
        </p:sp>
      </p:grpSp>
      <p:grpSp>
        <p:nvGrpSpPr>
          <p:cNvPr id="92" name="=" descr="equals" title="equals"/>
          <p:cNvGrpSpPr/>
          <p:nvPr/>
        </p:nvGrpSpPr>
        <p:grpSpPr>
          <a:xfrm>
            <a:off x="5460093" y="3095326"/>
            <a:ext cx="633508" cy="1248074"/>
            <a:chOff x="5565106" y="2590800"/>
            <a:chExt cx="633508" cy="1248074"/>
          </a:xfrm>
        </p:grpSpPr>
        <p:sp>
          <p:nvSpPr>
            <p:cNvPr id="93" name="TextBox 92"/>
            <p:cNvSpPr txBox="1"/>
            <p:nvPr/>
          </p:nvSpPr>
          <p:spPr>
            <a:xfrm>
              <a:off x="5565106" y="2590800"/>
              <a:ext cx="633508" cy="1015663"/>
            </a:xfrm>
            <a:prstGeom prst="rect">
              <a:avLst/>
            </a:prstGeom>
            <a:noFill/>
          </p:spPr>
          <p:txBody>
            <a:bodyPr wrap="none" rtlCol="0">
              <a:spAutoFit/>
            </a:bodyPr>
            <a:lstStyle/>
            <a:p>
              <a:r>
                <a:rPr lang="en-US" sz="6000" b="1" dirty="0"/>
                <a:t>−</a:t>
              </a:r>
            </a:p>
          </p:txBody>
        </p:sp>
        <p:sp>
          <p:nvSpPr>
            <p:cNvPr id="94" name="TextBox 93"/>
            <p:cNvSpPr txBox="1"/>
            <p:nvPr/>
          </p:nvSpPr>
          <p:spPr>
            <a:xfrm>
              <a:off x="5565106" y="2823211"/>
              <a:ext cx="633508" cy="1015663"/>
            </a:xfrm>
            <a:prstGeom prst="rect">
              <a:avLst/>
            </a:prstGeom>
            <a:noFill/>
          </p:spPr>
          <p:txBody>
            <a:bodyPr wrap="none" rtlCol="0">
              <a:spAutoFit/>
            </a:bodyPr>
            <a:lstStyle/>
            <a:p>
              <a:r>
                <a:rPr lang="en-US" sz="6000" b="1" dirty="0"/>
                <a:t>−</a:t>
              </a:r>
            </a:p>
          </p:txBody>
        </p:sp>
      </p:grpSp>
      <p:grpSp>
        <p:nvGrpSpPr>
          <p:cNvPr id="87" name="Net Price Lower"/>
          <p:cNvGrpSpPr/>
          <p:nvPr/>
        </p:nvGrpSpPr>
        <p:grpSpPr>
          <a:xfrm>
            <a:off x="6147653" y="2742857"/>
            <a:ext cx="1769126" cy="1684147"/>
            <a:chOff x="6231874" y="2752344"/>
            <a:chExt cx="1769126" cy="1684147"/>
          </a:xfrm>
        </p:grpSpPr>
        <p:pic>
          <p:nvPicPr>
            <p:cNvPr id="88" name="Picture 87" descr="equal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96788" y="2752344"/>
              <a:ext cx="839299" cy="676656"/>
            </a:xfrm>
            <a:prstGeom prst="rect">
              <a:avLst/>
            </a:prstGeom>
          </p:spPr>
        </p:pic>
        <p:sp>
          <p:nvSpPr>
            <p:cNvPr id="90" name="Rectangle 89"/>
            <p:cNvSpPr/>
            <p:nvPr/>
          </p:nvSpPr>
          <p:spPr>
            <a:xfrm>
              <a:off x="6398131" y="3425169"/>
              <a:ext cx="1436612" cy="584775"/>
            </a:xfrm>
            <a:prstGeom prst="rect">
              <a:avLst/>
            </a:prstGeom>
          </p:spPr>
          <p:txBody>
            <a:bodyPr wrap="none">
              <a:spAutoFit/>
            </a:bodyPr>
            <a:lstStyle/>
            <a:p>
              <a:pPr algn="l"/>
              <a:r>
                <a:rPr lang="en-US" sz="3200" b="1" dirty="0"/>
                <a:t>$9,916</a:t>
              </a:r>
            </a:p>
          </p:txBody>
        </p:sp>
        <p:sp>
          <p:nvSpPr>
            <p:cNvPr id="89" name="TextBox 88"/>
            <p:cNvSpPr txBox="1"/>
            <p:nvPr/>
          </p:nvSpPr>
          <p:spPr>
            <a:xfrm>
              <a:off x="6231874" y="4036381"/>
              <a:ext cx="1769126" cy="400110"/>
            </a:xfrm>
            <a:prstGeom prst="rect">
              <a:avLst/>
            </a:prstGeom>
            <a:noFill/>
          </p:spPr>
          <p:txBody>
            <a:bodyPr wrap="square" rtlCol="0">
              <a:spAutoFit/>
            </a:bodyPr>
            <a:lstStyle/>
            <a:p>
              <a:r>
                <a:rPr lang="en-US" sz="2000" b="1" dirty="0"/>
                <a:t>Net Price</a:t>
              </a:r>
            </a:p>
          </p:txBody>
        </p:sp>
      </p:grpSp>
      <p:grpSp>
        <p:nvGrpSpPr>
          <p:cNvPr id="110" name="Net Price that moves"/>
          <p:cNvGrpSpPr/>
          <p:nvPr/>
        </p:nvGrpSpPr>
        <p:grpSpPr>
          <a:xfrm>
            <a:off x="6144768" y="1252728"/>
            <a:ext cx="1769126" cy="1684147"/>
            <a:chOff x="6231874" y="2752344"/>
            <a:chExt cx="1769126" cy="1684147"/>
          </a:xfrm>
        </p:grpSpPr>
        <p:pic>
          <p:nvPicPr>
            <p:cNvPr id="131" name="Picture 1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96789" y="2752344"/>
              <a:ext cx="839297" cy="676655"/>
            </a:xfrm>
            <a:prstGeom prst="rect">
              <a:avLst/>
            </a:prstGeom>
          </p:spPr>
        </p:pic>
        <p:sp>
          <p:nvSpPr>
            <p:cNvPr id="133" name="Rectangle 132"/>
            <p:cNvSpPr/>
            <p:nvPr/>
          </p:nvSpPr>
          <p:spPr>
            <a:xfrm>
              <a:off x="6398131" y="3425169"/>
              <a:ext cx="1436612" cy="584775"/>
            </a:xfrm>
            <a:prstGeom prst="rect">
              <a:avLst/>
            </a:prstGeom>
          </p:spPr>
          <p:txBody>
            <a:bodyPr wrap="none">
              <a:spAutoFit/>
            </a:bodyPr>
            <a:lstStyle/>
            <a:p>
              <a:pPr algn="l"/>
              <a:r>
                <a:rPr lang="en-US" sz="3200" dirty="0"/>
                <a:t>$9,916</a:t>
              </a:r>
            </a:p>
          </p:txBody>
        </p:sp>
        <p:sp>
          <p:nvSpPr>
            <p:cNvPr id="132" name="TextBox 131"/>
            <p:cNvSpPr txBox="1"/>
            <p:nvPr/>
          </p:nvSpPr>
          <p:spPr>
            <a:xfrm>
              <a:off x="6231874" y="4036381"/>
              <a:ext cx="1769126" cy="400110"/>
            </a:xfrm>
            <a:prstGeom prst="rect">
              <a:avLst/>
            </a:prstGeom>
            <a:noFill/>
          </p:spPr>
          <p:txBody>
            <a:bodyPr wrap="square" rtlCol="0">
              <a:spAutoFit/>
            </a:bodyPr>
            <a:lstStyle/>
            <a:p>
              <a:r>
                <a:rPr lang="en-US" sz="2000" b="1" dirty="0"/>
                <a:t>Net Price</a:t>
              </a:r>
            </a:p>
          </p:txBody>
        </p:sp>
      </p:grpSp>
      <p:sp>
        <p:nvSpPr>
          <p:cNvPr id="98" name="-"/>
          <p:cNvSpPr txBox="1"/>
          <p:nvPr/>
        </p:nvSpPr>
        <p:spPr>
          <a:xfrm>
            <a:off x="2990088" y="4032504"/>
            <a:ext cx="633508" cy="1015663"/>
          </a:xfrm>
          <a:prstGeom prst="rect">
            <a:avLst/>
          </a:prstGeom>
          <a:noFill/>
        </p:spPr>
        <p:txBody>
          <a:bodyPr wrap="none" rtlCol="0">
            <a:spAutoFit/>
          </a:bodyPr>
          <a:lstStyle/>
          <a:p>
            <a:r>
              <a:rPr lang="en-US" sz="6000" b="1" dirty="0"/>
              <a:t>−</a:t>
            </a:r>
          </a:p>
        </p:txBody>
      </p:sp>
      <p:grpSp>
        <p:nvGrpSpPr>
          <p:cNvPr id="102" name="Federal Student Loan"/>
          <p:cNvGrpSpPr/>
          <p:nvPr/>
        </p:nvGrpSpPr>
        <p:grpSpPr>
          <a:xfrm>
            <a:off x="3255264" y="3569823"/>
            <a:ext cx="2367635" cy="1992777"/>
            <a:chOff x="3042565" y="2001889"/>
            <a:chExt cx="2367635" cy="1992777"/>
          </a:xfrm>
        </p:grpSpPr>
        <p:pic>
          <p:nvPicPr>
            <p:cNvPr id="103" name="Picture 102" descr="minu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7599" y="2001889"/>
              <a:ext cx="757566" cy="610762"/>
            </a:xfrm>
            <a:prstGeom prst="rect">
              <a:avLst/>
            </a:prstGeom>
          </p:spPr>
        </p:pic>
        <p:sp>
          <p:nvSpPr>
            <p:cNvPr id="105" name="Rectangle 104"/>
            <p:cNvSpPr/>
            <p:nvPr/>
          </p:nvSpPr>
          <p:spPr>
            <a:xfrm>
              <a:off x="3508076" y="2675568"/>
              <a:ext cx="1436612" cy="584775"/>
            </a:xfrm>
            <a:prstGeom prst="rect">
              <a:avLst/>
            </a:prstGeom>
          </p:spPr>
          <p:txBody>
            <a:bodyPr wrap="none">
              <a:spAutoFit/>
            </a:bodyPr>
            <a:lstStyle/>
            <a:p>
              <a:pPr algn="l"/>
              <a:r>
                <a:rPr lang="en-US" sz="3200" dirty="0"/>
                <a:t>$5,500</a:t>
              </a:r>
            </a:p>
          </p:txBody>
        </p:sp>
        <p:sp>
          <p:nvSpPr>
            <p:cNvPr id="104" name="TextBox 103"/>
            <p:cNvSpPr txBox="1"/>
            <p:nvPr/>
          </p:nvSpPr>
          <p:spPr>
            <a:xfrm>
              <a:off x="3042565" y="3286780"/>
              <a:ext cx="2367635" cy="707886"/>
            </a:xfrm>
            <a:prstGeom prst="rect">
              <a:avLst/>
            </a:prstGeom>
            <a:noFill/>
          </p:spPr>
          <p:txBody>
            <a:bodyPr wrap="square" rtlCol="0">
              <a:spAutoFit/>
            </a:bodyPr>
            <a:lstStyle/>
            <a:p>
              <a:r>
                <a:rPr lang="en-US" sz="2000" b="1" dirty="0"/>
                <a:t>Federal</a:t>
              </a:r>
              <a:br>
                <a:rPr lang="en-US" sz="2000" b="1" dirty="0"/>
              </a:br>
              <a:r>
                <a:rPr lang="en-US" sz="2000" b="1" dirty="0"/>
                <a:t> Student Loan</a:t>
              </a:r>
            </a:p>
          </p:txBody>
        </p:sp>
      </p:grpSp>
      <p:grpSp>
        <p:nvGrpSpPr>
          <p:cNvPr id="99" name="=" title="Equal sign"/>
          <p:cNvGrpSpPr/>
          <p:nvPr/>
        </p:nvGrpSpPr>
        <p:grpSpPr>
          <a:xfrm>
            <a:off x="5468112" y="3931920"/>
            <a:ext cx="633508" cy="1222177"/>
            <a:chOff x="5565106" y="2590800"/>
            <a:chExt cx="633508" cy="1222177"/>
          </a:xfrm>
        </p:grpSpPr>
        <p:sp>
          <p:nvSpPr>
            <p:cNvPr id="100" name="TextBox 99"/>
            <p:cNvSpPr txBox="1"/>
            <p:nvPr/>
          </p:nvSpPr>
          <p:spPr>
            <a:xfrm>
              <a:off x="5565106" y="2590800"/>
              <a:ext cx="633508" cy="1015663"/>
            </a:xfrm>
            <a:prstGeom prst="rect">
              <a:avLst/>
            </a:prstGeom>
            <a:noFill/>
          </p:spPr>
          <p:txBody>
            <a:bodyPr wrap="none" rtlCol="0">
              <a:spAutoFit/>
            </a:bodyPr>
            <a:lstStyle/>
            <a:p>
              <a:r>
                <a:rPr lang="en-US" sz="6000" b="1" dirty="0"/>
                <a:t>−</a:t>
              </a:r>
            </a:p>
          </p:txBody>
        </p:sp>
        <p:sp>
          <p:nvSpPr>
            <p:cNvPr id="101" name="TextBox 100"/>
            <p:cNvSpPr txBox="1"/>
            <p:nvPr/>
          </p:nvSpPr>
          <p:spPr>
            <a:xfrm>
              <a:off x="5565106" y="2797314"/>
              <a:ext cx="633508" cy="1015663"/>
            </a:xfrm>
            <a:prstGeom prst="rect">
              <a:avLst/>
            </a:prstGeom>
            <a:noFill/>
          </p:spPr>
          <p:txBody>
            <a:bodyPr wrap="none" rtlCol="0">
              <a:spAutoFit/>
            </a:bodyPr>
            <a:lstStyle/>
            <a:p>
              <a:r>
                <a:rPr lang="en-US" sz="6000" b="1" dirty="0"/>
                <a:t>−</a:t>
              </a:r>
            </a:p>
          </p:txBody>
        </p:sp>
      </p:grpSp>
      <p:grpSp>
        <p:nvGrpSpPr>
          <p:cNvPr id="106" name="Cost not covered"/>
          <p:cNvGrpSpPr/>
          <p:nvPr/>
        </p:nvGrpSpPr>
        <p:grpSpPr>
          <a:xfrm>
            <a:off x="6409932" y="3569823"/>
            <a:ext cx="1436612" cy="1242360"/>
            <a:chOff x="6206258" y="2017983"/>
            <a:chExt cx="1436612" cy="1242360"/>
          </a:xfrm>
        </p:grpSpPr>
        <p:pic>
          <p:nvPicPr>
            <p:cNvPr id="107" name="Picture 106" descr="equal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61624" y="2017983"/>
              <a:ext cx="725880" cy="585216"/>
            </a:xfrm>
            <a:prstGeom prst="rect">
              <a:avLst/>
            </a:prstGeom>
          </p:spPr>
        </p:pic>
        <p:sp>
          <p:nvSpPr>
            <p:cNvPr id="109" name="Rectangle 108"/>
            <p:cNvSpPr/>
            <p:nvPr/>
          </p:nvSpPr>
          <p:spPr>
            <a:xfrm>
              <a:off x="6206258" y="2675568"/>
              <a:ext cx="1436612" cy="584775"/>
            </a:xfrm>
            <a:prstGeom prst="rect">
              <a:avLst/>
            </a:prstGeom>
          </p:spPr>
          <p:txBody>
            <a:bodyPr wrap="none">
              <a:spAutoFit/>
            </a:bodyPr>
            <a:lstStyle/>
            <a:p>
              <a:pPr algn="l"/>
              <a:r>
                <a:rPr lang="en-US" sz="3200" b="1" dirty="0">
                  <a:solidFill>
                    <a:srgbClr val="ED2289"/>
                  </a:solidFill>
                </a:rPr>
                <a:t>$4,416</a:t>
              </a:r>
            </a:p>
          </p:txBody>
        </p:sp>
      </p:grpSp>
      <p:sp>
        <p:nvSpPr>
          <p:cNvPr id="75" name="TextBox 74"/>
          <p:cNvSpPr txBox="1"/>
          <p:nvPr/>
        </p:nvSpPr>
        <p:spPr>
          <a:xfrm>
            <a:off x="6096000" y="4838620"/>
            <a:ext cx="2064477" cy="1015663"/>
          </a:xfrm>
          <a:prstGeom prst="rect">
            <a:avLst/>
          </a:prstGeom>
          <a:noFill/>
        </p:spPr>
        <p:txBody>
          <a:bodyPr wrap="square" rtlCol="0">
            <a:spAutoFit/>
          </a:bodyPr>
          <a:lstStyle/>
          <a:p>
            <a:pPr>
              <a:spcBef>
                <a:spcPts val="0"/>
              </a:spcBef>
              <a:spcAft>
                <a:spcPts val="0"/>
              </a:spcAft>
            </a:pPr>
            <a:r>
              <a:rPr lang="en-US" sz="2000" b="1" dirty="0">
                <a:solidFill>
                  <a:srgbClr val="ED2289"/>
                </a:solidFill>
              </a:rPr>
              <a:t>Cost not covered by financial aid</a:t>
            </a:r>
          </a:p>
        </p:txBody>
      </p:sp>
      <p:sp>
        <p:nvSpPr>
          <p:cNvPr id="76" name="TextBox 75"/>
          <p:cNvSpPr txBox="1"/>
          <p:nvPr/>
        </p:nvSpPr>
        <p:spPr>
          <a:xfrm>
            <a:off x="6107767" y="5867400"/>
            <a:ext cx="2040943" cy="461665"/>
          </a:xfrm>
          <a:prstGeom prst="rect">
            <a:avLst/>
          </a:prstGeom>
          <a:noFill/>
        </p:spPr>
        <p:txBody>
          <a:bodyPr wrap="none" rtlCol="0">
            <a:spAutoFit/>
          </a:bodyPr>
          <a:lstStyle/>
          <a:p>
            <a:r>
              <a:rPr lang="en-US" sz="1200" i="1" dirty="0"/>
              <a:t>(may be less depending</a:t>
            </a:r>
            <a:br>
              <a:rPr lang="en-US" sz="1200" i="1" dirty="0"/>
            </a:br>
            <a:r>
              <a:rPr lang="en-US" sz="1200" i="1" dirty="0"/>
              <a:t> on additional scholarships)</a:t>
            </a:r>
          </a:p>
        </p:txBody>
      </p:sp>
    </p:spTree>
    <p:extLst>
      <p:ext uri="{BB962C8B-B14F-4D97-AF65-F5344CB8AC3E}">
        <p14:creationId xmlns:p14="http://schemas.microsoft.com/office/powerpoint/2010/main" val="84898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300"/>
                                        <p:tgtEl>
                                          <p:spTgt spid="83"/>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300"/>
                                        <p:tgtEl>
                                          <p:spTgt spid="91"/>
                                        </p:tgtEl>
                                      </p:cBhvr>
                                    </p:animEffect>
                                  </p:childTnLst>
                                </p:cTn>
                              </p:par>
                            </p:childTnLst>
                          </p:cTn>
                        </p:par>
                        <p:par>
                          <p:cTn id="12" fill="hold">
                            <p:stCondLst>
                              <p:cond delay="600"/>
                            </p:stCondLst>
                            <p:childTnLst>
                              <p:par>
                                <p:cTn id="13" presetID="22" presetClass="entr" presetSubtype="8"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left)">
                                      <p:cBhvr>
                                        <p:cTn id="15" dur="300"/>
                                        <p:tgtEl>
                                          <p:spTgt spid="79"/>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300"/>
                                        <p:tgtEl>
                                          <p:spTgt spid="92"/>
                                        </p:tgtEl>
                                      </p:cBhvr>
                                    </p:animEffect>
                                  </p:childTnLst>
                                </p:cTn>
                              </p:par>
                            </p:childTnLst>
                          </p:cTn>
                        </p:par>
                        <p:par>
                          <p:cTn id="20" fill="hold">
                            <p:stCondLst>
                              <p:cond delay="1200"/>
                            </p:stCondLst>
                            <p:childTnLst>
                              <p:par>
                                <p:cTn id="21" presetID="22" presetClass="entr" presetSubtype="8" fill="hold"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left)">
                                      <p:cBhvr>
                                        <p:cTn id="23" dur="300"/>
                                        <p:tgtEl>
                                          <p:spTgt spid="87"/>
                                        </p:tgtEl>
                                      </p:cBhvr>
                                    </p:animEffect>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1.11111E-6 1.04581E-6 L 0.00052 -0.21587 " pathEditMode="relative" rAng="0" ptsTypes="AA">
                                      <p:cBhvr>
                                        <p:cTn id="27" dur="800" fill="hold"/>
                                        <p:tgtEl>
                                          <p:spTgt spid="83"/>
                                        </p:tgtEl>
                                        <p:attrNameLst>
                                          <p:attrName>ppt_x</p:attrName>
                                          <p:attrName>ppt_y</p:attrName>
                                        </p:attrNameLst>
                                      </p:cBhvr>
                                      <p:rCtr x="17" y="-10805"/>
                                    </p:animMotion>
                                  </p:childTnLst>
                                </p:cTn>
                              </p:par>
                              <p:par>
                                <p:cTn id="28" presetID="64" presetClass="path" presetSubtype="0" accel="50000" decel="50000" fill="hold" nodeType="withEffect">
                                  <p:stCondLst>
                                    <p:cond delay="0"/>
                                  </p:stCondLst>
                                  <p:childTnLst>
                                    <p:animMotion origin="layout" path="M 8.33333E-7 -4.44444E-6 L 8.33333E-7 -0.21597 " pathEditMode="relative" rAng="0" ptsTypes="AA">
                                      <p:cBhvr>
                                        <p:cTn id="29" dur="800" fill="hold"/>
                                        <p:tgtEl>
                                          <p:spTgt spid="79"/>
                                        </p:tgtEl>
                                        <p:attrNameLst>
                                          <p:attrName>ppt_x</p:attrName>
                                          <p:attrName>ppt_y</p:attrName>
                                        </p:attrNameLst>
                                      </p:cBhvr>
                                      <p:rCtr x="0" y="-10810"/>
                                    </p:animMotion>
                                  </p:childTnLst>
                                </p:cTn>
                              </p:par>
                              <p:par>
                                <p:cTn id="30" presetID="64" presetClass="path" presetSubtype="0" accel="50000" decel="50000" fill="hold" nodeType="withEffect">
                                  <p:stCondLst>
                                    <p:cond delay="0"/>
                                  </p:stCondLst>
                                  <p:childTnLst>
                                    <p:animMotion origin="layout" path="M 4.72222E-6 -7.40741E-7 L -0.00035 -0.21667 " pathEditMode="relative" rAng="0" ptsTypes="AA">
                                      <p:cBhvr>
                                        <p:cTn id="31" dur="800" fill="hold"/>
                                        <p:tgtEl>
                                          <p:spTgt spid="87"/>
                                        </p:tgtEl>
                                        <p:attrNameLst>
                                          <p:attrName>ppt_x</p:attrName>
                                          <p:attrName>ppt_y</p:attrName>
                                        </p:attrNameLst>
                                      </p:cBhvr>
                                      <p:rCtr x="-17" y="-10833"/>
                                    </p:animMotion>
                                  </p:childTnLst>
                                </p:cTn>
                              </p:par>
                              <p:par>
                                <p:cTn id="32" presetID="64" presetClass="path" presetSubtype="0" accel="50000" decel="50000" fill="hold" grpId="1" nodeType="withEffect">
                                  <p:stCondLst>
                                    <p:cond delay="0"/>
                                  </p:stCondLst>
                                  <p:childTnLst>
                                    <p:animMotion origin="layout" path="M 4.44444E-6 7.40741E-7 L -0.00035 -0.21389 " pathEditMode="relative" rAng="0" ptsTypes="AA">
                                      <p:cBhvr>
                                        <p:cTn id="33" dur="800" fill="hold"/>
                                        <p:tgtEl>
                                          <p:spTgt spid="91"/>
                                        </p:tgtEl>
                                        <p:attrNameLst>
                                          <p:attrName>ppt_x</p:attrName>
                                          <p:attrName>ppt_y</p:attrName>
                                        </p:attrNameLst>
                                      </p:cBhvr>
                                      <p:rCtr x="-17" y="-10694"/>
                                    </p:animMotion>
                                  </p:childTnLst>
                                </p:cTn>
                              </p:par>
                              <p:par>
                                <p:cTn id="34" presetID="64" presetClass="path" presetSubtype="0" accel="50000" decel="50000" fill="hold" nodeType="withEffect">
                                  <p:stCondLst>
                                    <p:cond delay="0"/>
                                  </p:stCondLst>
                                  <p:childTnLst>
                                    <p:animMotion origin="layout" path="M 2.77778E-6 -1.11111E-6 L 2.77778E-6 -0.21412 " pathEditMode="relative" rAng="0" ptsTypes="AA">
                                      <p:cBhvr>
                                        <p:cTn id="35" dur="800" fill="hold"/>
                                        <p:tgtEl>
                                          <p:spTgt spid="92"/>
                                        </p:tgtEl>
                                        <p:attrNameLst>
                                          <p:attrName>ppt_x</p:attrName>
                                          <p:attrName>ppt_y</p:attrName>
                                        </p:attrNameLst>
                                      </p:cBhvr>
                                      <p:rCtr x="0" y="-10718"/>
                                    </p:animMotion>
                                  </p:childTnLst>
                                </p:cTn>
                              </p:par>
                            </p:childTnLst>
                          </p:cTn>
                        </p:par>
                        <p:par>
                          <p:cTn id="36" fill="hold">
                            <p:stCondLst>
                              <p:cond delay="800"/>
                            </p:stCondLst>
                            <p:childTnLst>
                              <p:par>
                                <p:cTn id="37" presetID="10" presetClass="exit" presetSubtype="0" fill="hold" nodeType="afterEffect">
                                  <p:stCondLst>
                                    <p:cond delay="0"/>
                                  </p:stCondLst>
                                  <p:childTnLst>
                                    <p:animEffect transition="out" filter="fade">
                                      <p:cBhvr>
                                        <p:cTn id="38" dur="300"/>
                                        <p:tgtEl>
                                          <p:spTgt spid="83"/>
                                        </p:tgtEl>
                                      </p:cBhvr>
                                    </p:animEffect>
                                    <p:set>
                                      <p:cBhvr>
                                        <p:cTn id="39" dur="1" fill="hold">
                                          <p:stCondLst>
                                            <p:cond delay="299"/>
                                          </p:stCondLst>
                                        </p:cTn>
                                        <p:tgtEl>
                                          <p:spTgt spid="83"/>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300"/>
                                        <p:tgtEl>
                                          <p:spTgt spid="91"/>
                                        </p:tgtEl>
                                      </p:cBhvr>
                                    </p:animEffect>
                                    <p:set>
                                      <p:cBhvr>
                                        <p:cTn id="42" dur="1" fill="hold">
                                          <p:stCondLst>
                                            <p:cond delay="299"/>
                                          </p:stCondLst>
                                        </p:cTn>
                                        <p:tgtEl>
                                          <p:spTgt spid="9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300"/>
                                        <p:tgtEl>
                                          <p:spTgt spid="79"/>
                                        </p:tgtEl>
                                      </p:cBhvr>
                                    </p:animEffect>
                                    <p:set>
                                      <p:cBhvr>
                                        <p:cTn id="45" dur="1" fill="hold">
                                          <p:stCondLst>
                                            <p:cond delay="299"/>
                                          </p:stCondLst>
                                        </p:cTn>
                                        <p:tgtEl>
                                          <p:spTgt spid="7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300"/>
                                        <p:tgtEl>
                                          <p:spTgt spid="92"/>
                                        </p:tgtEl>
                                      </p:cBhvr>
                                    </p:animEffect>
                                    <p:set>
                                      <p:cBhvr>
                                        <p:cTn id="48" dur="1" fill="hold">
                                          <p:stCondLst>
                                            <p:cond delay="299"/>
                                          </p:stCondLst>
                                        </p:cTn>
                                        <p:tgtEl>
                                          <p:spTgt spid="9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300"/>
                                        <p:tgtEl>
                                          <p:spTgt spid="87"/>
                                        </p:tgtEl>
                                      </p:cBhvr>
                                    </p:animEffect>
                                    <p:set>
                                      <p:cBhvr>
                                        <p:cTn id="51" dur="1" fill="hold">
                                          <p:stCondLst>
                                            <p:cond delay="299"/>
                                          </p:stCondLst>
                                        </p:cTn>
                                        <p:tgtEl>
                                          <p:spTgt spid="87"/>
                                        </p:tgtEl>
                                        <p:attrNameLst>
                                          <p:attrName>style.visibility</p:attrName>
                                        </p:attrNameLst>
                                      </p:cBhvr>
                                      <p:to>
                                        <p:strVal val="hidden"/>
                                      </p:to>
                                    </p:set>
                                  </p:childTnLst>
                                </p:cTn>
                              </p:par>
                            </p:childTnLst>
                          </p:cTn>
                        </p:par>
                        <p:par>
                          <p:cTn id="52" fill="hold">
                            <p:stCondLst>
                              <p:cond delay="1100"/>
                            </p:stCondLst>
                            <p:childTnLst>
                              <p:par>
                                <p:cTn id="53" presetID="10" presetClass="entr" presetSubtype="0"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300"/>
                                        <p:tgtEl>
                                          <p:spTgt spid="59"/>
                                        </p:tgtEl>
                                      </p:cBhvr>
                                    </p:animEffect>
                                  </p:childTnLst>
                                </p:cTn>
                              </p:par>
                              <p:par>
                                <p:cTn id="56" presetID="10" presetClass="entr" presetSubtype="0" fill="hold"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300"/>
                                        <p:tgtEl>
                                          <p:spTgt spid="63"/>
                                        </p:tgtEl>
                                      </p:cBhvr>
                                    </p:animEffect>
                                  </p:childTnLst>
                                </p:cTn>
                              </p:par>
                              <p:par>
                                <p:cTn id="59" presetID="10" presetClass="entr" presetSubtype="0"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300"/>
                                        <p:tgtEl>
                                          <p:spTgt spid="6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300"/>
                                        <p:tgtEl>
                                          <p:spTgt spid="71"/>
                                        </p:tgtEl>
                                      </p:cBhvr>
                                    </p:animEffect>
                                  </p:childTnLst>
                                </p:cTn>
                              </p:par>
                              <p:par>
                                <p:cTn id="65" presetID="10"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300"/>
                                        <p:tgtEl>
                                          <p:spTgt spid="72"/>
                                        </p:tgtEl>
                                      </p:cBhvr>
                                    </p:animEffect>
                                  </p:childTnLst>
                                </p:cTn>
                              </p:par>
                            </p:childTnLst>
                          </p:cTn>
                        </p:par>
                        <p:par>
                          <p:cTn id="68" fill="hold">
                            <p:stCondLst>
                              <p:cond delay="1400"/>
                            </p:stCondLst>
                            <p:childTnLst>
                              <p:par>
                                <p:cTn id="69" presetID="10" presetClass="entr" presetSubtype="0" fill="hold" nodeType="after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fade">
                                      <p:cBhvr>
                                        <p:cTn id="71" dur="500"/>
                                        <p:tgtEl>
                                          <p:spTgt spid="110"/>
                                        </p:tgtEl>
                                      </p:cBhvr>
                                    </p:animEffect>
                                  </p:childTnLst>
                                </p:cTn>
                              </p:par>
                            </p:childTnLst>
                          </p:cTn>
                        </p:par>
                        <p:par>
                          <p:cTn id="72" fill="hold">
                            <p:stCondLst>
                              <p:cond delay="1900"/>
                            </p:stCondLst>
                            <p:childTnLst>
                              <p:par>
                                <p:cTn id="73" presetID="0" presetClass="path" presetSubtype="0" accel="50000" decel="50000" fill="hold" nodeType="afterEffect">
                                  <p:stCondLst>
                                    <p:cond delay="0"/>
                                  </p:stCondLst>
                                  <p:childTnLst>
                                    <p:animMotion origin="layout" path="M 1.11022E-16 -4.07407E-6 C -0.01319 0.01112 -0.03437 0.01713 -0.04635 0.02269 C -0.05885 0.02871 -0.07014 0.03936 -0.08316 0.04422 C -0.08889 0.05047 -0.09427 0.05417 -0.10139 0.05811 C -0.10799 0.06667 -0.10347 0.06158 -0.11649 0.07037 C -0.12292 0.075 -0.12917 0.08218 -0.13611 0.08704 C -0.14253 0.0919 -0.14948 0.09653 -0.15556 0.10255 C -0.15712 0.10417 -0.15799 0.10718 -0.16007 0.10857 C -0.17257 0.11899 -0.17431 0.11667 -0.18403 0.1257 C -0.20417 0.14306 -0.22656 0.15625 -0.24497 0.17616 C -0.24705 0.17824 -0.24983 0.17801 -0.25191 0.1794 C -0.25816 0.18287 -0.26406 0.18658 -0.26997 0.19005 C -0.27622 0.19375 -0.28056 0.2 -0.28646 0.20371 C -0.29635 0.21065 -0.30816 0.21436 -0.31875 0.22061 C -0.32622 0.22524 -0.33229 0.23102 -0.34028 0.23449 C -0.3467 0.24144 -0.35139 0.2426 -0.35851 0.24699 C -0.36823 0.25278 -0.37674 0.25926 -0.3875 0.26204 C -0.3967 0.27037 -0.40694 0.27593 -0.41719 0.28056 C -0.42517 0.28866 -0.42014 0.28426 -0.43351 0.29144 L -0.43351 0.29167 C -0.43924 0.29653 -0.4467 0.30301 -0.45382 0.30533 C -0.4658 0.31574 -0.48229 0.31343 -0.49549 0.32037 C -0.49878 0.32223 -0.50243 0.32477 -0.50573 0.32662 C -0.50799 0.32778 -0.51267 0.32963 -0.51267 0.32987 C -0.51615 0.33681 -0.52135 0.33774 -0.52708 0.33774 " pathEditMode="relative" rAng="0" ptsTypes="ffffffffffffffffffFfffffA">
                                      <p:cBhvr>
                                        <p:cTn id="74" dur="800" fill="hold"/>
                                        <p:tgtEl>
                                          <p:spTgt spid="110"/>
                                        </p:tgtEl>
                                        <p:attrNameLst>
                                          <p:attrName>ppt_x</p:attrName>
                                          <p:attrName>ppt_y</p:attrName>
                                        </p:attrNameLst>
                                      </p:cBhvr>
                                      <p:rCtr x="-26354" y="16875"/>
                                    </p:animMotion>
                                  </p:childTnLst>
                                </p:cTn>
                              </p:par>
                            </p:childTnLst>
                          </p:cTn>
                        </p:par>
                        <p:par>
                          <p:cTn id="75" fill="hold">
                            <p:stCondLst>
                              <p:cond delay="2700"/>
                            </p:stCondLst>
                            <p:childTnLst>
                              <p:par>
                                <p:cTn id="76" presetID="10" presetClass="entr" presetSubtype="0" fill="hold" grpId="0" nodeType="afterEffect">
                                  <p:stCondLst>
                                    <p:cond delay="0"/>
                                  </p:stCondLst>
                                  <p:childTnLst>
                                    <p:set>
                                      <p:cBhvr>
                                        <p:cTn id="77" dur="1" fill="hold">
                                          <p:stCondLst>
                                            <p:cond delay="0"/>
                                          </p:stCondLst>
                                        </p:cTn>
                                        <p:tgtEl>
                                          <p:spTgt spid="98"/>
                                        </p:tgtEl>
                                        <p:attrNameLst>
                                          <p:attrName>style.visibility</p:attrName>
                                        </p:attrNameLst>
                                      </p:cBhvr>
                                      <p:to>
                                        <p:strVal val="visible"/>
                                      </p:to>
                                    </p:set>
                                    <p:animEffect transition="in" filter="fade">
                                      <p:cBhvr>
                                        <p:cTn id="78" dur="300"/>
                                        <p:tgtEl>
                                          <p:spTgt spid="98"/>
                                        </p:tgtEl>
                                      </p:cBhvr>
                                    </p:animEffect>
                                  </p:childTnLst>
                                </p:cTn>
                              </p:par>
                            </p:childTnLst>
                          </p:cTn>
                        </p:par>
                        <p:par>
                          <p:cTn id="79" fill="hold">
                            <p:stCondLst>
                              <p:cond delay="3000"/>
                            </p:stCondLst>
                            <p:childTnLst>
                              <p:par>
                                <p:cTn id="80" presetID="22" presetClass="entr" presetSubtype="8" fill="hold" nodeType="afterEffect">
                                  <p:stCondLst>
                                    <p:cond delay="0"/>
                                  </p:stCondLst>
                                  <p:childTnLst>
                                    <p:set>
                                      <p:cBhvr>
                                        <p:cTn id="81" dur="1" fill="hold">
                                          <p:stCondLst>
                                            <p:cond delay="0"/>
                                          </p:stCondLst>
                                        </p:cTn>
                                        <p:tgtEl>
                                          <p:spTgt spid="102"/>
                                        </p:tgtEl>
                                        <p:attrNameLst>
                                          <p:attrName>style.visibility</p:attrName>
                                        </p:attrNameLst>
                                      </p:cBhvr>
                                      <p:to>
                                        <p:strVal val="visible"/>
                                      </p:to>
                                    </p:set>
                                    <p:animEffect transition="in" filter="wipe(left)">
                                      <p:cBhvr>
                                        <p:cTn id="82" dur="300"/>
                                        <p:tgtEl>
                                          <p:spTgt spid="102"/>
                                        </p:tgtEl>
                                      </p:cBhvr>
                                    </p:animEffect>
                                  </p:childTnLst>
                                </p:cTn>
                              </p:par>
                            </p:childTnLst>
                          </p:cTn>
                        </p:par>
                        <p:par>
                          <p:cTn id="83" fill="hold">
                            <p:stCondLst>
                              <p:cond delay="3300"/>
                            </p:stCondLst>
                            <p:childTnLst>
                              <p:par>
                                <p:cTn id="84" presetID="10" presetClass="entr" presetSubtype="0" fill="hold" nodeType="after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300"/>
                                        <p:tgtEl>
                                          <p:spTgt spid="99"/>
                                        </p:tgtEl>
                                      </p:cBhvr>
                                    </p:animEffect>
                                  </p:childTnLst>
                                </p:cTn>
                              </p:par>
                            </p:childTnLst>
                          </p:cTn>
                        </p:par>
                        <p:par>
                          <p:cTn id="87" fill="hold">
                            <p:stCondLst>
                              <p:cond delay="3600"/>
                            </p:stCondLst>
                            <p:childTnLst>
                              <p:par>
                                <p:cTn id="88" presetID="22" presetClass="entr" presetSubtype="8" fill="hold" nodeType="afterEffect">
                                  <p:stCondLst>
                                    <p:cond delay="0"/>
                                  </p:stCondLst>
                                  <p:childTnLst>
                                    <p:set>
                                      <p:cBhvr>
                                        <p:cTn id="89" dur="1" fill="hold">
                                          <p:stCondLst>
                                            <p:cond delay="0"/>
                                          </p:stCondLst>
                                        </p:cTn>
                                        <p:tgtEl>
                                          <p:spTgt spid="106"/>
                                        </p:tgtEl>
                                        <p:attrNameLst>
                                          <p:attrName>style.visibility</p:attrName>
                                        </p:attrNameLst>
                                      </p:cBhvr>
                                      <p:to>
                                        <p:strVal val="visible"/>
                                      </p:to>
                                    </p:set>
                                    <p:animEffect transition="in" filter="wipe(left)">
                                      <p:cBhvr>
                                        <p:cTn id="90" dur="300"/>
                                        <p:tgtEl>
                                          <p:spTgt spid="106"/>
                                        </p:tgtEl>
                                      </p:cBhvr>
                                    </p:animEffect>
                                  </p:childTnLst>
                                </p:cTn>
                              </p:par>
                            </p:childTnLst>
                          </p:cTn>
                        </p:par>
                        <p:par>
                          <p:cTn id="91" fill="hold">
                            <p:stCondLst>
                              <p:cond delay="3900"/>
                            </p:stCondLst>
                            <p:childTnLst>
                              <p:par>
                                <p:cTn id="92" presetID="26" presetClass="emph" presetSubtype="0" fill="hold" nodeType="afterEffect">
                                  <p:stCondLst>
                                    <p:cond delay="0"/>
                                  </p:stCondLst>
                                  <p:childTnLst>
                                    <p:animEffect transition="out" filter="fade">
                                      <p:cBhvr>
                                        <p:cTn id="93" dur="300" tmFilter="0, 0; .2, .5; .8, .5; 1, 0"/>
                                        <p:tgtEl>
                                          <p:spTgt spid="106"/>
                                        </p:tgtEl>
                                      </p:cBhvr>
                                    </p:animEffect>
                                    <p:animScale>
                                      <p:cBhvr>
                                        <p:cTn id="94" dur="150" autoRev="1" fill="hold"/>
                                        <p:tgtEl>
                                          <p:spTgt spid="106"/>
                                        </p:tgtEl>
                                      </p:cBhvr>
                                      <p:by x="105000" y="105000"/>
                                    </p:animScale>
                                  </p:childTnLst>
                                </p:cTn>
                              </p:par>
                            </p:childTnLst>
                          </p:cTn>
                        </p:par>
                        <p:par>
                          <p:cTn id="95" fill="hold">
                            <p:stCondLst>
                              <p:cond delay="4200"/>
                            </p:stCondLst>
                            <p:childTnLst>
                              <p:par>
                                <p:cTn id="96" presetID="10" presetClass="entr" presetSubtype="0" fill="hold" grpId="0" nodeType="afterEffect">
                                  <p:stCondLst>
                                    <p:cond delay="0"/>
                                  </p:stCondLst>
                                  <p:childTnLst>
                                    <p:set>
                                      <p:cBhvr>
                                        <p:cTn id="97" dur="1" fill="hold">
                                          <p:stCondLst>
                                            <p:cond delay="0"/>
                                          </p:stCondLst>
                                        </p:cTn>
                                        <p:tgtEl>
                                          <p:spTgt spid="75"/>
                                        </p:tgtEl>
                                        <p:attrNameLst>
                                          <p:attrName>style.visibility</p:attrName>
                                        </p:attrNameLst>
                                      </p:cBhvr>
                                      <p:to>
                                        <p:strVal val="visible"/>
                                      </p:to>
                                    </p:set>
                                    <p:animEffect transition="in" filter="fade">
                                      <p:cBhvr>
                                        <p:cTn id="98" dur="300"/>
                                        <p:tgtEl>
                                          <p:spTgt spid="7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fade">
                                      <p:cBhvr>
                                        <p:cTn id="101" dur="3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91" grpId="0"/>
      <p:bldP spid="91" grpId="1"/>
      <p:bldP spid="91" grpId="2"/>
      <p:bldP spid="98" grpId="0"/>
      <p:bldP spid="75" grpId="0"/>
      <p:bldP spid="7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Cardinal </a:t>
            </a:r>
            <a:r>
              <a:rPr lang="en-US" dirty="0" err="1"/>
              <a:t>Stritch</a:t>
            </a:r>
            <a:r>
              <a:rPr lang="en-US" dirty="0"/>
              <a:t> </a:t>
            </a:r>
            <a:r>
              <a:rPr lang="en-US" dirty="0" smtClean="0"/>
              <a:t>Calculation</a:t>
            </a:r>
            <a:endParaRPr lang="en-US" dirty="0"/>
          </a:p>
        </p:txBody>
      </p: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8960"/>
          </a:xfrm>
          <a:prstGeom prst="rect">
            <a:avLst/>
          </a:prstGeom>
        </p:spPr>
      </p:pic>
      <p:pic>
        <p:nvPicPr>
          <p:cNvPr id="5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5240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H="1">
            <a:off x="-4345681" y="7851635"/>
            <a:ext cx="23702761" cy="3429000"/>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V="1">
            <a:off x="-11564665" y="9405583"/>
            <a:ext cx="26863129" cy="3886200"/>
          </a:xfrm>
          <a:prstGeom prst="rect">
            <a:avLst/>
          </a:prstGeom>
        </p:spPr>
      </p:pic>
      <p:pic>
        <p:nvPicPr>
          <p:cNvPr id="129" name="Picture 1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H="1" flipV="1">
            <a:off x="8406834" y="744303"/>
            <a:ext cx="9143245" cy="6504285"/>
          </a:xfrm>
          <a:prstGeom prst="rect">
            <a:avLst/>
          </a:prstGeom>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rot="21449856">
            <a:off x="573227" y="-274313"/>
            <a:ext cx="8650192" cy="12484809"/>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 name="Sticker Price Faded"/>
          <p:cNvGrpSpPr/>
          <p:nvPr/>
        </p:nvGrpSpPr>
        <p:grpSpPr>
          <a:xfrm>
            <a:off x="1203074" y="1193354"/>
            <a:ext cx="1769125" cy="1751103"/>
            <a:chOff x="990600" y="1935787"/>
            <a:chExt cx="1769125" cy="1751103"/>
          </a:xfrm>
        </p:grpSpPr>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7687">
              <a:off x="1488943" y="1935787"/>
              <a:ext cx="801776" cy="646404"/>
            </a:xfrm>
            <a:prstGeom prst="rect">
              <a:avLst/>
            </a:prstGeom>
          </p:spPr>
        </p:pic>
        <p:sp>
          <p:nvSpPr>
            <p:cNvPr id="64" name="Rectangle 63"/>
            <p:cNvSpPr/>
            <p:nvPr/>
          </p:nvSpPr>
          <p:spPr>
            <a:xfrm>
              <a:off x="1043043" y="2675568"/>
              <a:ext cx="1664238" cy="584775"/>
            </a:xfrm>
            <a:prstGeom prst="rect">
              <a:avLst/>
            </a:prstGeom>
          </p:spPr>
          <p:txBody>
            <a:bodyPr wrap="none">
              <a:spAutoFit/>
            </a:bodyPr>
            <a:lstStyle/>
            <a:p>
              <a:pPr algn="l"/>
              <a:r>
                <a:rPr lang="en-US" sz="3200" dirty="0">
                  <a:solidFill>
                    <a:schemeClr val="bg1">
                      <a:lumMod val="85000"/>
                    </a:schemeClr>
                  </a:solidFill>
                </a:rPr>
                <a:t>$42,654</a:t>
              </a:r>
            </a:p>
          </p:txBody>
        </p:sp>
        <p:sp>
          <p:nvSpPr>
            <p:cNvPr id="66" name="TextBox 65"/>
            <p:cNvSpPr txBox="1"/>
            <p:nvPr/>
          </p:nvSpPr>
          <p:spPr>
            <a:xfrm>
              <a:off x="990600" y="3286780"/>
              <a:ext cx="1769125" cy="400110"/>
            </a:xfrm>
            <a:prstGeom prst="rect">
              <a:avLst/>
            </a:prstGeom>
            <a:noFill/>
          </p:spPr>
          <p:txBody>
            <a:bodyPr wrap="square" rtlCol="0">
              <a:spAutoFit/>
            </a:bodyPr>
            <a:lstStyle/>
            <a:p>
              <a:r>
                <a:rPr lang="en-US" sz="2000" b="1" dirty="0">
                  <a:solidFill>
                    <a:schemeClr val="bg1">
                      <a:lumMod val="85000"/>
                    </a:schemeClr>
                  </a:solidFill>
                </a:rPr>
                <a:t>Sticker Price</a:t>
              </a:r>
            </a:p>
          </p:txBody>
        </p:sp>
      </p:grpSp>
      <p:sp>
        <p:nvSpPr>
          <p:cNvPr id="71" name="TextBox 70"/>
          <p:cNvSpPr txBox="1"/>
          <p:nvPr/>
        </p:nvSpPr>
        <p:spPr>
          <a:xfrm>
            <a:off x="2980709" y="1717247"/>
            <a:ext cx="633508" cy="1015663"/>
          </a:xfrm>
          <a:prstGeom prst="rect">
            <a:avLst/>
          </a:prstGeom>
          <a:noFill/>
        </p:spPr>
        <p:txBody>
          <a:bodyPr wrap="none" rtlCol="0">
            <a:spAutoFit/>
          </a:bodyPr>
          <a:lstStyle/>
          <a:p>
            <a:r>
              <a:rPr lang="en-US" sz="6000" b="1" dirty="0">
                <a:solidFill>
                  <a:schemeClr val="bg1">
                    <a:lumMod val="85000"/>
                  </a:schemeClr>
                </a:solidFill>
              </a:rPr>
              <a:t>−</a:t>
            </a:r>
          </a:p>
        </p:txBody>
      </p:sp>
      <p:grpSp>
        <p:nvGrpSpPr>
          <p:cNvPr id="59" name="Grants Faded"/>
          <p:cNvGrpSpPr/>
          <p:nvPr/>
        </p:nvGrpSpPr>
        <p:grpSpPr>
          <a:xfrm>
            <a:off x="3124200" y="1259456"/>
            <a:ext cx="2933700" cy="2300554"/>
            <a:chOff x="2906835" y="2001889"/>
            <a:chExt cx="2933700" cy="2300554"/>
          </a:xfrm>
        </p:grpSpPr>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7599" y="2001889"/>
              <a:ext cx="757566" cy="610761"/>
            </a:xfrm>
            <a:prstGeom prst="rect">
              <a:avLst/>
            </a:prstGeom>
          </p:spPr>
        </p:pic>
        <p:sp>
          <p:nvSpPr>
            <p:cNvPr id="62" name="Rectangle 61"/>
            <p:cNvSpPr/>
            <p:nvPr/>
          </p:nvSpPr>
          <p:spPr>
            <a:xfrm>
              <a:off x="3394263" y="2675568"/>
              <a:ext cx="1664238" cy="584775"/>
            </a:xfrm>
            <a:prstGeom prst="rect">
              <a:avLst/>
            </a:prstGeom>
          </p:spPr>
          <p:txBody>
            <a:bodyPr wrap="none">
              <a:spAutoFit/>
            </a:bodyPr>
            <a:lstStyle/>
            <a:p>
              <a:pPr algn="l"/>
              <a:r>
                <a:rPr lang="en-US" sz="3200" dirty="0">
                  <a:solidFill>
                    <a:schemeClr val="bg1">
                      <a:lumMod val="85000"/>
                    </a:schemeClr>
                  </a:solidFill>
                </a:rPr>
                <a:t>$29,900</a:t>
              </a:r>
            </a:p>
          </p:txBody>
        </p:sp>
        <p:sp>
          <p:nvSpPr>
            <p:cNvPr id="61" name="TextBox 60"/>
            <p:cNvSpPr txBox="1"/>
            <p:nvPr/>
          </p:nvSpPr>
          <p:spPr>
            <a:xfrm>
              <a:off x="2906835" y="3286780"/>
              <a:ext cx="2933700" cy="1015663"/>
            </a:xfrm>
            <a:prstGeom prst="rect">
              <a:avLst/>
            </a:prstGeom>
            <a:noFill/>
          </p:spPr>
          <p:txBody>
            <a:bodyPr wrap="square" rtlCol="0">
              <a:spAutoFit/>
            </a:bodyPr>
            <a:lstStyle/>
            <a:p>
              <a:r>
                <a:rPr lang="en-US" sz="2000" b="1" dirty="0">
                  <a:solidFill>
                    <a:schemeClr val="bg1">
                      <a:lumMod val="85000"/>
                    </a:schemeClr>
                  </a:solidFill>
                </a:rPr>
                <a:t>Pell Grant, State Grant and Institutional Scholarship</a:t>
              </a:r>
            </a:p>
          </p:txBody>
        </p:sp>
      </p:grpSp>
      <p:grpSp>
        <p:nvGrpSpPr>
          <p:cNvPr id="72" name="Group 71"/>
          <p:cNvGrpSpPr/>
          <p:nvPr/>
        </p:nvGrpSpPr>
        <p:grpSpPr>
          <a:xfrm>
            <a:off x="5458733" y="1616663"/>
            <a:ext cx="633508" cy="1222177"/>
            <a:chOff x="5565106" y="2590800"/>
            <a:chExt cx="633508" cy="1222177"/>
          </a:xfrm>
        </p:grpSpPr>
        <p:sp>
          <p:nvSpPr>
            <p:cNvPr id="73" name="TextBox 72"/>
            <p:cNvSpPr txBox="1"/>
            <p:nvPr/>
          </p:nvSpPr>
          <p:spPr>
            <a:xfrm>
              <a:off x="5565106" y="2590800"/>
              <a:ext cx="633508" cy="1015663"/>
            </a:xfrm>
            <a:prstGeom prst="rect">
              <a:avLst/>
            </a:prstGeom>
            <a:noFill/>
          </p:spPr>
          <p:txBody>
            <a:bodyPr wrap="none" rtlCol="0">
              <a:spAutoFit/>
            </a:bodyPr>
            <a:lstStyle/>
            <a:p>
              <a:r>
                <a:rPr lang="en-US" sz="6000" b="1" dirty="0">
                  <a:solidFill>
                    <a:schemeClr val="bg1">
                      <a:lumMod val="85000"/>
                    </a:schemeClr>
                  </a:solidFill>
                </a:rPr>
                <a:t>−</a:t>
              </a:r>
            </a:p>
          </p:txBody>
        </p:sp>
        <p:sp>
          <p:nvSpPr>
            <p:cNvPr id="74" name="TextBox 73"/>
            <p:cNvSpPr txBox="1"/>
            <p:nvPr/>
          </p:nvSpPr>
          <p:spPr>
            <a:xfrm>
              <a:off x="5565106" y="2797314"/>
              <a:ext cx="633508" cy="1015663"/>
            </a:xfrm>
            <a:prstGeom prst="rect">
              <a:avLst/>
            </a:prstGeom>
            <a:noFill/>
          </p:spPr>
          <p:txBody>
            <a:bodyPr wrap="none" rtlCol="0">
              <a:spAutoFit/>
            </a:bodyPr>
            <a:lstStyle/>
            <a:p>
              <a:r>
                <a:rPr lang="en-US" sz="6000" b="1" dirty="0">
                  <a:solidFill>
                    <a:schemeClr val="bg1">
                      <a:lumMod val="85000"/>
                    </a:schemeClr>
                  </a:solidFill>
                </a:rPr>
                <a:t>−</a:t>
              </a:r>
            </a:p>
          </p:txBody>
        </p:sp>
      </p:grpSp>
      <p:grpSp>
        <p:nvGrpSpPr>
          <p:cNvPr id="67" name="Net Price Faded"/>
          <p:cNvGrpSpPr/>
          <p:nvPr/>
        </p:nvGrpSpPr>
        <p:grpSpPr>
          <a:xfrm>
            <a:off x="6176979" y="1255420"/>
            <a:ext cx="1769126" cy="1684147"/>
            <a:chOff x="6262558" y="2752344"/>
            <a:chExt cx="1769126" cy="1684147"/>
          </a:xfrm>
        </p:grpSpPr>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27472" y="2752344"/>
              <a:ext cx="839299" cy="676655"/>
            </a:xfrm>
            <a:prstGeom prst="rect">
              <a:avLst/>
            </a:prstGeom>
          </p:spPr>
        </p:pic>
        <p:sp>
          <p:nvSpPr>
            <p:cNvPr id="69" name="TextBox 68"/>
            <p:cNvSpPr txBox="1"/>
            <p:nvPr/>
          </p:nvSpPr>
          <p:spPr>
            <a:xfrm>
              <a:off x="6262558" y="4036381"/>
              <a:ext cx="1769126" cy="400110"/>
            </a:xfrm>
            <a:prstGeom prst="rect">
              <a:avLst/>
            </a:prstGeom>
            <a:noFill/>
          </p:spPr>
          <p:txBody>
            <a:bodyPr wrap="square" rtlCol="0">
              <a:spAutoFit/>
            </a:bodyPr>
            <a:lstStyle/>
            <a:p>
              <a:r>
                <a:rPr lang="en-US" sz="2000" b="1" dirty="0">
                  <a:solidFill>
                    <a:schemeClr val="bg1">
                      <a:lumMod val="85000"/>
                    </a:schemeClr>
                  </a:solidFill>
                </a:rPr>
                <a:t>Net Price</a:t>
              </a:r>
            </a:p>
          </p:txBody>
        </p:sp>
        <p:sp>
          <p:nvSpPr>
            <p:cNvPr id="70" name="Rectangle 69"/>
            <p:cNvSpPr/>
            <p:nvPr/>
          </p:nvSpPr>
          <p:spPr>
            <a:xfrm>
              <a:off x="6315002" y="3425169"/>
              <a:ext cx="1664238" cy="584775"/>
            </a:xfrm>
            <a:prstGeom prst="rect">
              <a:avLst/>
            </a:prstGeom>
          </p:spPr>
          <p:txBody>
            <a:bodyPr wrap="none">
              <a:spAutoFit/>
            </a:bodyPr>
            <a:lstStyle/>
            <a:p>
              <a:pPr algn="l"/>
              <a:r>
                <a:rPr lang="en-US" sz="3200" b="1" dirty="0">
                  <a:solidFill>
                    <a:schemeClr val="bg1">
                      <a:lumMod val="85000"/>
                    </a:schemeClr>
                  </a:solidFill>
                </a:rPr>
                <a:t>$12,754</a:t>
              </a:r>
            </a:p>
          </p:txBody>
        </p:sp>
      </p:grpSp>
      <p:grpSp>
        <p:nvGrpSpPr>
          <p:cNvPr id="83" name="Sticker Price"/>
          <p:cNvGrpSpPr/>
          <p:nvPr/>
        </p:nvGrpSpPr>
        <p:grpSpPr>
          <a:xfrm>
            <a:off x="1201301" y="2667000"/>
            <a:ext cx="1769125" cy="1755993"/>
            <a:chOff x="990600" y="1930897"/>
            <a:chExt cx="1769125" cy="1755993"/>
          </a:xfrm>
        </p:grpSpPr>
        <p:pic>
          <p:nvPicPr>
            <p:cNvPr id="85" name="Picture 8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87687">
              <a:off x="1474274" y="1930897"/>
              <a:ext cx="801776" cy="646405"/>
            </a:xfrm>
            <a:prstGeom prst="rect">
              <a:avLst/>
            </a:prstGeom>
          </p:spPr>
        </p:pic>
        <p:sp>
          <p:nvSpPr>
            <p:cNvPr id="84" name="Rectangle 83"/>
            <p:cNvSpPr/>
            <p:nvPr/>
          </p:nvSpPr>
          <p:spPr>
            <a:xfrm>
              <a:off x="1043043" y="2675568"/>
              <a:ext cx="1664238" cy="584775"/>
            </a:xfrm>
            <a:prstGeom prst="rect">
              <a:avLst/>
            </a:prstGeom>
          </p:spPr>
          <p:txBody>
            <a:bodyPr wrap="none">
              <a:spAutoFit/>
            </a:bodyPr>
            <a:lstStyle/>
            <a:p>
              <a:pPr algn="l"/>
              <a:r>
                <a:rPr lang="en-US" sz="3200" dirty="0"/>
                <a:t>$42,654</a:t>
              </a:r>
            </a:p>
          </p:txBody>
        </p:sp>
        <p:sp>
          <p:nvSpPr>
            <p:cNvPr id="86" name="TextBox 85"/>
            <p:cNvSpPr txBox="1"/>
            <p:nvPr/>
          </p:nvSpPr>
          <p:spPr>
            <a:xfrm>
              <a:off x="990600" y="3286780"/>
              <a:ext cx="1769125" cy="400110"/>
            </a:xfrm>
            <a:prstGeom prst="rect">
              <a:avLst/>
            </a:prstGeom>
            <a:noFill/>
          </p:spPr>
          <p:txBody>
            <a:bodyPr wrap="square" rtlCol="0">
              <a:spAutoFit/>
            </a:bodyPr>
            <a:lstStyle/>
            <a:p>
              <a:r>
                <a:rPr lang="en-US" sz="2000" b="1" dirty="0"/>
                <a:t>Sticker Price</a:t>
              </a:r>
            </a:p>
          </p:txBody>
        </p:sp>
      </p:grpSp>
      <p:sp>
        <p:nvSpPr>
          <p:cNvPr id="91" name="-"/>
          <p:cNvSpPr txBox="1"/>
          <p:nvPr/>
        </p:nvSpPr>
        <p:spPr>
          <a:xfrm>
            <a:off x="2992254" y="3198583"/>
            <a:ext cx="633508" cy="1015663"/>
          </a:xfrm>
          <a:prstGeom prst="rect">
            <a:avLst/>
          </a:prstGeom>
          <a:noFill/>
        </p:spPr>
        <p:txBody>
          <a:bodyPr wrap="none" rtlCol="0">
            <a:spAutoFit/>
          </a:bodyPr>
          <a:lstStyle/>
          <a:p>
            <a:r>
              <a:rPr lang="en-US" sz="6000" b="1" dirty="0"/>
              <a:t>−</a:t>
            </a:r>
          </a:p>
        </p:txBody>
      </p:sp>
      <p:grpSp>
        <p:nvGrpSpPr>
          <p:cNvPr id="79" name="Grants"/>
          <p:cNvGrpSpPr/>
          <p:nvPr/>
        </p:nvGrpSpPr>
        <p:grpSpPr>
          <a:xfrm>
            <a:off x="3124201" y="2737992"/>
            <a:ext cx="2968040" cy="2300554"/>
            <a:chOff x="2897458" y="2001889"/>
            <a:chExt cx="2968040" cy="2300554"/>
          </a:xfrm>
        </p:grpSpPr>
        <p:pic>
          <p:nvPicPr>
            <p:cNvPr id="80" name="Picture 79" descr="minu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47599" y="2001889"/>
              <a:ext cx="757566" cy="610762"/>
            </a:xfrm>
            <a:prstGeom prst="rect">
              <a:avLst/>
            </a:prstGeom>
          </p:spPr>
        </p:pic>
        <p:sp>
          <p:nvSpPr>
            <p:cNvPr id="82" name="Rectangle 81"/>
            <p:cNvSpPr/>
            <p:nvPr/>
          </p:nvSpPr>
          <p:spPr>
            <a:xfrm>
              <a:off x="3394263" y="2675568"/>
              <a:ext cx="1664238" cy="584775"/>
            </a:xfrm>
            <a:prstGeom prst="rect">
              <a:avLst/>
            </a:prstGeom>
          </p:spPr>
          <p:txBody>
            <a:bodyPr wrap="none">
              <a:spAutoFit/>
            </a:bodyPr>
            <a:lstStyle/>
            <a:p>
              <a:pPr algn="l"/>
              <a:r>
                <a:rPr lang="en-US" sz="3200" dirty="0"/>
                <a:t>$29,900</a:t>
              </a:r>
            </a:p>
          </p:txBody>
        </p:sp>
        <p:sp>
          <p:nvSpPr>
            <p:cNvPr id="81" name="TextBox 80"/>
            <p:cNvSpPr txBox="1"/>
            <p:nvPr/>
          </p:nvSpPr>
          <p:spPr>
            <a:xfrm>
              <a:off x="2897458" y="3286780"/>
              <a:ext cx="2968040" cy="1015663"/>
            </a:xfrm>
            <a:prstGeom prst="rect">
              <a:avLst/>
            </a:prstGeom>
            <a:noFill/>
          </p:spPr>
          <p:txBody>
            <a:bodyPr wrap="square" rtlCol="0">
              <a:spAutoFit/>
            </a:bodyPr>
            <a:lstStyle/>
            <a:p>
              <a:r>
                <a:rPr lang="en-US" sz="2000" b="1" dirty="0"/>
                <a:t>Pell Grant, State Grant and Institutional Scholarship</a:t>
              </a:r>
            </a:p>
          </p:txBody>
        </p:sp>
      </p:grpSp>
      <p:grpSp>
        <p:nvGrpSpPr>
          <p:cNvPr id="92" name="="/>
          <p:cNvGrpSpPr/>
          <p:nvPr/>
        </p:nvGrpSpPr>
        <p:grpSpPr>
          <a:xfrm>
            <a:off x="5460093" y="3095326"/>
            <a:ext cx="633508" cy="1222177"/>
            <a:chOff x="5565106" y="2590800"/>
            <a:chExt cx="633508" cy="1222177"/>
          </a:xfrm>
        </p:grpSpPr>
        <p:sp>
          <p:nvSpPr>
            <p:cNvPr id="93" name="TextBox 92"/>
            <p:cNvSpPr txBox="1"/>
            <p:nvPr/>
          </p:nvSpPr>
          <p:spPr>
            <a:xfrm>
              <a:off x="5565106" y="2590800"/>
              <a:ext cx="633508" cy="1015663"/>
            </a:xfrm>
            <a:prstGeom prst="rect">
              <a:avLst/>
            </a:prstGeom>
            <a:noFill/>
          </p:spPr>
          <p:txBody>
            <a:bodyPr wrap="none" rtlCol="0">
              <a:spAutoFit/>
            </a:bodyPr>
            <a:lstStyle/>
            <a:p>
              <a:r>
                <a:rPr lang="en-US" sz="6000" b="1" dirty="0"/>
                <a:t>−</a:t>
              </a:r>
            </a:p>
          </p:txBody>
        </p:sp>
        <p:sp>
          <p:nvSpPr>
            <p:cNvPr id="94" name="TextBox 93"/>
            <p:cNvSpPr txBox="1"/>
            <p:nvPr/>
          </p:nvSpPr>
          <p:spPr>
            <a:xfrm>
              <a:off x="5565106" y="2797314"/>
              <a:ext cx="633508" cy="1015663"/>
            </a:xfrm>
            <a:prstGeom prst="rect">
              <a:avLst/>
            </a:prstGeom>
            <a:noFill/>
          </p:spPr>
          <p:txBody>
            <a:bodyPr wrap="none" rtlCol="0">
              <a:spAutoFit/>
            </a:bodyPr>
            <a:lstStyle/>
            <a:p>
              <a:r>
                <a:rPr lang="en-US" sz="6000" b="1" dirty="0"/>
                <a:t>−</a:t>
              </a:r>
            </a:p>
          </p:txBody>
        </p:sp>
      </p:grpSp>
      <p:grpSp>
        <p:nvGrpSpPr>
          <p:cNvPr id="87" name="Net Price Upper"/>
          <p:cNvGrpSpPr/>
          <p:nvPr/>
        </p:nvGrpSpPr>
        <p:grpSpPr>
          <a:xfrm>
            <a:off x="6178337" y="2742857"/>
            <a:ext cx="1769126" cy="1684147"/>
            <a:chOff x="6262558" y="2752344"/>
            <a:chExt cx="1769126" cy="1684147"/>
          </a:xfrm>
        </p:grpSpPr>
        <p:pic>
          <p:nvPicPr>
            <p:cNvPr id="88" name="Picture 87" descr="equal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27472" y="2752344"/>
              <a:ext cx="839299" cy="676656"/>
            </a:xfrm>
            <a:prstGeom prst="rect">
              <a:avLst/>
            </a:prstGeom>
          </p:spPr>
        </p:pic>
        <p:sp>
          <p:nvSpPr>
            <p:cNvPr id="90" name="Rectangle 89"/>
            <p:cNvSpPr/>
            <p:nvPr/>
          </p:nvSpPr>
          <p:spPr>
            <a:xfrm>
              <a:off x="6315002" y="3425169"/>
              <a:ext cx="1664238" cy="584775"/>
            </a:xfrm>
            <a:prstGeom prst="rect">
              <a:avLst/>
            </a:prstGeom>
          </p:spPr>
          <p:txBody>
            <a:bodyPr wrap="none">
              <a:spAutoFit/>
            </a:bodyPr>
            <a:lstStyle/>
            <a:p>
              <a:pPr algn="l"/>
              <a:r>
                <a:rPr lang="en-US" sz="3200" b="1" dirty="0"/>
                <a:t>$12,754</a:t>
              </a:r>
            </a:p>
          </p:txBody>
        </p:sp>
        <p:sp>
          <p:nvSpPr>
            <p:cNvPr id="89" name="TextBox 88"/>
            <p:cNvSpPr txBox="1"/>
            <p:nvPr/>
          </p:nvSpPr>
          <p:spPr>
            <a:xfrm>
              <a:off x="6262558" y="4036381"/>
              <a:ext cx="1769126" cy="400110"/>
            </a:xfrm>
            <a:prstGeom prst="rect">
              <a:avLst/>
            </a:prstGeom>
            <a:noFill/>
          </p:spPr>
          <p:txBody>
            <a:bodyPr wrap="square" rtlCol="0">
              <a:spAutoFit/>
            </a:bodyPr>
            <a:lstStyle/>
            <a:p>
              <a:r>
                <a:rPr lang="en-US" sz="2000" b="1" dirty="0"/>
                <a:t>Net Price</a:t>
              </a:r>
            </a:p>
          </p:txBody>
        </p:sp>
      </p:grpSp>
      <p:grpSp>
        <p:nvGrpSpPr>
          <p:cNvPr id="110" name="Net Price that moves"/>
          <p:cNvGrpSpPr/>
          <p:nvPr/>
        </p:nvGrpSpPr>
        <p:grpSpPr>
          <a:xfrm>
            <a:off x="6181344" y="1219200"/>
            <a:ext cx="1769126" cy="1684147"/>
            <a:chOff x="6262558" y="2752344"/>
            <a:chExt cx="1769126" cy="1684147"/>
          </a:xfrm>
        </p:grpSpPr>
        <p:pic>
          <p:nvPicPr>
            <p:cNvPr id="131" name="Picture 1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27473" y="2752344"/>
              <a:ext cx="839297" cy="676655"/>
            </a:xfrm>
            <a:prstGeom prst="rect">
              <a:avLst/>
            </a:prstGeom>
          </p:spPr>
        </p:pic>
        <p:sp>
          <p:nvSpPr>
            <p:cNvPr id="132" name="TextBox 131"/>
            <p:cNvSpPr txBox="1"/>
            <p:nvPr/>
          </p:nvSpPr>
          <p:spPr>
            <a:xfrm>
              <a:off x="6262558" y="4036381"/>
              <a:ext cx="1769126" cy="400110"/>
            </a:xfrm>
            <a:prstGeom prst="rect">
              <a:avLst/>
            </a:prstGeom>
            <a:noFill/>
          </p:spPr>
          <p:txBody>
            <a:bodyPr wrap="square" rtlCol="0">
              <a:spAutoFit/>
            </a:bodyPr>
            <a:lstStyle/>
            <a:p>
              <a:r>
                <a:rPr lang="en-US" sz="2000" b="1" dirty="0"/>
                <a:t>Net Price</a:t>
              </a:r>
            </a:p>
          </p:txBody>
        </p:sp>
        <p:sp>
          <p:nvSpPr>
            <p:cNvPr id="133" name="Rectangle 132"/>
            <p:cNvSpPr/>
            <p:nvPr/>
          </p:nvSpPr>
          <p:spPr>
            <a:xfrm>
              <a:off x="6315002" y="3425169"/>
              <a:ext cx="1664238" cy="584775"/>
            </a:xfrm>
            <a:prstGeom prst="rect">
              <a:avLst/>
            </a:prstGeom>
          </p:spPr>
          <p:txBody>
            <a:bodyPr wrap="none">
              <a:spAutoFit/>
            </a:bodyPr>
            <a:lstStyle/>
            <a:p>
              <a:pPr algn="l"/>
              <a:r>
                <a:rPr lang="en-US" sz="3200" dirty="0"/>
                <a:t>$12,754</a:t>
              </a:r>
            </a:p>
          </p:txBody>
        </p:sp>
      </p:grpSp>
      <p:sp>
        <p:nvSpPr>
          <p:cNvPr id="98" name="-"/>
          <p:cNvSpPr txBox="1"/>
          <p:nvPr/>
        </p:nvSpPr>
        <p:spPr>
          <a:xfrm>
            <a:off x="2990088" y="4032504"/>
            <a:ext cx="633508" cy="1015663"/>
          </a:xfrm>
          <a:prstGeom prst="rect">
            <a:avLst/>
          </a:prstGeom>
          <a:noFill/>
        </p:spPr>
        <p:txBody>
          <a:bodyPr wrap="none" rtlCol="0">
            <a:spAutoFit/>
          </a:bodyPr>
          <a:lstStyle/>
          <a:p>
            <a:r>
              <a:rPr lang="en-US" sz="6000" b="1" dirty="0"/>
              <a:t>−</a:t>
            </a:r>
          </a:p>
        </p:txBody>
      </p:sp>
      <p:grpSp>
        <p:nvGrpSpPr>
          <p:cNvPr id="102" name="Federal Loan"/>
          <p:cNvGrpSpPr/>
          <p:nvPr/>
        </p:nvGrpSpPr>
        <p:grpSpPr>
          <a:xfrm>
            <a:off x="3352800" y="3569823"/>
            <a:ext cx="2367635" cy="1992777"/>
            <a:chOff x="3042565" y="2001889"/>
            <a:chExt cx="2367635" cy="1992777"/>
          </a:xfrm>
        </p:grpSpPr>
        <p:pic>
          <p:nvPicPr>
            <p:cNvPr id="103" name="Picture 102" descr="minu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7599" y="2001889"/>
              <a:ext cx="757566" cy="610762"/>
            </a:xfrm>
            <a:prstGeom prst="rect">
              <a:avLst/>
            </a:prstGeom>
          </p:spPr>
        </p:pic>
        <p:sp>
          <p:nvSpPr>
            <p:cNvPr id="105" name="Rectangle 104"/>
            <p:cNvSpPr/>
            <p:nvPr/>
          </p:nvSpPr>
          <p:spPr>
            <a:xfrm>
              <a:off x="3508076" y="2675568"/>
              <a:ext cx="1436612" cy="584775"/>
            </a:xfrm>
            <a:prstGeom prst="rect">
              <a:avLst/>
            </a:prstGeom>
          </p:spPr>
          <p:txBody>
            <a:bodyPr wrap="none">
              <a:spAutoFit/>
            </a:bodyPr>
            <a:lstStyle/>
            <a:p>
              <a:pPr algn="l"/>
              <a:r>
                <a:rPr lang="en-US" sz="3200" dirty="0"/>
                <a:t>$5,500</a:t>
              </a:r>
            </a:p>
          </p:txBody>
        </p:sp>
        <p:sp>
          <p:nvSpPr>
            <p:cNvPr id="104" name="TextBox 103"/>
            <p:cNvSpPr txBox="1"/>
            <p:nvPr/>
          </p:nvSpPr>
          <p:spPr>
            <a:xfrm>
              <a:off x="3042565" y="3286780"/>
              <a:ext cx="2367635" cy="707886"/>
            </a:xfrm>
            <a:prstGeom prst="rect">
              <a:avLst/>
            </a:prstGeom>
            <a:noFill/>
          </p:spPr>
          <p:txBody>
            <a:bodyPr wrap="square" rtlCol="0">
              <a:spAutoFit/>
            </a:bodyPr>
            <a:lstStyle/>
            <a:p>
              <a:r>
                <a:rPr lang="en-US" sz="2000" b="1" dirty="0"/>
                <a:t>Federal</a:t>
              </a:r>
              <a:br>
                <a:rPr lang="en-US" sz="2000" b="1" dirty="0"/>
              </a:br>
              <a:r>
                <a:rPr lang="en-US" sz="2000" b="1" dirty="0"/>
                <a:t> Student Loan</a:t>
              </a:r>
            </a:p>
          </p:txBody>
        </p:sp>
      </p:grpSp>
      <p:grpSp>
        <p:nvGrpSpPr>
          <p:cNvPr id="99" name="="/>
          <p:cNvGrpSpPr/>
          <p:nvPr/>
        </p:nvGrpSpPr>
        <p:grpSpPr>
          <a:xfrm>
            <a:off x="5468112" y="3931920"/>
            <a:ext cx="633508" cy="1222177"/>
            <a:chOff x="5565106" y="2590800"/>
            <a:chExt cx="633508" cy="1222177"/>
          </a:xfrm>
        </p:grpSpPr>
        <p:sp>
          <p:nvSpPr>
            <p:cNvPr id="100" name="TextBox 99"/>
            <p:cNvSpPr txBox="1"/>
            <p:nvPr/>
          </p:nvSpPr>
          <p:spPr>
            <a:xfrm>
              <a:off x="5565106" y="2590800"/>
              <a:ext cx="633508" cy="1015663"/>
            </a:xfrm>
            <a:prstGeom prst="rect">
              <a:avLst/>
            </a:prstGeom>
            <a:noFill/>
          </p:spPr>
          <p:txBody>
            <a:bodyPr wrap="none" rtlCol="0">
              <a:spAutoFit/>
            </a:bodyPr>
            <a:lstStyle/>
            <a:p>
              <a:r>
                <a:rPr lang="en-US" sz="6000" b="1" dirty="0"/>
                <a:t>−</a:t>
              </a:r>
            </a:p>
          </p:txBody>
        </p:sp>
        <p:sp>
          <p:nvSpPr>
            <p:cNvPr id="101" name="TextBox 100"/>
            <p:cNvSpPr txBox="1"/>
            <p:nvPr/>
          </p:nvSpPr>
          <p:spPr>
            <a:xfrm>
              <a:off x="5565106" y="2797314"/>
              <a:ext cx="633508" cy="1015663"/>
            </a:xfrm>
            <a:prstGeom prst="rect">
              <a:avLst/>
            </a:prstGeom>
            <a:noFill/>
          </p:spPr>
          <p:txBody>
            <a:bodyPr wrap="none" rtlCol="0">
              <a:spAutoFit/>
            </a:bodyPr>
            <a:lstStyle/>
            <a:p>
              <a:r>
                <a:rPr lang="en-US" sz="6000" b="1" dirty="0"/>
                <a:t>−</a:t>
              </a:r>
            </a:p>
          </p:txBody>
        </p:sp>
      </p:grpSp>
      <p:grpSp>
        <p:nvGrpSpPr>
          <p:cNvPr id="106" name="Cost not covered"/>
          <p:cNvGrpSpPr/>
          <p:nvPr/>
        </p:nvGrpSpPr>
        <p:grpSpPr>
          <a:xfrm>
            <a:off x="6477000" y="3569823"/>
            <a:ext cx="1436612" cy="1242360"/>
            <a:chOff x="6132133" y="2017983"/>
            <a:chExt cx="1436612" cy="1242360"/>
          </a:xfrm>
        </p:grpSpPr>
        <p:pic>
          <p:nvPicPr>
            <p:cNvPr id="107" name="Picture 106" descr="equal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54993" y="2017983"/>
              <a:ext cx="725880" cy="585216"/>
            </a:xfrm>
            <a:prstGeom prst="rect">
              <a:avLst/>
            </a:prstGeom>
          </p:spPr>
        </p:pic>
        <p:sp>
          <p:nvSpPr>
            <p:cNvPr id="109" name="Rectangle 108"/>
            <p:cNvSpPr/>
            <p:nvPr/>
          </p:nvSpPr>
          <p:spPr>
            <a:xfrm>
              <a:off x="6132133" y="2675568"/>
              <a:ext cx="1436612" cy="584775"/>
            </a:xfrm>
            <a:prstGeom prst="rect">
              <a:avLst/>
            </a:prstGeom>
          </p:spPr>
          <p:txBody>
            <a:bodyPr wrap="none">
              <a:spAutoFit/>
            </a:bodyPr>
            <a:lstStyle/>
            <a:p>
              <a:pPr algn="l"/>
              <a:r>
                <a:rPr lang="en-US" sz="3200" b="1" dirty="0">
                  <a:solidFill>
                    <a:srgbClr val="ED2289"/>
                  </a:solidFill>
                </a:rPr>
                <a:t>$7,254</a:t>
              </a:r>
            </a:p>
          </p:txBody>
        </p:sp>
      </p:grpSp>
      <p:sp>
        <p:nvSpPr>
          <p:cNvPr id="76" name="TextBox 75"/>
          <p:cNvSpPr txBox="1"/>
          <p:nvPr/>
        </p:nvSpPr>
        <p:spPr>
          <a:xfrm>
            <a:off x="6130562" y="4838620"/>
            <a:ext cx="2064477" cy="1015663"/>
          </a:xfrm>
          <a:prstGeom prst="rect">
            <a:avLst/>
          </a:prstGeom>
          <a:noFill/>
        </p:spPr>
        <p:txBody>
          <a:bodyPr wrap="square" rtlCol="0">
            <a:spAutoFit/>
          </a:bodyPr>
          <a:lstStyle/>
          <a:p>
            <a:pPr>
              <a:spcBef>
                <a:spcPts val="0"/>
              </a:spcBef>
              <a:spcAft>
                <a:spcPts val="0"/>
              </a:spcAft>
            </a:pPr>
            <a:r>
              <a:rPr lang="en-US" sz="2000" b="1" dirty="0">
                <a:solidFill>
                  <a:srgbClr val="ED2289"/>
                </a:solidFill>
              </a:rPr>
              <a:t>Cost not covered by financial aid</a:t>
            </a:r>
          </a:p>
        </p:txBody>
      </p:sp>
      <p:sp>
        <p:nvSpPr>
          <p:cNvPr id="134" name="TextBox 133"/>
          <p:cNvSpPr txBox="1"/>
          <p:nvPr/>
        </p:nvSpPr>
        <p:spPr>
          <a:xfrm>
            <a:off x="6142329" y="5862935"/>
            <a:ext cx="2040943" cy="461665"/>
          </a:xfrm>
          <a:prstGeom prst="rect">
            <a:avLst/>
          </a:prstGeom>
          <a:noFill/>
        </p:spPr>
        <p:txBody>
          <a:bodyPr wrap="none" rtlCol="0">
            <a:spAutoFit/>
          </a:bodyPr>
          <a:lstStyle/>
          <a:p>
            <a:r>
              <a:rPr lang="en-US" sz="1200" i="1" dirty="0"/>
              <a:t>(may be less depending</a:t>
            </a:r>
            <a:br>
              <a:rPr lang="en-US" sz="1200" i="1" dirty="0"/>
            </a:br>
            <a:r>
              <a:rPr lang="en-US" sz="1200" i="1" dirty="0"/>
              <a:t> on additional scholarships)</a:t>
            </a:r>
          </a:p>
        </p:txBody>
      </p:sp>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57600" y="179789"/>
            <a:ext cx="1689339" cy="970739"/>
          </a:xfrm>
          <a:prstGeom prst="rect">
            <a:avLst/>
          </a:prstGeom>
        </p:spPr>
      </p:pic>
    </p:spTree>
    <p:extLst>
      <p:ext uri="{BB962C8B-B14F-4D97-AF65-F5344CB8AC3E}">
        <p14:creationId xmlns:p14="http://schemas.microsoft.com/office/powerpoint/2010/main" val="66101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300"/>
                                        <p:tgtEl>
                                          <p:spTgt spid="83"/>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300"/>
                                        <p:tgtEl>
                                          <p:spTgt spid="91"/>
                                        </p:tgtEl>
                                      </p:cBhvr>
                                    </p:animEffect>
                                  </p:childTnLst>
                                </p:cTn>
                              </p:par>
                            </p:childTnLst>
                          </p:cTn>
                        </p:par>
                        <p:par>
                          <p:cTn id="12" fill="hold">
                            <p:stCondLst>
                              <p:cond delay="600"/>
                            </p:stCondLst>
                            <p:childTnLst>
                              <p:par>
                                <p:cTn id="13" presetID="22" presetClass="entr" presetSubtype="8"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left)">
                                      <p:cBhvr>
                                        <p:cTn id="15" dur="300"/>
                                        <p:tgtEl>
                                          <p:spTgt spid="79"/>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300"/>
                                        <p:tgtEl>
                                          <p:spTgt spid="92"/>
                                        </p:tgtEl>
                                      </p:cBhvr>
                                    </p:animEffect>
                                  </p:childTnLst>
                                </p:cTn>
                              </p:par>
                            </p:childTnLst>
                          </p:cTn>
                        </p:par>
                        <p:par>
                          <p:cTn id="20" fill="hold">
                            <p:stCondLst>
                              <p:cond delay="1200"/>
                            </p:stCondLst>
                            <p:childTnLst>
                              <p:par>
                                <p:cTn id="21" presetID="22" presetClass="entr" presetSubtype="8" fill="hold"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left)">
                                      <p:cBhvr>
                                        <p:cTn id="23" dur="300"/>
                                        <p:tgtEl>
                                          <p:spTgt spid="87"/>
                                        </p:tgtEl>
                                      </p:cBhvr>
                                    </p:animEffect>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1.11111E-6 1.04581E-6 L 0.00052 -0.21587 " pathEditMode="relative" rAng="0" ptsTypes="AA">
                                      <p:cBhvr>
                                        <p:cTn id="27" dur="800" fill="hold"/>
                                        <p:tgtEl>
                                          <p:spTgt spid="83"/>
                                        </p:tgtEl>
                                        <p:attrNameLst>
                                          <p:attrName>ppt_x</p:attrName>
                                          <p:attrName>ppt_y</p:attrName>
                                        </p:attrNameLst>
                                      </p:cBhvr>
                                      <p:rCtr x="17" y="-10805"/>
                                    </p:animMotion>
                                  </p:childTnLst>
                                </p:cTn>
                              </p:par>
                              <p:par>
                                <p:cTn id="28" presetID="64" presetClass="path" presetSubtype="0" accel="50000" decel="50000" fill="hold" nodeType="withEffect">
                                  <p:stCondLst>
                                    <p:cond delay="0"/>
                                  </p:stCondLst>
                                  <p:childTnLst>
                                    <p:animMotion origin="layout" path="M 8.33333E-7 -4.44444E-6 L 8.33333E-7 -0.21597 " pathEditMode="relative" rAng="0" ptsTypes="AA">
                                      <p:cBhvr>
                                        <p:cTn id="29" dur="800" fill="hold"/>
                                        <p:tgtEl>
                                          <p:spTgt spid="79"/>
                                        </p:tgtEl>
                                        <p:attrNameLst>
                                          <p:attrName>ppt_x</p:attrName>
                                          <p:attrName>ppt_y</p:attrName>
                                        </p:attrNameLst>
                                      </p:cBhvr>
                                      <p:rCtr x="0" y="-10810"/>
                                    </p:animMotion>
                                  </p:childTnLst>
                                </p:cTn>
                              </p:par>
                              <p:par>
                                <p:cTn id="30" presetID="64" presetClass="path" presetSubtype="0" accel="50000" decel="50000" fill="hold" nodeType="withEffect">
                                  <p:stCondLst>
                                    <p:cond delay="0"/>
                                  </p:stCondLst>
                                  <p:childTnLst>
                                    <p:animMotion origin="layout" path="M 4.72222E-6 -7.40741E-7 L -0.00035 -0.21667 " pathEditMode="relative" rAng="0" ptsTypes="AA">
                                      <p:cBhvr>
                                        <p:cTn id="31" dur="800" fill="hold"/>
                                        <p:tgtEl>
                                          <p:spTgt spid="87"/>
                                        </p:tgtEl>
                                        <p:attrNameLst>
                                          <p:attrName>ppt_x</p:attrName>
                                          <p:attrName>ppt_y</p:attrName>
                                        </p:attrNameLst>
                                      </p:cBhvr>
                                      <p:rCtr x="-17" y="-10833"/>
                                    </p:animMotion>
                                  </p:childTnLst>
                                </p:cTn>
                              </p:par>
                              <p:par>
                                <p:cTn id="32" presetID="64" presetClass="path" presetSubtype="0" accel="50000" decel="50000" fill="hold" grpId="1" nodeType="withEffect">
                                  <p:stCondLst>
                                    <p:cond delay="0"/>
                                  </p:stCondLst>
                                  <p:childTnLst>
                                    <p:animMotion origin="layout" path="M 4.44444E-6 7.40741E-7 L -0.00035 -0.21389 " pathEditMode="relative" rAng="0" ptsTypes="AA">
                                      <p:cBhvr>
                                        <p:cTn id="33" dur="800" fill="hold"/>
                                        <p:tgtEl>
                                          <p:spTgt spid="91"/>
                                        </p:tgtEl>
                                        <p:attrNameLst>
                                          <p:attrName>ppt_x</p:attrName>
                                          <p:attrName>ppt_y</p:attrName>
                                        </p:attrNameLst>
                                      </p:cBhvr>
                                      <p:rCtr x="-17" y="-10694"/>
                                    </p:animMotion>
                                  </p:childTnLst>
                                </p:cTn>
                              </p:par>
                              <p:par>
                                <p:cTn id="34" presetID="64" presetClass="path" presetSubtype="0" accel="50000" decel="50000" fill="hold" nodeType="withEffect">
                                  <p:stCondLst>
                                    <p:cond delay="0"/>
                                  </p:stCondLst>
                                  <p:childTnLst>
                                    <p:animMotion origin="layout" path="M 2.77778E-6 7.40741E-7 L 2.77778E-6 -0.21412 " pathEditMode="relative" rAng="0" ptsTypes="AA">
                                      <p:cBhvr>
                                        <p:cTn id="35" dur="800" fill="hold"/>
                                        <p:tgtEl>
                                          <p:spTgt spid="92"/>
                                        </p:tgtEl>
                                        <p:attrNameLst>
                                          <p:attrName>ppt_x</p:attrName>
                                          <p:attrName>ppt_y</p:attrName>
                                        </p:attrNameLst>
                                      </p:cBhvr>
                                      <p:rCtr x="0" y="-10718"/>
                                    </p:animMotion>
                                  </p:childTnLst>
                                </p:cTn>
                              </p:par>
                            </p:childTnLst>
                          </p:cTn>
                        </p:par>
                        <p:par>
                          <p:cTn id="36" fill="hold">
                            <p:stCondLst>
                              <p:cond delay="800"/>
                            </p:stCondLst>
                            <p:childTnLst>
                              <p:par>
                                <p:cTn id="37" presetID="10" presetClass="exit" presetSubtype="0" fill="hold" nodeType="afterEffect">
                                  <p:stCondLst>
                                    <p:cond delay="0"/>
                                  </p:stCondLst>
                                  <p:childTnLst>
                                    <p:animEffect transition="out" filter="fade">
                                      <p:cBhvr>
                                        <p:cTn id="38" dur="300"/>
                                        <p:tgtEl>
                                          <p:spTgt spid="83"/>
                                        </p:tgtEl>
                                      </p:cBhvr>
                                    </p:animEffect>
                                    <p:set>
                                      <p:cBhvr>
                                        <p:cTn id="39" dur="1" fill="hold">
                                          <p:stCondLst>
                                            <p:cond delay="299"/>
                                          </p:stCondLst>
                                        </p:cTn>
                                        <p:tgtEl>
                                          <p:spTgt spid="83"/>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300"/>
                                        <p:tgtEl>
                                          <p:spTgt spid="91"/>
                                        </p:tgtEl>
                                      </p:cBhvr>
                                    </p:animEffect>
                                    <p:set>
                                      <p:cBhvr>
                                        <p:cTn id="42" dur="1" fill="hold">
                                          <p:stCondLst>
                                            <p:cond delay="299"/>
                                          </p:stCondLst>
                                        </p:cTn>
                                        <p:tgtEl>
                                          <p:spTgt spid="9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300"/>
                                        <p:tgtEl>
                                          <p:spTgt spid="79"/>
                                        </p:tgtEl>
                                      </p:cBhvr>
                                    </p:animEffect>
                                    <p:set>
                                      <p:cBhvr>
                                        <p:cTn id="45" dur="1" fill="hold">
                                          <p:stCondLst>
                                            <p:cond delay="299"/>
                                          </p:stCondLst>
                                        </p:cTn>
                                        <p:tgtEl>
                                          <p:spTgt spid="7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300"/>
                                        <p:tgtEl>
                                          <p:spTgt spid="92"/>
                                        </p:tgtEl>
                                      </p:cBhvr>
                                    </p:animEffect>
                                    <p:set>
                                      <p:cBhvr>
                                        <p:cTn id="48" dur="1" fill="hold">
                                          <p:stCondLst>
                                            <p:cond delay="299"/>
                                          </p:stCondLst>
                                        </p:cTn>
                                        <p:tgtEl>
                                          <p:spTgt spid="9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300"/>
                                        <p:tgtEl>
                                          <p:spTgt spid="87"/>
                                        </p:tgtEl>
                                      </p:cBhvr>
                                    </p:animEffect>
                                    <p:set>
                                      <p:cBhvr>
                                        <p:cTn id="51" dur="1" fill="hold">
                                          <p:stCondLst>
                                            <p:cond delay="299"/>
                                          </p:stCondLst>
                                        </p:cTn>
                                        <p:tgtEl>
                                          <p:spTgt spid="87"/>
                                        </p:tgtEl>
                                        <p:attrNameLst>
                                          <p:attrName>style.visibility</p:attrName>
                                        </p:attrNameLst>
                                      </p:cBhvr>
                                      <p:to>
                                        <p:strVal val="hidden"/>
                                      </p:to>
                                    </p:set>
                                  </p:childTnLst>
                                </p:cTn>
                              </p:par>
                            </p:childTnLst>
                          </p:cTn>
                        </p:par>
                        <p:par>
                          <p:cTn id="52" fill="hold">
                            <p:stCondLst>
                              <p:cond delay="1100"/>
                            </p:stCondLst>
                            <p:childTnLst>
                              <p:par>
                                <p:cTn id="53" presetID="10" presetClass="entr" presetSubtype="0"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300"/>
                                        <p:tgtEl>
                                          <p:spTgt spid="59"/>
                                        </p:tgtEl>
                                      </p:cBhvr>
                                    </p:animEffect>
                                  </p:childTnLst>
                                </p:cTn>
                              </p:par>
                              <p:par>
                                <p:cTn id="56" presetID="10" presetClass="entr" presetSubtype="0" fill="hold"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300"/>
                                        <p:tgtEl>
                                          <p:spTgt spid="63"/>
                                        </p:tgtEl>
                                      </p:cBhvr>
                                    </p:animEffect>
                                  </p:childTnLst>
                                </p:cTn>
                              </p:par>
                              <p:par>
                                <p:cTn id="59" presetID="10" presetClass="entr" presetSubtype="0"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300"/>
                                        <p:tgtEl>
                                          <p:spTgt spid="6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300"/>
                                        <p:tgtEl>
                                          <p:spTgt spid="71"/>
                                        </p:tgtEl>
                                      </p:cBhvr>
                                    </p:animEffect>
                                  </p:childTnLst>
                                </p:cTn>
                              </p:par>
                              <p:par>
                                <p:cTn id="65" presetID="10"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300"/>
                                        <p:tgtEl>
                                          <p:spTgt spid="72"/>
                                        </p:tgtEl>
                                      </p:cBhvr>
                                    </p:animEffect>
                                  </p:childTnLst>
                                </p:cTn>
                              </p:par>
                            </p:childTnLst>
                          </p:cTn>
                        </p:par>
                        <p:par>
                          <p:cTn id="68" fill="hold">
                            <p:stCondLst>
                              <p:cond delay="1400"/>
                            </p:stCondLst>
                            <p:childTnLst>
                              <p:par>
                                <p:cTn id="69" presetID="10" presetClass="entr" presetSubtype="0" fill="hold" nodeType="after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fade">
                                      <p:cBhvr>
                                        <p:cTn id="71" dur="500"/>
                                        <p:tgtEl>
                                          <p:spTgt spid="110"/>
                                        </p:tgtEl>
                                      </p:cBhvr>
                                    </p:animEffect>
                                  </p:childTnLst>
                                </p:cTn>
                              </p:par>
                            </p:childTnLst>
                          </p:cTn>
                        </p:par>
                        <p:par>
                          <p:cTn id="72" fill="hold">
                            <p:stCondLst>
                              <p:cond delay="1900"/>
                            </p:stCondLst>
                            <p:childTnLst>
                              <p:par>
                                <p:cTn id="73" presetID="0" presetClass="path" presetSubtype="0" accel="50000" decel="50000" fill="hold" nodeType="afterEffect">
                                  <p:stCondLst>
                                    <p:cond delay="0"/>
                                  </p:stCondLst>
                                  <p:childTnLst>
                                    <p:animMotion origin="layout" path="M -0.00069 0.0007 C -0.0151 0.01042 -0.03698 0.01644 -0.04948 0.02223 C -0.06284 0.02801 -0.07448 0.03889 -0.08784 0.04375 C -0.09392 0.05023 -0.09948 0.05348 -0.10642 0.05764 C -0.11336 0.06644 -0.1085 0.06111 -0.12239 0.07037 C -0.12899 0.075 -0.13541 0.08218 -0.14288 0.08704 C -0.14896 0.09167 -0.1559 0.09653 -0.1625 0.10232 C -0.16389 0.10417 -0.16493 0.10695 -0.16684 0.10834 C -0.18003 0.11852 -0.18194 0.11621 -0.19166 0.12523 C -0.2125 0.14306 -0.23576 0.15625 -0.25468 0.1757 C -0.25694 0.17801 -0.25972 0.17778 -0.2618 0.1794 C -0.26823 0.18264 -0.27448 0.18635 -0.28055 0.18982 C -0.28698 0.19352 -0.29132 0.2 -0.29774 0.20371 C -0.30781 0.21088 -0.31996 0.21435 -0.3309 0.22084 C -0.33871 0.22547 -0.34496 0.23102 -0.35312 0.23449 C -0.35972 0.24144 -0.36458 0.2426 -0.37205 0.24699 C -0.38211 0.25255 -0.3908 0.25926 -0.40208 0.26181 C -0.41128 0.27014 -0.42205 0.27616 -0.43246 0.28079 C -0.44097 0.28866 -0.43541 0.28473 -0.4493 0.29167 L -0.4493 0.2919 C -0.45521 0.29676 -0.46319 0.30324 -0.47031 0.30556 C -0.48264 0.31598 -0.49982 0.31366 -0.51336 0.32084 C -0.51701 0.32292 -0.52083 0.32547 -0.52413 0.32709 C -0.52639 0.32824 -0.53125 0.33033 -0.53125 0.33056 C -0.53489 0.3375 -0.54045 0.33912 -0.54514 0.33912 " pathEditMode="relative" rAng="0" ptsTypes="AAAAAAAAAAAAAAAAAAAAAAAAA">
                                      <p:cBhvr>
                                        <p:cTn id="74" dur="800" fill="hold"/>
                                        <p:tgtEl>
                                          <p:spTgt spid="110"/>
                                        </p:tgtEl>
                                        <p:attrNameLst>
                                          <p:attrName>ppt_x</p:attrName>
                                          <p:attrName>ppt_y</p:attrName>
                                        </p:attrNameLst>
                                      </p:cBhvr>
                                      <p:rCtr x="-27222" y="16921"/>
                                    </p:animMotion>
                                  </p:childTnLst>
                                </p:cTn>
                              </p:par>
                            </p:childTnLst>
                          </p:cTn>
                        </p:par>
                        <p:par>
                          <p:cTn id="75" fill="hold">
                            <p:stCondLst>
                              <p:cond delay="2700"/>
                            </p:stCondLst>
                            <p:childTnLst>
                              <p:par>
                                <p:cTn id="76" presetID="10" presetClass="entr" presetSubtype="0" fill="hold" grpId="0" nodeType="afterEffect">
                                  <p:stCondLst>
                                    <p:cond delay="0"/>
                                  </p:stCondLst>
                                  <p:childTnLst>
                                    <p:set>
                                      <p:cBhvr>
                                        <p:cTn id="77" dur="1" fill="hold">
                                          <p:stCondLst>
                                            <p:cond delay="0"/>
                                          </p:stCondLst>
                                        </p:cTn>
                                        <p:tgtEl>
                                          <p:spTgt spid="98"/>
                                        </p:tgtEl>
                                        <p:attrNameLst>
                                          <p:attrName>style.visibility</p:attrName>
                                        </p:attrNameLst>
                                      </p:cBhvr>
                                      <p:to>
                                        <p:strVal val="visible"/>
                                      </p:to>
                                    </p:set>
                                    <p:animEffect transition="in" filter="fade">
                                      <p:cBhvr>
                                        <p:cTn id="78" dur="300"/>
                                        <p:tgtEl>
                                          <p:spTgt spid="98"/>
                                        </p:tgtEl>
                                      </p:cBhvr>
                                    </p:animEffect>
                                  </p:childTnLst>
                                </p:cTn>
                              </p:par>
                            </p:childTnLst>
                          </p:cTn>
                        </p:par>
                        <p:par>
                          <p:cTn id="79" fill="hold">
                            <p:stCondLst>
                              <p:cond delay="3000"/>
                            </p:stCondLst>
                            <p:childTnLst>
                              <p:par>
                                <p:cTn id="80" presetID="22" presetClass="entr" presetSubtype="8" fill="hold" nodeType="afterEffect">
                                  <p:stCondLst>
                                    <p:cond delay="0"/>
                                  </p:stCondLst>
                                  <p:childTnLst>
                                    <p:set>
                                      <p:cBhvr>
                                        <p:cTn id="81" dur="1" fill="hold">
                                          <p:stCondLst>
                                            <p:cond delay="0"/>
                                          </p:stCondLst>
                                        </p:cTn>
                                        <p:tgtEl>
                                          <p:spTgt spid="102"/>
                                        </p:tgtEl>
                                        <p:attrNameLst>
                                          <p:attrName>style.visibility</p:attrName>
                                        </p:attrNameLst>
                                      </p:cBhvr>
                                      <p:to>
                                        <p:strVal val="visible"/>
                                      </p:to>
                                    </p:set>
                                    <p:animEffect transition="in" filter="wipe(left)">
                                      <p:cBhvr>
                                        <p:cTn id="82" dur="300"/>
                                        <p:tgtEl>
                                          <p:spTgt spid="102"/>
                                        </p:tgtEl>
                                      </p:cBhvr>
                                    </p:animEffect>
                                  </p:childTnLst>
                                </p:cTn>
                              </p:par>
                            </p:childTnLst>
                          </p:cTn>
                        </p:par>
                        <p:par>
                          <p:cTn id="83" fill="hold">
                            <p:stCondLst>
                              <p:cond delay="3300"/>
                            </p:stCondLst>
                            <p:childTnLst>
                              <p:par>
                                <p:cTn id="84" presetID="10" presetClass="entr" presetSubtype="0" fill="hold" nodeType="after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300"/>
                                        <p:tgtEl>
                                          <p:spTgt spid="99"/>
                                        </p:tgtEl>
                                      </p:cBhvr>
                                    </p:animEffect>
                                  </p:childTnLst>
                                </p:cTn>
                              </p:par>
                            </p:childTnLst>
                          </p:cTn>
                        </p:par>
                        <p:par>
                          <p:cTn id="87" fill="hold">
                            <p:stCondLst>
                              <p:cond delay="3600"/>
                            </p:stCondLst>
                            <p:childTnLst>
                              <p:par>
                                <p:cTn id="88" presetID="22" presetClass="entr" presetSubtype="8" fill="hold" nodeType="afterEffect">
                                  <p:stCondLst>
                                    <p:cond delay="0"/>
                                  </p:stCondLst>
                                  <p:childTnLst>
                                    <p:set>
                                      <p:cBhvr>
                                        <p:cTn id="89" dur="1" fill="hold">
                                          <p:stCondLst>
                                            <p:cond delay="0"/>
                                          </p:stCondLst>
                                        </p:cTn>
                                        <p:tgtEl>
                                          <p:spTgt spid="106"/>
                                        </p:tgtEl>
                                        <p:attrNameLst>
                                          <p:attrName>style.visibility</p:attrName>
                                        </p:attrNameLst>
                                      </p:cBhvr>
                                      <p:to>
                                        <p:strVal val="visible"/>
                                      </p:to>
                                    </p:set>
                                    <p:animEffect transition="in" filter="wipe(left)">
                                      <p:cBhvr>
                                        <p:cTn id="90" dur="300"/>
                                        <p:tgtEl>
                                          <p:spTgt spid="106"/>
                                        </p:tgtEl>
                                      </p:cBhvr>
                                    </p:animEffect>
                                  </p:childTnLst>
                                </p:cTn>
                              </p:par>
                            </p:childTnLst>
                          </p:cTn>
                        </p:par>
                        <p:par>
                          <p:cTn id="91" fill="hold">
                            <p:stCondLst>
                              <p:cond delay="3900"/>
                            </p:stCondLst>
                            <p:childTnLst>
                              <p:par>
                                <p:cTn id="92" presetID="26" presetClass="emph" presetSubtype="0" fill="hold" nodeType="afterEffect">
                                  <p:stCondLst>
                                    <p:cond delay="0"/>
                                  </p:stCondLst>
                                  <p:childTnLst>
                                    <p:animEffect transition="out" filter="fade">
                                      <p:cBhvr>
                                        <p:cTn id="93" dur="300" tmFilter="0, 0; .2, .5; .8, .5; 1, 0"/>
                                        <p:tgtEl>
                                          <p:spTgt spid="106"/>
                                        </p:tgtEl>
                                      </p:cBhvr>
                                    </p:animEffect>
                                    <p:animScale>
                                      <p:cBhvr>
                                        <p:cTn id="94" dur="150" autoRev="1" fill="hold"/>
                                        <p:tgtEl>
                                          <p:spTgt spid="106"/>
                                        </p:tgtEl>
                                      </p:cBhvr>
                                      <p:by x="105000" y="105000"/>
                                    </p:animScale>
                                  </p:childTnLst>
                                </p:cTn>
                              </p:par>
                            </p:childTnLst>
                          </p:cTn>
                        </p:par>
                        <p:par>
                          <p:cTn id="95" fill="hold">
                            <p:stCondLst>
                              <p:cond delay="4200"/>
                            </p:stCondLst>
                            <p:childTnLst>
                              <p:par>
                                <p:cTn id="96" presetID="10" presetClass="entr" presetSubtype="0" fill="hold" grpId="0" nodeType="afterEffect">
                                  <p:stCondLst>
                                    <p:cond delay="0"/>
                                  </p:stCondLst>
                                  <p:childTnLst>
                                    <p:set>
                                      <p:cBhvr>
                                        <p:cTn id="97" dur="1" fill="hold">
                                          <p:stCondLst>
                                            <p:cond delay="0"/>
                                          </p:stCondLst>
                                        </p:cTn>
                                        <p:tgtEl>
                                          <p:spTgt spid="76"/>
                                        </p:tgtEl>
                                        <p:attrNameLst>
                                          <p:attrName>style.visibility</p:attrName>
                                        </p:attrNameLst>
                                      </p:cBhvr>
                                      <p:to>
                                        <p:strVal val="visible"/>
                                      </p:to>
                                    </p:set>
                                    <p:animEffect transition="in" filter="fade">
                                      <p:cBhvr>
                                        <p:cTn id="98" dur="300"/>
                                        <p:tgtEl>
                                          <p:spTgt spid="7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34"/>
                                        </p:tgtEl>
                                        <p:attrNameLst>
                                          <p:attrName>style.visibility</p:attrName>
                                        </p:attrNameLst>
                                      </p:cBhvr>
                                      <p:to>
                                        <p:strVal val="visible"/>
                                      </p:to>
                                    </p:set>
                                    <p:animEffect transition="in" filter="fade">
                                      <p:cBhvr>
                                        <p:cTn id="101" dur="3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91" grpId="0"/>
      <p:bldP spid="91" grpId="1"/>
      <p:bldP spid="91" grpId="2"/>
      <p:bldP spid="98" grpId="0"/>
      <p:bldP spid="76" grpId="0"/>
      <p:bldP spid="1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The Two Prices of College: Net Price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1"/>
            <a:ext cx="9304252" cy="7040217"/>
          </a:xfrm>
          <a:prstGeom prst="rect">
            <a:avLst/>
          </a:prstGeom>
        </p:spPr>
      </p:pic>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2350576" y="2700751"/>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143000"/>
            <a:ext cx="10134600" cy="3537160"/>
          </a:xfrm>
          <a:prstGeom prst="rect">
            <a:avLst/>
          </a:prstGeom>
        </p:spPr>
      </p:pic>
      <p:sp>
        <p:nvSpPr>
          <p:cNvPr id="20" name="TextBox 19"/>
          <p:cNvSpPr txBox="1"/>
          <p:nvPr/>
        </p:nvSpPr>
        <p:spPr>
          <a:xfrm rot="21445600">
            <a:off x="-813760" y="172505"/>
            <a:ext cx="7712641" cy="1261884"/>
          </a:xfrm>
          <a:prstGeom prst="rect">
            <a:avLst/>
          </a:prstGeom>
          <a:noFill/>
        </p:spPr>
        <p:txBody>
          <a:bodyPr wrap="square" rtlCol="0">
            <a:spAutoFit/>
          </a:bodyPr>
          <a:lstStyle/>
          <a:p>
            <a:r>
              <a:rPr lang="en-US" sz="3800" b="1" dirty="0">
                <a:solidFill>
                  <a:schemeClr val="tx1">
                    <a:lumMod val="95000"/>
                    <a:lumOff val="5000"/>
                  </a:schemeClr>
                </a:solidFill>
                <a:latin typeface="Arial" panose="020B0604020202020204" pitchFamily="34" charset="0"/>
                <a:cs typeface="Arial" panose="020B0604020202020204" pitchFamily="34" charset="0"/>
              </a:rPr>
              <a:t>THE TWO PRICES</a:t>
            </a:r>
          </a:p>
          <a:p>
            <a:r>
              <a:rPr lang="en-US" sz="3800" b="1" dirty="0">
                <a:solidFill>
                  <a:schemeClr val="tx1">
                    <a:lumMod val="95000"/>
                    <a:lumOff val="5000"/>
                  </a:schemeClr>
                </a:solidFill>
                <a:latin typeface="Arial" panose="020B0604020202020204" pitchFamily="34" charset="0"/>
                <a:cs typeface="Arial" panose="020B0604020202020204" pitchFamily="34" charset="0"/>
              </a:rPr>
              <a:t>OF COLLEGE</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7687">
            <a:off x="3203631" y="1946372"/>
            <a:ext cx="2926827" cy="2573589"/>
          </a:xfrm>
          <a:prstGeom prst="rect">
            <a:avLst/>
          </a:prstGeom>
        </p:spPr>
      </p:pic>
      <p:sp>
        <p:nvSpPr>
          <p:cNvPr id="21" name="TextBox 20"/>
          <p:cNvSpPr txBox="1"/>
          <p:nvPr/>
        </p:nvSpPr>
        <p:spPr>
          <a:xfrm rot="20390697">
            <a:off x="3529584" y="2660905"/>
            <a:ext cx="2782601" cy="1015663"/>
          </a:xfrm>
          <a:prstGeom prst="rect">
            <a:avLst/>
          </a:prstGeom>
          <a:noFill/>
        </p:spPr>
        <p:txBody>
          <a:bodyPr wrap="square" rtlCol="0">
            <a:spAutoFit/>
          </a:bodyPr>
          <a:lstStyle/>
          <a:p>
            <a:r>
              <a:rPr lang="en-US" sz="3000" b="1" dirty="0"/>
              <a:t>STICKER</a:t>
            </a:r>
          </a:p>
          <a:p>
            <a:r>
              <a:rPr lang="en-US" sz="3000" b="1" dirty="0"/>
              <a:t>PRICE</a:t>
            </a:r>
          </a:p>
        </p:txBody>
      </p:sp>
      <p:pic>
        <p:nvPicPr>
          <p:cNvPr id="23" name="Picture 22"/>
          <p:cNvPicPr>
            <a:picLocks/>
          </p:cNvPicPr>
          <p:nvPr/>
        </p:nvPicPr>
        <p:blipFill>
          <a:blip r:embed="rId7">
            <a:extLst>
              <a:ext uri="{28A0092B-C50C-407E-A947-70E740481C1C}">
                <a14:useLocalDpi xmlns:a14="http://schemas.microsoft.com/office/drawing/2010/main" val="0"/>
              </a:ext>
            </a:extLst>
          </a:blip>
          <a:stretch>
            <a:fillRect/>
          </a:stretch>
        </p:blipFill>
        <p:spPr>
          <a:xfrm rot="287687">
            <a:off x="3189086" y="1946700"/>
            <a:ext cx="2926080" cy="2572931"/>
          </a:xfrm>
          <a:prstGeom prst="rect">
            <a:avLst/>
          </a:prstGeom>
        </p:spPr>
      </p:pic>
      <p:sp>
        <p:nvSpPr>
          <p:cNvPr id="24" name="TextBox 23"/>
          <p:cNvSpPr txBox="1"/>
          <p:nvPr/>
        </p:nvSpPr>
        <p:spPr>
          <a:xfrm rot="20387243">
            <a:off x="3794715" y="2559807"/>
            <a:ext cx="2059823" cy="1138773"/>
          </a:xfrm>
          <a:prstGeom prst="rect">
            <a:avLst/>
          </a:prstGeom>
          <a:noFill/>
        </p:spPr>
        <p:txBody>
          <a:bodyPr wrap="square" rtlCol="0">
            <a:spAutoFit/>
          </a:bodyPr>
          <a:lstStyle/>
          <a:p>
            <a:r>
              <a:rPr lang="en-US" sz="3400" b="1" dirty="0"/>
              <a:t>NET</a:t>
            </a:r>
          </a:p>
          <a:p>
            <a:r>
              <a:rPr lang="en-US" sz="3400" b="1" dirty="0"/>
              <a:t>PRICE</a:t>
            </a:r>
          </a:p>
        </p:txBody>
      </p:sp>
      <p:sp>
        <p:nvSpPr>
          <p:cNvPr id="5" name="TextBox 4"/>
          <p:cNvSpPr txBox="1"/>
          <p:nvPr/>
        </p:nvSpPr>
        <p:spPr>
          <a:xfrm>
            <a:off x="1721514" y="4602540"/>
            <a:ext cx="6101350" cy="1569660"/>
          </a:xfrm>
          <a:prstGeom prst="rect">
            <a:avLst/>
          </a:prstGeom>
          <a:noFill/>
        </p:spPr>
        <p:txBody>
          <a:bodyPr wrap="none" rtlCol="0">
            <a:spAutoFit/>
          </a:bodyPr>
          <a:lstStyle/>
          <a:p>
            <a:r>
              <a:rPr lang="en-US" sz="3200" b="1" dirty="0"/>
              <a:t>The full cost of attendance </a:t>
            </a:r>
            <a:br>
              <a:rPr lang="en-US" sz="3200" b="1" dirty="0"/>
            </a:br>
            <a:r>
              <a:rPr lang="en-US" sz="3200" b="1" dirty="0"/>
              <a:t>that colleges list in brochures </a:t>
            </a:r>
          </a:p>
          <a:p>
            <a:r>
              <a:rPr lang="en-US" sz="3200" b="1" dirty="0"/>
              <a:t>and on websites</a:t>
            </a:r>
          </a:p>
        </p:txBody>
      </p:sp>
      <p:sp>
        <p:nvSpPr>
          <p:cNvPr id="25" name="TextBox 24"/>
          <p:cNvSpPr txBox="1"/>
          <p:nvPr/>
        </p:nvSpPr>
        <p:spPr>
          <a:xfrm>
            <a:off x="2743200" y="4604084"/>
            <a:ext cx="912429" cy="584775"/>
          </a:xfrm>
          <a:prstGeom prst="rect">
            <a:avLst/>
          </a:prstGeom>
          <a:noFill/>
        </p:spPr>
        <p:txBody>
          <a:bodyPr wrap="none" rtlCol="0">
            <a:spAutoFit/>
          </a:bodyPr>
          <a:lstStyle/>
          <a:p>
            <a:r>
              <a:rPr lang="en-US" sz="3200" b="1" dirty="0"/>
              <a:t>The</a:t>
            </a:r>
          </a:p>
        </p:txBody>
      </p:sp>
      <p:sp>
        <p:nvSpPr>
          <p:cNvPr id="2" name="Rectangle 1"/>
          <p:cNvSpPr/>
          <p:nvPr/>
        </p:nvSpPr>
        <p:spPr bwMode="auto">
          <a:xfrm>
            <a:off x="3708873" y="4609030"/>
            <a:ext cx="1272702" cy="566166"/>
          </a:xfrm>
          <a:prstGeom prst="rect">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a:ln>
                  <a:noFill/>
                </a:ln>
                <a:solidFill>
                  <a:schemeClr val="bg1"/>
                </a:solidFill>
                <a:effectLst/>
                <a:latin typeface="Arial" charset="0"/>
              </a:rPr>
              <a:t>REAL</a:t>
            </a:r>
          </a:p>
        </p:txBody>
      </p:sp>
      <p:sp>
        <p:nvSpPr>
          <p:cNvPr id="27" name="TextBox 26"/>
          <p:cNvSpPr txBox="1"/>
          <p:nvPr/>
        </p:nvSpPr>
        <p:spPr>
          <a:xfrm>
            <a:off x="5012787" y="4609030"/>
            <a:ext cx="1664238" cy="584775"/>
          </a:xfrm>
          <a:prstGeom prst="rect">
            <a:avLst/>
          </a:prstGeom>
          <a:noFill/>
        </p:spPr>
        <p:txBody>
          <a:bodyPr wrap="none" rtlCol="0">
            <a:spAutoFit/>
          </a:bodyPr>
          <a:lstStyle/>
          <a:p>
            <a:r>
              <a:rPr lang="en-US" sz="3200" b="1" dirty="0"/>
              <a:t>amount</a:t>
            </a:r>
          </a:p>
        </p:txBody>
      </p:sp>
      <p:sp>
        <p:nvSpPr>
          <p:cNvPr id="28" name="TextBox 27"/>
          <p:cNvSpPr txBox="1"/>
          <p:nvPr/>
        </p:nvSpPr>
        <p:spPr>
          <a:xfrm>
            <a:off x="3755667" y="5206425"/>
            <a:ext cx="1731564" cy="584775"/>
          </a:xfrm>
          <a:prstGeom prst="rect">
            <a:avLst/>
          </a:prstGeom>
          <a:noFill/>
        </p:spPr>
        <p:txBody>
          <a:bodyPr wrap="none" rtlCol="0">
            <a:spAutoFit/>
          </a:bodyPr>
          <a:lstStyle/>
          <a:p>
            <a:r>
              <a:rPr lang="en-US" sz="3200" b="1" dirty="0"/>
              <a:t>you pay</a:t>
            </a:r>
          </a:p>
        </p:txBody>
      </p:sp>
      <p:sp>
        <p:nvSpPr>
          <p:cNvPr id="6" name="Rectangle 5"/>
          <p:cNvSpPr/>
          <p:nvPr/>
        </p:nvSpPr>
        <p:spPr bwMode="auto">
          <a:xfrm>
            <a:off x="3712464" y="4608576"/>
            <a:ext cx="1271016" cy="566928"/>
          </a:xfrm>
          <a:prstGeom prst="rect">
            <a:avLst/>
          </a:prstGeom>
          <a:noFill/>
          <a:ln w="57150" cap="flat" cmpd="sng" algn="ctr">
            <a:solidFill>
              <a:srgbClr val="ED238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01128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1" nodeType="with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anim calcmode="lin" valueType="num">
                                      <p:cBhvr>
                                        <p:cTn id="24" dur="500" fill="hold"/>
                                        <p:tgtEl>
                                          <p:spTgt spid="27"/>
                                        </p:tgtEl>
                                        <p:attrNameLst>
                                          <p:attrName>ppt_x</p:attrName>
                                        </p:attrNameLst>
                                      </p:cBhvr>
                                      <p:tavLst>
                                        <p:tav tm="0">
                                          <p:val>
                                            <p:strVal val="#ppt_x"/>
                                          </p:val>
                                        </p:tav>
                                        <p:tav tm="100000">
                                          <p:val>
                                            <p:strVal val="#ppt_x"/>
                                          </p:val>
                                        </p:tav>
                                      </p:tavLst>
                                    </p:anim>
                                    <p:anim calcmode="lin" valueType="num">
                                      <p:cBhvr>
                                        <p:cTn id="25" dur="500" fill="hold"/>
                                        <p:tgtEl>
                                          <p:spTgt spid="27"/>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26" presetClass="emph" presetSubtype="0" fill="hold" grpId="1" nodeType="withEffect">
                                  <p:stCondLst>
                                    <p:cond delay="0"/>
                                  </p:stCondLst>
                                  <p:childTnLst>
                                    <p:animEffect transition="out" filter="fade">
                                      <p:cBhvr>
                                        <p:cTn id="36" dur="500" tmFilter="0, 0; .2, .5; .8, .5; 1, 0"/>
                                        <p:tgtEl>
                                          <p:spTgt spid="6"/>
                                        </p:tgtEl>
                                      </p:cBhvr>
                                    </p:animEffect>
                                    <p:animScale>
                                      <p:cBhvr>
                                        <p:cTn id="37" dur="250" autoRev="1" fill="hold"/>
                                        <p:tgtEl>
                                          <p:spTgt spid="6"/>
                                        </p:tgtEl>
                                      </p:cBhvr>
                                      <p:by x="105000" y="105000"/>
                                    </p:animScale>
                                  </p:childTnLst>
                                </p:cTn>
                              </p:par>
                              <p:par>
                                <p:cTn id="38" presetID="10" presetClass="exit" presetSubtype="0" fill="hold" grpId="2" nodeType="withEffect">
                                  <p:stCondLst>
                                    <p:cond delay="0"/>
                                  </p:stCondLst>
                                  <p:childTnLst>
                                    <p:animEffect transition="out" filter="fade">
                                      <p:cBhvr>
                                        <p:cTn id="39" dur="700"/>
                                        <p:tgtEl>
                                          <p:spTgt spid="6"/>
                                        </p:tgtEl>
                                      </p:cBhvr>
                                    </p:animEffect>
                                    <p:set>
                                      <p:cBhvr>
                                        <p:cTn id="40" dur="1" fill="hold">
                                          <p:stCondLst>
                                            <p:cond delay="6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5" grpId="0"/>
      <p:bldP spid="2" grpId="0" animBg="1"/>
      <p:bldP spid="27" grpId="0"/>
      <p:bldP spid="28" grpId="0"/>
      <p:bldP spid="6" grpId="0" animBg="1"/>
      <p:bldP spid="6" grpId="1" animBg="1"/>
      <p:bldP spid="6"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 y="-4814"/>
            <a:ext cx="9220200" cy="6976618"/>
          </a:xfrm>
          <a:prstGeom prst="rect">
            <a:avLst/>
          </a:prstGeom>
        </p:spPr>
      </p:pic>
      <p:pic>
        <p:nvPicPr>
          <p:cNvPr id="74" name="Picture 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4633771" y="-1795840"/>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54949" y="5527856"/>
            <a:ext cx="1069851" cy="644034"/>
          </a:xfrm>
          <a:prstGeom prst="rect">
            <a:avLst/>
          </a:prstGeom>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042" flipH="1">
            <a:off x="6198517" y="5563382"/>
            <a:ext cx="1069851" cy="644034"/>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15768" y="5602655"/>
            <a:ext cx="1069851" cy="644034"/>
          </a:xfrm>
          <a:prstGeom prst="rect">
            <a:avLst/>
          </a:prstGeom>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6349" y="5206297"/>
            <a:ext cx="1069851" cy="644034"/>
          </a:xfrm>
          <a:prstGeom prst="rect">
            <a:avLst/>
          </a:prstGeom>
        </p:spPr>
      </p:pic>
      <p:grpSp>
        <p:nvGrpSpPr>
          <p:cNvPr id="53" name="Group 52"/>
          <p:cNvGrpSpPr/>
          <p:nvPr/>
        </p:nvGrpSpPr>
        <p:grpSpPr>
          <a:xfrm>
            <a:off x="4276547" y="5603441"/>
            <a:ext cx="1752600" cy="683307"/>
            <a:chOff x="4276547" y="5635525"/>
            <a:chExt cx="1752600" cy="683307"/>
          </a:xfrm>
        </p:grpSpPr>
        <p:pic>
          <p:nvPicPr>
            <p:cNvPr id="102" name="Picture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042" flipH="1">
              <a:off x="4959296" y="5635525"/>
              <a:ext cx="1069851" cy="644034"/>
            </a:xfrm>
            <a:prstGeom prst="rect">
              <a:avLst/>
            </a:prstGeom>
            <a:effectLst>
              <a:outerShdw blurRad="50800" dist="38100" dir="2700000" algn="tl" rotWithShape="0">
                <a:prstClr val="black">
                  <a:alpha val="40000"/>
                </a:prstClr>
              </a:outerShdw>
            </a:effectLst>
          </p:spPr>
        </p:pic>
        <p:pic>
          <p:nvPicPr>
            <p:cNvPr id="103" name="Pictur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276547" y="5674798"/>
              <a:ext cx="1069851" cy="644034"/>
            </a:xfrm>
            <a:prstGeom prst="rect">
              <a:avLst/>
            </a:prstGeom>
            <a:effectLst>
              <a:outerShdw blurRad="50800" dist="38100" dir="2700000" algn="tl" rotWithShape="0">
                <a:prstClr val="black">
                  <a:alpha val="40000"/>
                </a:prstClr>
              </a:outerShdw>
            </a:effectLst>
          </p:spPr>
        </p:pic>
      </p:grpSp>
      <p:grpSp>
        <p:nvGrpSpPr>
          <p:cNvPr id="47" name="Group 46"/>
          <p:cNvGrpSpPr/>
          <p:nvPr/>
        </p:nvGrpSpPr>
        <p:grpSpPr>
          <a:xfrm>
            <a:off x="4276547" y="5248727"/>
            <a:ext cx="1906447" cy="668421"/>
            <a:chOff x="4276547" y="5248727"/>
            <a:chExt cx="1906447" cy="668421"/>
          </a:xfrm>
        </p:grpSpPr>
        <p:pic>
          <p:nvPicPr>
            <p:cNvPr id="97" name="Picture 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3143" y="5273114"/>
              <a:ext cx="1069851" cy="644034"/>
            </a:xfrm>
            <a:prstGeom prst="rect">
              <a:avLst/>
            </a:prstGeom>
          </p:spPr>
        </p:pic>
        <p:pic>
          <p:nvPicPr>
            <p:cNvPr id="98" name="Picture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6547" y="5248727"/>
              <a:ext cx="1069851" cy="644034"/>
            </a:xfrm>
            <a:prstGeom prst="rect">
              <a:avLst/>
            </a:prstGeom>
          </p:spPr>
        </p:pic>
      </p:gr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753" y="5257800"/>
            <a:ext cx="1069851" cy="644034"/>
          </a:xfrm>
          <a:prstGeom prst="rect">
            <a:avLst/>
          </a:prstGeom>
        </p:spPr>
      </p:pic>
      <p:grpSp>
        <p:nvGrpSpPr>
          <p:cNvPr id="31" name="Group 30"/>
          <p:cNvGrpSpPr/>
          <p:nvPr/>
        </p:nvGrpSpPr>
        <p:grpSpPr>
          <a:xfrm>
            <a:off x="5713553" y="4817669"/>
            <a:ext cx="1906447" cy="668421"/>
            <a:chOff x="5867400" y="3653390"/>
            <a:chExt cx="1906447" cy="668421"/>
          </a:xfrm>
        </p:grpSpPr>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03996" y="3677777"/>
              <a:ext cx="1069851" cy="644034"/>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867400" y="3653390"/>
              <a:ext cx="1069851" cy="644034"/>
            </a:xfrm>
            <a:prstGeom prst="rect">
              <a:avLst/>
            </a:prstGeom>
          </p:spPr>
        </p:pic>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5410672"/>
            <a:ext cx="1069851" cy="644034"/>
          </a:xfrm>
          <a:prstGeom prst="rect">
            <a:avLst/>
          </a:prstGeom>
          <a:effectLst>
            <a:outerShdw blurRad="50800" dist="38100" dir="2700000" algn="tl" rotWithShape="0">
              <a:prstClr val="black">
                <a:alpha val="40000"/>
              </a:prstClr>
            </a:outerShdw>
          </a:effec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986176" y="-2399727"/>
            <a:ext cx="6734463" cy="624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47"/>
          <p:cNvGrpSpPr/>
          <p:nvPr/>
        </p:nvGrpSpPr>
        <p:grpSpPr>
          <a:xfrm>
            <a:off x="1368549" y="5506926"/>
            <a:ext cx="1726283" cy="719761"/>
            <a:chOff x="1368549" y="5410673"/>
            <a:chExt cx="1726283" cy="719761"/>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29958">
              <a:off x="1368549" y="5410673"/>
              <a:ext cx="1069851" cy="644034"/>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4981" y="5486400"/>
              <a:ext cx="1069851" cy="644034"/>
            </a:xfrm>
            <a:prstGeom prst="rect">
              <a:avLst/>
            </a:prstGeom>
            <a:effectLst>
              <a:outerShdw blurRad="50800" dist="38100" dir="2700000" algn="tl" rotWithShape="0">
                <a:prstClr val="black">
                  <a:alpha val="40000"/>
                </a:prstClr>
              </a:outerShdw>
            </a:effectLst>
          </p:spPr>
        </p:pic>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0345" y="5062836"/>
            <a:ext cx="1069851" cy="64403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3749" y="5038449"/>
            <a:ext cx="1069851" cy="644034"/>
          </a:xfrm>
          <a:prstGeom prst="rect">
            <a:avLst/>
          </a:prstGeom>
        </p:spPr>
      </p:pic>
      <p:grpSp>
        <p:nvGrpSpPr>
          <p:cNvPr id="99" name="Group 98"/>
          <p:cNvGrpSpPr/>
          <p:nvPr/>
        </p:nvGrpSpPr>
        <p:grpSpPr>
          <a:xfrm>
            <a:off x="2617117" y="5588001"/>
            <a:ext cx="1726283" cy="719761"/>
            <a:chOff x="1368549" y="5410673"/>
            <a:chExt cx="1726283" cy="719761"/>
          </a:xfrm>
        </p:grpSpPr>
        <p:pic>
          <p:nvPicPr>
            <p:cNvPr id="100" name="Picture 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29958">
              <a:off x="1368549" y="5410673"/>
              <a:ext cx="1069851" cy="644034"/>
            </a:xfrm>
            <a:prstGeom prst="rect">
              <a:avLst/>
            </a:prstGeom>
            <a:effectLst>
              <a:outerShdw blurRad="50800" dist="38100" dir="2700000" algn="tl" rotWithShape="0">
                <a:prstClr val="black">
                  <a:alpha val="40000"/>
                </a:prstClr>
              </a:outerShdw>
            </a:effectLst>
          </p:spPr>
        </p:pic>
        <p:pic>
          <p:nvPicPr>
            <p:cNvPr id="101" name="Picture 1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4981" y="5486400"/>
              <a:ext cx="1069851" cy="644034"/>
            </a:xfrm>
            <a:prstGeom prst="rect">
              <a:avLst/>
            </a:prstGeom>
            <a:effectLst>
              <a:outerShdw blurRad="50800" dist="38100" dir="2700000" algn="tl" rotWithShape="0">
                <a:prstClr val="black">
                  <a:alpha val="40000"/>
                </a:prstClr>
              </a:outerShdw>
            </a:effectLst>
          </p:spPr>
        </p:pic>
      </p:grpSp>
      <p:grpSp>
        <p:nvGrpSpPr>
          <p:cNvPr id="40" name="Group 39"/>
          <p:cNvGrpSpPr/>
          <p:nvPr/>
        </p:nvGrpSpPr>
        <p:grpSpPr>
          <a:xfrm>
            <a:off x="2817953" y="5241571"/>
            <a:ext cx="1680898" cy="660263"/>
            <a:chOff x="2817953" y="5241571"/>
            <a:chExt cx="1680898" cy="660263"/>
          </a:xfrm>
        </p:grpSpPr>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29000" y="5257800"/>
              <a:ext cx="1069851" cy="644034"/>
            </a:xfrm>
            <a:prstGeom prst="rect">
              <a:avLst/>
            </a:prstGeom>
          </p:spPr>
        </p:pic>
        <p:pic>
          <p:nvPicPr>
            <p:cNvPr id="96" name="Picture 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817953" y="5241571"/>
              <a:ext cx="1069851" cy="644034"/>
            </a:xfrm>
            <a:prstGeom prst="rect">
              <a:avLst/>
            </a:prstGeom>
          </p:spPr>
        </p:pic>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3" y="4664822"/>
            <a:ext cx="1069851" cy="64403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4725036"/>
            <a:ext cx="1069851" cy="644034"/>
          </a:xfrm>
          <a:prstGeom prst="rect">
            <a:avLst/>
          </a:prstGeom>
        </p:spPr>
      </p:pic>
      <p:grpSp>
        <p:nvGrpSpPr>
          <p:cNvPr id="12" name="Group 11" title="Graphic of a pile of money"/>
          <p:cNvGrpSpPr/>
          <p:nvPr/>
        </p:nvGrpSpPr>
        <p:grpSpPr>
          <a:xfrm>
            <a:off x="2740149" y="4832764"/>
            <a:ext cx="1984251" cy="729836"/>
            <a:chOff x="2740149" y="4832764"/>
            <a:chExt cx="1984251" cy="729836"/>
          </a:xfrm>
        </p:grpSpPr>
        <p:pic>
          <p:nvPicPr>
            <p:cNvPr id="86" name="Pictur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149" y="4832764"/>
              <a:ext cx="1069851" cy="644034"/>
            </a:xfrm>
            <a:prstGeom prst="rect">
              <a:avLst/>
            </a:prstGeom>
          </p:spPr>
        </p:pic>
        <p:pic>
          <p:nvPicPr>
            <p:cNvPr id="87" name="Picture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7349" y="4889712"/>
              <a:ext cx="1069851" cy="644034"/>
            </a:xfrm>
            <a:prstGeom prst="rect">
              <a:avLst/>
            </a:prstGeom>
          </p:spPr>
        </p:pic>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4549" y="4918566"/>
              <a:ext cx="1069851" cy="644034"/>
            </a:xfrm>
            <a:prstGeom prst="rect">
              <a:avLst/>
            </a:prstGeom>
          </p:spPr>
        </p:pic>
      </p:grpSp>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41621" y="4419600"/>
            <a:ext cx="1069851" cy="644034"/>
          </a:xfrm>
          <a:prstGeom prst="rect">
            <a:avLst/>
          </a:prstGeom>
        </p:spPr>
      </p:pic>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119044" y="4419600"/>
            <a:ext cx="1069851" cy="64403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35270" y="4382144"/>
            <a:ext cx="1069851" cy="64403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98674" y="4357757"/>
            <a:ext cx="1069851" cy="644034"/>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398" y="3998220"/>
            <a:ext cx="1069851" cy="644034"/>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2805" y="4058434"/>
            <a:ext cx="1069851" cy="644034"/>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4020168"/>
            <a:ext cx="1069851" cy="644034"/>
          </a:xfrm>
          <a:prstGeom prst="rect">
            <a:avLst/>
          </a:prstGeom>
        </p:spPr>
      </p:pic>
      <p:grpSp>
        <p:nvGrpSpPr>
          <p:cNvPr id="89" name="Group 88"/>
          <p:cNvGrpSpPr/>
          <p:nvPr/>
        </p:nvGrpSpPr>
        <p:grpSpPr>
          <a:xfrm>
            <a:off x="4416549" y="4893979"/>
            <a:ext cx="1906447" cy="668421"/>
            <a:chOff x="5867400" y="3653390"/>
            <a:chExt cx="1906447" cy="668421"/>
          </a:xfrm>
        </p:grpSpPr>
        <p:pic>
          <p:nvPicPr>
            <p:cNvPr id="90" name="Picture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03996" y="3677777"/>
              <a:ext cx="1069851" cy="644034"/>
            </a:xfrm>
            <a:prstGeom prst="rect">
              <a:avLst/>
            </a:prstGeom>
          </p:spPr>
        </p:pic>
        <p:pic>
          <p:nvPicPr>
            <p:cNvPr id="91" name="Picture 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867400" y="3653390"/>
              <a:ext cx="1069851" cy="644034"/>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407" y="4038910"/>
            <a:ext cx="1069851" cy="644034"/>
          </a:xfrm>
          <a:prstGeom prst="rect">
            <a:avLst/>
          </a:prstGeom>
        </p:spPr>
      </p:pic>
      <p:pic>
        <p:nvPicPr>
          <p:cNvPr id="85" name="Picture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8851" y="4484092"/>
            <a:ext cx="1069851" cy="64403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7462" y="4025167"/>
            <a:ext cx="1069851" cy="644034"/>
          </a:xfrm>
          <a:prstGeom prst="rect">
            <a:avLst/>
          </a:prstGeom>
        </p:spPr>
      </p:pic>
      <p:pic>
        <p:nvPicPr>
          <p:cNvPr id="84" name="Picture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7948" y="4467727"/>
            <a:ext cx="1069851" cy="644034"/>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4496110"/>
            <a:ext cx="1069851" cy="644034"/>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8869" y="4085381"/>
            <a:ext cx="1069851" cy="644034"/>
          </a:xfrm>
          <a:prstGeom prst="rect">
            <a:avLst/>
          </a:prstGeom>
        </p:spPr>
      </p:pic>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2996" y="4520497"/>
            <a:ext cx="1069851" cy="644034"/>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7306" y="4162997"/>
            <a:ext cx="1069851" cy="644034"/>
          </a:xfrm>
          <a:prstGeom prst="rect">
            <a:avLst/>
          </a:prstGeom>
        </p:spPr>
      </p:pic>
      <p:grpSp>
        <p:nvGrpSpPr>
          <p:cNvPr id="30" name="Group 29"/>
          <p:cNvGrpSpPr/>
          <p:nvPr/>
        </p:nvGrpSpPr>
        <p:grpSpPr>
          <a:xfrm>
            <a:off x="4967948" y="3758055"/>
            <a:ext cx="1906447" cy="668421"/>
            <a:chOff x="5867400" y="3653390"/>
            <a:chExt cx="1906447" cy="668421"/>
          </a:xfrm>
        </p:grpSpPr>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03996" y="3677777"/>
              <a:ext cx="1069851" cy="644034"/>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867400" y="3653390"/>
              <a:ext cx="1069851" cy="644034"/>
            </a:xfrm>
            <a:prstGeom prst="rect">
              <a:avLst/>
            </a:prstGeom>
          </p:spPr>
        </p:pic>
      </p:grpSp>
      <p:grpSp>
        <p:nvGrpSpPr>
          <p:cNvPr id="29" name="Group 28"/>
          <p:cNvGrpSpPr/>
          <p:nvPr/>
        </p:nvGrpSpPr>
        <p:grpSpPr>
          <a:xfrm>
            <a:off x="3439951" y="3733668"/>
            <a:ext cx="1906447" cy="668421"/>
            <a:chOff x="3668551" y="3609581"/>
            <a:chExt cx="1906447" cy="668421"/>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05147" y="3633968"/>
              <a:ext cx="1069851" cy="644034"/>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68551" y="3609581"/>
              <a:ext cx="1069851" cy="644034"/>
            </a:xfrm>
            <a:prstGeom prst="rect">
              <a:avLst/>
            </a:prstGeom>
          </p:spPr>
        </p:pic>
      </p:grpSp>
      <p:grpSp>
        <p:nvGrpSpPr>
          <p:cNvPr id="6" name="Group 5"/>
          <p:cNvGrpSpPr/>
          <p:nvPr/>
        </p:nvGrpSpPr>
        <p:grpSpPr>
          <a:xfrm>
            <a:off x="2008584" y="3713103"/>
            <a:ext cx="1906447" cy="668421"/>
            <a:chOff x="2237184" y="3589016"/>
            <a:chExt cx="1906447" cy="668421"/>
          </a:xfrm>
        </p:grpSpPr>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73780" y="3613403"/>
              <a:ext cx="1069851" cy="644034"/>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37184" y="3589016"/>
              <a:ext cx="1069851" cy="644034"/>
            </a:xfrm>
            <a:prstGeom prst="rect">
              <a:avLst/>
            </a:prstGeom>
          </p:spPr>
        </p:pic>
      </p:gr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0" y="3363063"/>
            <a:ext cx="1069851" cy="644034"/>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0795" y="3324797"/>
            <a:ext cx="1069851" cy="644034"/>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2202" y="3385011"/>
            <a:ext cx="1069851" cy="644034"/>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9257" y="3329796"/>
            <a:ext cx="1069851" cy="64403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0664" y="3390010"/>
            <a:ext cx="1069851" cy="644034"/>
          </a:xfrm>
          <a:prstGeom prst="rect">
            <a:avLst/>
          </a:prstGeom>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84575" y="2987625"/>
            <a:ext cx="1069851" cy="644034"/>
          </a:xfrm>
          <a:prstGeom prst="rect">
            <a:avLst/>
          </a:prstGeom>
        </p:spPr>
      </p:pic>
      <p:grpSp>
        <p:nvGrpSpPr>
          <p:cNvPr id="50" name="Group 49"/>
          <p:cNvGrpSpPr/>
          <p:nvPr/>
        </p:nvGrpSpPr>
        <p:grpSpPr>
          <a:xfrm>
            <a:off x="3556578" y="2963238"/>
            <a:ext cx="1906447" cy="668421"/>
            <a:chOff x="3668551" y="3609581"/>
            <a:chExt cx="1906447" cy="668421"/>
          </a:xfrm>
        </p:grpSpPr>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05147" y="3633968"/>
              <a:ext cx="1069851" cy="644034"/>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68551" y="3609581"/>
              <a:ext cx="1069851" cy="644034"/>
            </a:xfrm>
            <a:prstGeom prst="rect">
              <a:avLst/>
            </a:prstGeom>
          </p:spPr>
        </p:pic>
      </p:grpSp>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692366" y="2985660"/>
            <a:ext cx="1069851" cy="644034"/>
          </a:xfrm>
          <a:prstGeom prst="rect">
            <a:avLst/>
          </a:prstGeom>
        </p:spPr>
      </p:pic>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3624" y="2619929"/>
            <a:ext cx="1069851" cy="644034"/>
          </a:xfrm>
          <a:prstGeom prst="rect">
            <a:avLst/>
          </a:prstGeom>
        </p:spPr>
      </p:pic>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5031" y="2680143"/>
            <a:ext cx="1069851" cy="644034"/>
          </a:xfrm>
          <a:prstGeom prst="rect">
            <a:avLst/>
          </a:prstGeom>
        </p:spPr>
      </p:pic>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8949" y="2743510"/>
            <a:ext cx="1069851" cy="644034"/>
          </a:xfrm>
          <a:prstGeom prst="rect">
            <a:avLst/>
          </a:prstGeom>
        </p:spPr>
      </p:pic>
      <p:grpSp>
        <p:nvGrpSpPr>
          <p:cNvPr id="59" name="Group 58"/>
          <p:cNvGrpSpPr/>
          <p:nvPr/>
        </p:nvGrpSpPr>
        <p:grpSpPr>
          <a:xfrm>
            <a:off x="3383465" y="2273215"/>
            <a:ext cx="1906447" cy="668421"/>
            <a:chOff x="3668551" y="3609581"/>
            <a:chExt cx="1906447" cy="668421"/>
          </a:xfrm>
        </p:grpSpPr>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05147" y="3633968"/>
              <a:ext cx="1069851" cy="644034"/>
            </a:xfrm>
            <a:prstGeom prst="rect">
              <a:avLst/>
            </a:prstGeom>
          </p:spPr>
        </p:pic>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68551" y="3609581"/>
              <a:ext cx="1069851" cy="644034"/>
            </a:xfrm>
            <a:prstGeom prst="rect">
              <a:avLst/>
            </a:prstGeom>
          </p:spPr>
        </p:pic>
      </p:grpSp>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5720" y="1905310"/>
            <a:ext cx="1069851" cy="644034"/>
          </a:xfrm>
          <a:prstGeom prst="rect">
            <a:avLst/>
          </a:prstGeom>
        </p:spPr>
      </p:pic>
      <p:pic>
        <p:nvPicPr>
          <p:cNvPr id="3" name="Picture 2" descr="Drawing of a fancy hous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3476663"/>
            <a:ext cx="3777388" cy="2883406"/>
          </a:xfrm>
          <a:prstGeom prst="rect">
            <a:avLst/>
          </a:prstGeom>
          <a:effectLst>
            <a:glow rad="63500">
              <a:schemeClr val="accent4">
                <a:satMod val="175000"/>
                <a:alpha val="40000"/>
              </a:schemeClr>
            </a:glow>
            <a:outerShdw blurRad="63500" sx="102000" sy="102000" algn="ctr" rotWithShape="0">
              <a:prstClr val="black">
                <a:alpha val="40000"/>
              </a:prstClr>
            </a:outerShdw>
          </a:effectLst>
        </p:spPr>
      </p:pic>
      <p:cxnSp>
        <p:nvCxnSpPr>
          <p:cNvPr id="46" name="Straight Connector 45"/>
          <p:cNvCxnSpPr/>
          <p:nvPr/>
        </p:nvCxnSpPr>
        <p:spPr bwMode="auto">
          <a:xfrm flipH="1" flipV="1">
            <a:off x="1123931" y="5613535"/>
            <a:ext cx="171469" cy="68948"/>
          </a:xfrm>
          <a:prstGeom prst="line">
            <a:avLst/>
          </a:prstGeom>
          <a:solidFill>
            <a:schemeClr val="accent1"/>
          </a:solidFill>
          <a:ln w="38100" cap="flat" cmpd="sng" algn="ctr">
            <a:solidFill>
              <a:srgbClr val="ED228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flipV="1">
            <a:off x="1344929" y="5236836"/>
            <a:ext cx="188974" cy="148017"/>
          </a:xfrm>
          <a:prstGeom prst="line">
            <a:avLst/>
          </a:prstGeom>
          <a:solidFill>
            <a:schemeClr val="accent1"/>
          </a:solidFill>
          <a:ln w="38100" cap="flat" cmpd="sng" algn="ctr">
            <a:solidFill>
              <a:srgbClr val="ED228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Connector 65"/>
          <p:cNvCxnSpPr/>
          <p:nvPr/>
        </p:nvCxnSpPr>
        <p:spPr bwMode="auto">
          <a:xfrm flipV="1">
            <a:off x="2395728" y="5284781"/>
            <a:ext cx="257077" cy="131540"/>
          </a:xfrm>
          <a:prstGeom prst="line">
            <a:avLst/>
          </a:prstGeom>
          <a:solidFill>
            <a:schemeClr val="accent1"/>
          </a:solidFill>
          <a:ln w="38100" cap="flat" cmpd="sng" algn="ctr">
            <a:solidFill>
              <a:srgbClr val="ED228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V="1">
            <a:off x="2159333" y="5038449"/>
            <a:ext cx="126667" cy="253266"/>
          </a:xfrm>
          <a:prstGeom prst="line">
            <a:avLst/>
          </a:prstGeom>
          <a:solidFill>
            <a:schemeClr val="accent1"/>
          </a:solidFill>
          <a:ln w="38100" cap="flat" cmpd="sng" algn="ctr">
            <a:solidFill>
              <a:srgbClr val="ED228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flipH="1" flipV="1">
            <a:off x="1752600" y="4953000"/>
            <a:ext cx="57150" cy="271691"/>
          </a:xfrm>
          <a:prstGeom prst="line">
            <a:avLst/>
          </a:prstGeom>
          <a:solidFill>
            <a:schemeClr val="accent1"/>
          </a:solidFill>
          <a:ln w="38100" cap="flat" cmpd="sng" algn="ctr">
            <a:solidFill>
              <a:srgbClr val="ED228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flipV="1">
            <a:off x="5910557" y="5206297"/>
            <a:ext cx="158045" cy="185415"/>
          </a:xfrm>
          <a:prstGeom prst="line">
            <a:avLst/>
          </a:prstGeom>
          <a:solidFill>
            <a:schemeClr val="accent1"/>
          </a:solidFill>
          <a:ln w="38100" cap="flat" cmpd="sng" algn="ctr">
            <a:solidFill>
              <a:srgbClr val="ED228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6228509" y="4939205"/>
            <a:ext cx="94487" cy="267092"/>
          </a:xfrm>
          <a:prstGeom prst="line">
            <a:avLst/>
          </a:prstGeom>
          <a:solidFill>
            <a:schemeClr val="accent1"/>
          </a:solidFill>
          <a:ln w="38100" cap="flat" cmpd="sng" algn="ctr">
            <a:solidFill>
              <a:srgbClr val="ED228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Connector 77"/>
          <p:cNvCxnSpPr/>
          <p:nvPr/>
        </p:nvCxnSpPr>
        <p:spPr bwMode="auto">
          <a:xfrm flipV="1">
            <a:off x="7193638" y="5379206"/>
            <a:ext cx="217232" cy="191661"/>
          </a:xfrm>
          <a:prstGeom prst="line">
            <a:avLst/>
          </a:prstGeom>
          <a:solidFill>
            <a:schemeClr val="accent1"/>
          </a:solidFill>
          <a:ln w="38100" cap="flat" cmpd="sng" algn="ctr">
            <a:solidFill>
              <a:srgbClr val="ED228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p:cNvCxnSpPr/>
          <p:nvPr/>
        </p:nvCxnSpPr>
        <p:spPr bwMode="auto">
          <a:xfrm flipV="1">
            <a:off x="6990885" y="5088845"/>
            <a:ext cx="126667" cy="253266"/>
          </a:xfrm>
          <a:prstGeom prst="line">
            <a:avLst/>
          </a:prstGeom>
          <a:solidFill>
            <a:schemeClr val="accent1"/>
          </a:solidFill>
          <a:ln w="38100" cap="flat" cmpd="sng" algn="ctr">
            <a:solidFill>
              <a:srgbClr val="ED228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V="1">
            <a:off x="6689915" y="4842514"/>
            <a:ext cx="43526" cy="349241"/>
          </a:xfrm>
          <a:prstGeom prst="line">
            <a:avLst/>
          </a:prstGeom>
          <a:solidFill>
            <a:schemeClr val="accent1"/>
          </a:solidFill>
          <a:ln w="38100" cap="flat" cmpd="sng" algn="ctr">
            <a:solidFill>
              <a:srgbClr val="ED228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87687">
            <a:off x="5962251" y="2954101"/>
            <a:ext cx="2040655" cy="1794369"/>
          </a:xfrm>
          <a:prstGeom prst="rect">
            <a:avLst/>
          </a:prstGeom>
          <a:effectLst>
            <a:outerShdw blurRad="63500" sx="102000" sy="102000" algn="ctr" rotWithShape="0">
              <a:prstClr val="black">
                <a:alpha val="40000"/>
              </a:prstClr>
            </a:outerShdw>
          </a:effectLst>
        </p:spPr>
      </p:pic>
      <p:sp>
        <p:nvSpPr>
          <p:cNvPr id="72" name="TextBox 71"/>
          <p:cNvSpPr txBox="1"/>
          <p:nvPr/>
        </p:nvSpPr>
        <p:spPr>
          <a:xfrm rot="20327875">
            <a:off x="6510010" y="3529386"/>
            <a:ext cx="1342034" cy="477054"/>
          </a:xfrm>
          <a:prstGeom prst="rect">
            <a:avLst/>
          </a:prstGeom>
          <a:noFill/>
        </p:spPr>
        <p:txBody>
          <a:bodyPr wrap="none" rtlCol="0">
            <a:spAutoFit/>
          </a:bodyPr>
          <a:lstStyle/>
          <a:p>
            <a:r>
              <a:rPr lang="en-US" sz="2500" b="1" dirty="0">
                <a:solidFill>
                  <a:srgbClr val="000000"/>
                </a:solidFill>
              </a:rPr>
              <a:t>$12,274</a:t>
            </a:r>
          </a:p>
        </p:txBody>
      </p:sp>
      <p:pic>
        <p:nvPicPr>
          <p:cNvPr id="81" name="Picture 80" descr="$3,59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7687">
            <a:off x="5961888" y="2953512"/>
            <a:ext cx="2040655" cy="1794369"/>
          </a:xfrm>
          <a:prstGeom prst="rect">
            <a:avLst/>
          </a:prstGeom>
          <a:effectLst>
            <a:outerShdw blurRad="63500" sx="102000" sy="102000" algn="ctr" rotWithShape="0">
              <a:prstClr val="black">
                <a:alpha val="40000"/>
              </a:prstClr>
            </a:outerShdw>
          </a:effectLst>
        </p:spPr>
      </p:pic>
      <p:sp>
        <p:nvSpPr>
          <p:cNvPr id="73" name="TextBox 72"/>
          <p:cNvSpPr txBox="1"/>
          <p:nvPr/>
        </p:nvSpPr>
        <p:spPr>
          <a:xfrm rot="20399683">
            <a:off x="6442971" y="3499487"/>
            <a:ext cx="1436612" cy="584775"/>
          </a:xfrm>
          <a:prstGeom prst="rect">
            <a:avLst/>
          </a:prstGeom>
          <a:noFill/>
        </p:spPr>
        <p:txBody>
          <a:bodyPr wrap="none" rtlCol="0">
            <a:spAutoFit/>
          </a:bodyPr>
          <a:lstStyle/>
          <a:p>
            <a:r>
              <a:rPr lang="en-US" sz="3200" b="1" dirty="0">
                <a:solidFill>
                  <a:srgbClr val="000000"/>
                </a:solidFill>
              </a:rPr>
              <a:t>$4,416</a:t>
            </a:r>
          </a:p>
        </p:txBody>
      </p:sp>
      <p:sp>
        <p:nvSpPr>
          <p:cNvPr id="2" name="Title 1"/>
          <p:cNvSpPr>
            <a:spLocks noGrp="1"/>
          </p:cNvSpPr>
          <p:nvPr>
            <p:ph type="title"/>
          </p:nvPr>
        </p:nvSpPr>
        <p:spPr>
          <a:xfrm>
            <a:off x="984509" y="762000"/>
            <a:ext cx="7209495" cy="838200"/>
          </a:xfrm>
        </p:spPr>
        <p:txBody>
          <a:bodyPr/>
          <a:lstStyle/>
          <a:p>
            <a:pPr algn="l"/>
            <a:r>
              <a:rPr lang="en-US" b="1" dirty="0">
                <a:solidFill>
                  <a:schemeClr val="tx1"/>
                </a:solidFill>
              </a:rPr>
              <a:t>Lots of money is available</a:t>
            </a:r>
            <a:endParaRPr lang="en-US" dirty="0">
              <a:solidFill>
                <a:schemeClr val="tx1"/>
              </a:solidFill>
            </a:endParaRPr>
          </a:p>
        </p:txBody>
      </p:sp>
      <p:sp>
        <p:nvSpPr>
          <p:cNvPr id="75" name="Title 1"/>
          <p:cNvSpPr txBox="1">
            <a:spLocks/>
          </p:cNvSpPr>
          <p:nvPr/>
        </p:nvSpPr>
        <p:spPr bwMode="auto">
          <a:xfrm>
            <a:off x="987552" y="609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b="1" kern="0" dirty="0">
                <a:solidFill>
                  <a:schemeClr val="tx1"/>
                </a:solidFill>
              </a:rPr>
              <a:t>College costs less </a:t>
            </a:r>
            <a:br>
              <a:rPr lang="en-US" b="1" kern="0" dirty="0">
                <a:solidFill>
                  <a:schemeClr val="tx1"/>
                </a:solidFill>
              </a:rPr>
            </a:br>
            <a:r>
              <a:rPr lang="en-US" b="1" kern="0" dirty="0">
                <a:solidFill>
                  <a:schemeClr val="tx1"/>
                </a:solidFill>
              </a:rPr>
              <a:t>than you might think</a:t>
            </a:r>
            <a:endParaRPr lang="en-US" kern="0" dirty="0">
              <a:solidFill>
                <a:schemeClr val="tx1"/>
              </a:solidFill>
            </a:endParaRPr>
          </a:p>
        </p:txBody>
      </p:sp>
    </p:spTree>
    <p:extLst>
      <p:ext uri="{BB962C8B-B14F-4D97-AF65-F5344CB8AC3E}">
        <p14:creationId xmlns:p14="http://schemas.microsoft.com/office/powerpoint/2010/main" val="273265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14" presetClass="entr" presetSubtype="1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par>
                                <p:cTn id="13" presetID="14" presetClass="entr" presetSubtype="1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500"/>
                                        <p:tgtEl>
                                          <p:spTgt spid="36"/>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14" presetClass="entr" presetSubtype="1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randombar(horizontal)">
                                      <p:cBhvr>
                                        <p:cTn id="21" dur="500"/>
                                        <p:tgtEl>
                                          <p:spTgt spid="37"/>
                                        </p:tgtEl>
                                      </p:cBhvr>
                                    </p:animEffect>
                                  </p:childTnLst>
                                </p:cTn>
                              </p:par>
                              <p:par>
                                <p:cTn id="22" presetID="14" presetClass="entr" presetSubtype="1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par>
                                <p:cTn id="25" presetID="14" presetClass="entr" presetSubtype="1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par>
                                <p:cTn id="28" presetID="14" presetClass="entr" presetSubtype="1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randombar(horizontal)">
                                      <p:cBhvr>
                                        <p:cTn id="30" dur="500"/>
                                        <p:tgtEl>
                                          <p:spTgt spid="4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randombar(horizontal)">
                                      <p:cBhvr>
                                        <p:cTn id="36" dur="500"/>
                                        <p:tgtEl>
                                          <p:spTgt spid="89"/>
                                        </p:tgtEl>
                                      </p:cBhvr>
                                    </p:animEffect>
                                  </p:childTnLst>
                                </p:cTn>
                              </p:par>
                              <p:par>
                                <p:cTn id="37" presetID="14" presetClass="entr" presetSubtype="1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randombar(horizontal)">
                                      <p:cBhvr>
                                        <p:cTn id="42" dur="500"/>
                                        <p:tgtEl>
                                          <p:spTgt spid="48"/>
                                        </p:tgtEl>
                                      </p:cBhvr>
                                    </p:animEffect>
                                  </p:childTnLst>
                                </p:cTn>
                              </p:par>
                              <p:par>
                                <p:cTn id="43" presetID="14" presetClass="entr" presetSubtype="10" fill="hold" nodeType="withEffect">
                                  <p:stCondLst>
                                    <p:cond delay="0"/>
                                  </p:stCondLst>
                                  <p:childTnLst>
                                    <p:set>
                                      <p:cBhvr>
                                        <p:cTn id="44" dur="1" fill="hold">
                                          <p:stCondLst>
                                            <p:cond delay="0"/>
                                          </p:stCondLst>
                                        </p:cTn>
                                        <p:tgtEl>
                                          <p:spTgt spid="99"/>
                                        </p:tgtEl>
                                        <p:attrNameLst>
                                          <p:attrName>style.visibility</p:attrName>
                                        </p:attrNameLst>
                                      </p:cBhvr>
                                      <p:to>
                                        <p:strVal val="visible"/>
                                      </p:to>
                                    </p:set>
                                    <p:animEffect transition="in" filter="randombar(horizontal)">
                                      <p:cBhvr>
                                        <p:cTn id="45" dur="500"/>
                                        <p:tgtEl>
                                          <p:spTgt spid="99"/>
                                        </p:tgtEl>
                                      </p:cBhvr>
                                    </p:animEffect>
                                  </p:childTnLst>
                                </p:cTn>
                              </p:par>
                              <p:par>
                                <p:cTn id="46" presetID="14" presetClass="entr" presetSubtype="1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randombar(horizontal)">
                                      <p:cBhvr>
                                        <p:cTn id="48" dur="500"/>
                                        <p:tgtEl>
                                          <p:spTgt spid="10"/>
                                        </p:tgtEl>
                                      </p:cBhvr>
                                    </p:animEffect>
                                  </p:childTnLst>
                                </p:cTn>
                              </p:par>
                              <p:par>
                                <p:cTn id="49" presetID="14"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randombar(horizontal)">
                                      <p:cBhvr>
                                        <p:cTn id="51" dur="500"/>
                                        <p:tgtEl>
                                          <p:spTgt spid="40"/>
                                        </p:tgtEl>
                                      </p:cBhvr>
                                    </p:animEffect>
                                  </p:childTnLst>
                                </p:cTn>
                              </p:par>
                              <p:par>
                                <p:cTn id="52" presetID="14" presetClass="entr" presetSubtype="1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14" presetClass="entr" presetSubtype="1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randombar(horizontal)">
                                      <p:cBhvr>
                                        <p:cTn id="60" dur="500"/>
                                        <p:tgtEl>
                                          <p:spTgt spid="13"/>
                                        </p:tgtEl>
                                      </p:cBhvr>
                                    </p:animEffect>
                                  </p:childTnLst>
                                </p:cTn>
                              </p:par>
                              <p:par>
                                <p:cTn id="61" presetID="14" presetClass="entr" presetSubtype="1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randombar(horizontal)">
                                      <p:cBhvr>
                                        <p:cTn id="63" dur="500"/>
                                        <p:tgtEl>
                                          <p:spTgt spid="12"/>
                                        </p:tgtEl>
                                      </p:cBhvr>
                                    </p:animEffect>
                                  </p:childTnLst>
                                </p:cTn>
                              </p:par>
                              <p:par>
                                <p:cTn id="64" presetID="14" presetClass="entr" presetSubtype="1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randombar(horizontal)">
                                      <p:cBhvr>
                                        <p:cTn id="66" dur="500"/>
                                        <p:tgtEl>
                                          <p:spTgt spid="15"/>
                                        </p:tgtEl>
                                      </p:cBhvr>
                                    </p:animEffect>
                                  </p:childTnLst>
                                </p:cTn>
                              </p:par>
                              <p:par>
                                <p:cTn id="67" presetID="14"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randombar(horizontal)">
                                      <p:cBhvr>
                                        <p:cTn id="69" dur="500"/>
                                        <p:tgtEl>
                                          <p:spTgt spid="16"/>
                                        </p:tgtEl>
                                      </p:cBhvr>
                                    </p:animEffect>
                                  </p:childTnLst>
                                </p:cTn>
                              </p:par>
                              <p:par>
                                <p:cTn id="70" presetID="14" presetClass="entr" presetSubtype="10" fill="hold" nodeType="withEffect">
                                  <p:stCondLst>
                                    <p:cond delay="0"/>
                                  </p:stCondLst>
                                  <p:childTnLst>
                                    <p:set>
                                      <p:cBhvr>
                                        <p:cTn id="71" dur="1" fill="hold">
                                          <p:stCondLst>
                                            <p:cond delay="0"/>
                                          </p:stCondLst>
                                        </p:cTn>
                                        <p:tgtEl>
                                          <p:spTgt spid="82"/>
                                        </p:tgtEl>
                                        <p:attrNameLst>
                                          <p:attrName>style.visibility</p:attrName>
                                        </p:attrNameLst>
                                      </p:cBhvr>
                                      <p:to>
                                        <p:strVal val="visible"/>
                                      </p:to>
                                    </p:set>
                                    <p:animEffect transition="in" filter="randombar(horizontal)">
                                      <p:cBhvr>
                                        <p:cTn id="72" dur="500"/>
                                        <p:tgtEl>
                                          <p:spTgt spid="82"/>
                                        </p:tgtEl>
                                      </p:cBhvr>
                                    </p:animEffect>
                                  </p:childTnLst>
                                </p:cTn>
                              </p:par>
                              <p:par>
                                <p:cTn id="73" presetID="14" presetClass="entr" presetSubtype="10"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randombar(horizontal)">
                                      <p:cBhvr>
                                        <p:cTn id="75" dur="500"/>
                                        <p:tgtEl>
                                          <p:spTgt spid="83"/>
                                        </p:tgtEl>
                                      </p:cBhvr>
                                    </p:animEffect>
                                  </p:childTnLst>
                                </p:cTn>
                              </p:par>
                              <p:par>
                                <p:cTn id="76" presetID="14" presetClass="entr" presetSubtype="10"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randombar(horizontal)">
                                      <p:cBhvr>
                                        <p:cTn id="78" dur="500"/>
                                        <p:tgtEl>
                                          <p:spTgt spid="17"/>
                                        </p:tgtEl>
                                      </p:cBhvr>
                                    </p:animEffect>
                                  </p:childTnLst>
                                </p:cTn>
                              </p:par>
                              <p:par>
                                <p:cTn id="79" presetID="14" presetClass="entr" presetSubtype="1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randombar(horizontal)">
                                      <p:cBhvr>
                                        <p:cTn id="81" dur="500"/>
                                        <p:tgtEl>
                                          <p:spTgt spid="18"/>
                                        </p:tgtEl>
                                      </p:cBhvr>
                                    </p:animEffect>
                                  </p:childTnLst>
                                </p:cTn>
                              </p:par>
                              <p:par>
                                <p:cTn id="82" presetID="14" presetClass="entr" presetSubtype="10"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randombar(horizontal)">
                                      <p:cBhvr>
                                        <p:cTn id="84" dur="500"/>
                                        <p:tgtEl>
                                          <p:spTgt spid="19"/>
                                        </p:tgtEl>
                                      </p:cBhvr>
                                    </p:animEffect>
                                  </p:childTnLst>
                                </p:cTn>
                              </p:par>
                              <p:par>
                                <p:cTn id="85" presetID="14" presetClass="entr" presetSubtype="1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randombar(horizontal)">
                                      <p:cBhvr>
                                        <p:cTn id="87" dur="500"/>
                                        <p:tgtEl>
                                          <p:spTgt spid="20"/>
                                        </p:tgtEl>
                                      </p:cBhvr>
                                    </p:animEffect>
                                  </p:childTnLst>
                                </p:cTn>
                              </p:par>
                              <p:par>
                                <p:cTn id="88" presetID="14" presetClass="entr" presetSubtype="1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randombar(horizontal)">
                                      <p:cBhvr>
                                        <p:cTn id="90" dur="500"/>
                                        <p:tgtEl>
                                          <p:spTgt spid="21"/>
                                        </p:tgtEl>
                                      </p:cBhvr>
                                    </p:animEffect>
                                  </p:childTnLst>
                                </p:cTn>
                              </p:par>
                              <p:par>
                                <p:cTn id="91" presetID="14" presetClass="entr" presetSubtype="10"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randombar(horizontal)">
                                      <p:cBhvr>
                                        <p:cTn id="93" dur="500"/>
                                        <p:tgtEl>
                                          <p:spTgt spid="22"/>
                                        </p:tgtEl>
                                      </p:cBhvr>
                                    </p:animEffect>
                                  </p:childTnLst>
                                </p:cTn>
                              </p:par>
                              <p:par>
                                <p:cTn id="94" presetID="14" presetClass="entr" presetSubtype="10" fill="hold" nodeType="with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randombar(horizontal)">
                                      <p:cBhvr>
                                        <p:cTn id="96" dur="500"/>
                                        <p:tgtEl>
                                          <p:spTgt spid="34"/>
                                        </p:tgtEl>
                                      </p:cBhvr>
                                    </p:animEffect>
                                  </p:childTnLst>
                                </p:cTn>
                              </p:par>
                              <p:par>
                                <p:cTn id="97" presetID="14" presetClass="entr" presetSubtype="10"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randombar(horizontal)">
                                      <p:cBhvr>
                                        <p:cTn id="99" dur="500"/>
                                        <p:tgtEl>
                                          <p:spTgt spid="30"/>
                                        </p:tgtEl>
                                      </p:cBhvr>
                                    </p:animEffect>
                                  </p:childTnLst>
                                </p:cTn>
                              </p:par>
                              <p:par>
                                <p:cTn id="100" presetID="14" presetClass="entr" presetSubtype="10"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randombar(horizontal)">
                                      <p:cBhvr>
                                        <p:cTn id="102" dur="500"/>
                                        <p:tgtEl>
                                          <p:spTgt spid="29"/>
                                        </p:tgtEl>
                                      </p:cBhvr>
                                    </p:animEffect>
                                  </p:childTnLst>
                                </p:cTn>
                              </p:par>
                              <p:par>
                                <p:cTn id="103" presetID="14" presetClass="entr" presetSubtype="10" fill="hold" nodeType="with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randombar(horizontal)">
                                      <p:cBhvr>
                                        <p:cTn id="105" dur="500"/>
                                        <p:tgtEl>
                                          <p:spTgt spid="6"/>
                                        </p:tgtEl>
                                      </p:cBhvr>
                                    </p:animEffect>
                                  </p:childTnLst>
                                </p:cTn>
                              </p:par>
                              <p:par>
                                <p:cTn id="106" presetID="14" presetClass="entr" presetSubtype="10" fill="hold"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randombar(horizontal)">
                                      <p:cBhvr>
                                        <p:cTn id="108" dur="500"/>
                                        <p:tgtEl>
                                          <p:spTgt spid="41"/>
                                        </p:tgtEl>
                                      </p:cBhvr>
                                    </p:animEffect>
                                  </p:childTnLst>
                                </p:cTn>
                              </p:par>
                              <p:par>
                                <p:cTn id="109" presetID="14" presetClass="entr" presetSubtype="10" fill="hold"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randombar(horizontal)">
                                      <p:cBhvr>
                                        <p:cTn id="111" dur="500"/>
                                        <p:tgtEl>
                                          <p:spTgt spid="42"/>
                                        </p:tgtEl>
                                      </p:cBhvr>
                                    </p:animEffect>
                                  </p:childTnLst>
                                </p:cTn>
                              </p:par>
                              <p:par>
                                <p:cTn id="112" presetID="14" presetClass="entr" presetSubtype="10" fill="hold"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randombar(horizontal)">
                                      <p:cBhvr>
                                        <p:cTn id="114" dur="500"/>
                                        <p:tgtEl>
                                          <p:spTgt spid="43"/>
                                        </p:tgtEl>
                                      </p:cBhvr>
                                    </p:animEffect>
                                  </p:childTnLst>
                                </p:cTn>
                              </p:par>
                              <p:par>
                                <p:cTn id="115" presetID="14" presetClass="entr" presetSubtype="10" fill="hold"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randombar(horizontal)">
                                      <p:cBhvr>
                                        <p:cTn id="117" dur="500"/>
                                        <p:tgtEl>
                                          <p:spTgt spid="44"/>
                                        </p:tgtEl>
                                      </p:cBhvr>
                                    </p:animEffect>
                                  </p:childTnLst>
                                </p:cTn>
                              </p:par>
                              <p:par>
                                <p:cTn id="118" presetID="14" presetClass="entr" presetSubtype="10" fill="hold"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randombar(horizontal)">
                                      <p:cBhvr>
                                        <p:cTn id="120" dur="500"/>
                                        <p:tgtEl>
                                          <p:spTgt spid="45"/>
                                        </p:tgtEl>
                                      </p:cBhvr>
                                    </p:animEffect>
                                  </p:childTnLst>
                                </p:cTn>
                              </p:par>
                              <p:par>
                                <p:cTn id="121" presetID="14" presetClass="entr" presetSubtype="10" fill="hold" nodeType="with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randombar(horizontal)">
                                      <p:cBhvr>
                                        <p:cTn id="123" dur="500"/>
                                        <p:tgtEl>
                                          <p:spTgt spid="49"/>
                                        </p:tgtEl>
                                      </p:cBhvr>
                                    </p:animEffect>
                                  </p:childTnLst>
                                </p:cTn>
                              </p:par>
                              <p:par>
                                <p:cTn id="124" presetID="14" presetClass="entr" presetSubtype="10" fill="hold" nodeType="withEffect">
                                  <p:stCondLst>
                                    <p:cond delay="0"/>
                                  </p:stCondLst>
                                  <p:childTnLst>
                                    <p:set>
                                      <p:cBhvr>
                                        <p:cTn id="125" dur="1" fill="hold">
                                          <p:stCondLst>
                                            <p:cond delay="0"/>
                                          </p:stCondLst>
                                        </p:cTn>
                                        <p:tgtEl>
                                          <p:spTgt spid="50"/>
                                        </p:tgtEl>
                                        <p:attrNameLst>
                                          <p:attrName>style.visibility</p:attrName>
                                        </p:attrNameLst>
                                      </p:cBhvr>
                                      <p:to>
                                        <p:strVal val="visible"/>
                                      </p:to>
                                    </p:set>
                                    <p:animEffect transition="in" filter="randombar(horizontal)">
                                      <p:cBhvr>
                                        <p:cTn id="126" dur="500"/>
                                        <p:tgtEl>
                                          <p:spTgt spid="50"/>
                                        </p:tgtEl>
                                      </p:cBhvr>
                                    </p:animEffect>
                                  </p:childTnLst>
                                </p:cTn>
                              </p:par>
                              <p:par>
                                <p:cTn id="127" presetID="14" presetClass="entr" presetSubtype="10" fill="hold" nodeType="withEffect">
                                  <p:stCondLst>
                                    <p:cond delay="0"/>
                                  </p:stCondLst>
                                  <p:childTnLst>
                                    <p:set>
                                      <p:cBhvr>
                                        <p:cTn id="128" dur="1" fill="hold">
                                          <p:stCondLst>
                                            <p:cond delay="0"/>
                                          </p:stCondLst>
                                        </p:cTn>
                                        <p:tgtEl>
                                          <p:spTgt spid="54"/>
                                        </p:tgtEl>
                                        <p:attrNameLst>
                                          <p:attrName>style.visibility</p:attrName>
                                        </p:attrNameLst>
                                      </p:cBhvr>
                                      <p:to>
                                        <p:strVal val="visible"/>
                                      </p:to>
                                    </p:set>
                                    <p:animEffect transition="in" filter="randombar(horizontal)">
                                      <p:cBhvr>
                                        <p:cTn id="129" dur="500"/>
                                        <p:tgtEl>
                                          <p:spTgt spid="54"/>
                                        </p:tgtEl>
                                      </p:cBhvr>
                                    </p:animEffect>
                                  </p:childTnLst>
                                </p:cTn>
                              </p:par>
                              <p:par>
                                <p:cTn id="130" presetID="14" presetClass="entr" presetSubtype="10" fill="hold" nodeType="withEffect">
                                  <p:stCondLst>
                                    <p:cond delay="0"/>
                                  </p:stCondLst>
                                  <p:childTnLst>
                                    <p:set>
                                      <p:cBhvr>
                                        <p:cTn id="131" dur="1" fill="hold">
                                          <p:stCondLst>
                                            <p:cond delay="0"/>
                                          </p:stCondLst>
                                        </p:cTn>
                                        <p:tgtEl>
                                          <p:spTgt spid="56"/>
                                        </p:tgtEl>
                                        <p:attrNameLst>
                                          <p:attrName>style.visibility</p:attrName>
                                        </p:attrNameLst>
                                      </p:cBhvr>
                                      <p:to>
                                        <p:strVal val="visible"/>
                                      </p:to>
                                    </p:set>
                                    <p:animEffect transition="in" filter="randombar(horizontal)">
                                      <p:cBhvr>
                                        <p:cTn id="132" dur="500"/>
                                        <p:tgtEl>
                                          <p:spTgt spid="56"/>
                                        </p:tgtEl>
                                      </p:cBhvr>
                                    </p:animEffect>
                                  </p:childTnLst>
                                </p:cTn>
                              </p:par>
                              <p:par>
                                <p:cTn id="133" presetID="14" presetClass="entr" presetSubtype="10" fill="hold" nodeType="withEffect">
                                  <p:stCondLst>
                                    <p:cond delay="0"/>
                                  </p:stCondLst>
                                  <p:childTnLst>
                                    <p:set>
                                      <p:cBhvr>
                                        <p:cTn id="134" dur="1" fill="hold">
                                          <p:stCondLst>
                                            <p:cond delay="0"/>
                                          </p:stCondLst>
                                        </p:cTn>
                                        <p:tgtEl>
                                          <p:spTgt spid="57"/>
                                        </p:tgtEl>
                                        <p:attrNameLst>
                                          <p:attrName>style.visibility</p:attrName>
                                        </p:attrNameLst>
                                      </p:cBhvr>
                                      <p:to>
                                        <p:strVal val="visible"/>
                                      </p:to>
                                    </p:set>
                                    <p:animEffect transition="in" filter="randombar(horizontal)">
                                      <p:cBhvr>
                                        <p:cTn id="135" dur="500"/>
                                        <p:tgtEl>
                                          <p:spTgt spid="57"/>
                                        </p:tgtEl>
                                      </p:cBhvr>
                                    </p:animEffect>
                                  </p:childTnLst>
                                </p:cTn>
                              </p:par>
                              <p:par>
                                <p:cTn id="136" presetID="14" presetClass="entr" presetSubtype="10" fill="hold"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randombar(horizontal)">
                                      <p:cBhvr>
                                        <p:cTn id="138" dur="500"/>
                                        <p:tgtEl>
                                          <p:spTgt spid="58"/>
                                        </p:tgtEl>
                                      </p:cBhvr>
                                    </p:animEffect>
                                  </p:childTnLst>
                                </p:cTn>
                              </p:par>
                              <p:par>
                                <p:cTn id="139" presetID="14" presetClass="entr" presetSubtype="10" fill="hold" nodeType="withEffect">
                                  <p:stCondLst>
                                    <p:cond delay="0"/>
                                  </p:stCondLst>
                                  <p:childTnLst>
                                    <p:set>
                                      <p:cBhvr>
                                        <p:cTn id="140" dur="1" fill="hold">
                                          <p:stCondLst>
                                            <p:cond delay="0"/>
                                          </p:stCondLst>
                                        </p:cTn>
                                        <p:tgtEl>
                                          <p:spTgt spid="59"/>
                                        </p:tgtEl>
                                        <p:attrNameLst>
                                          <p:attrName>style.visibility</p:attrName>
                                        </p:attrNameLst>
                                      </p:cBhvr>
                                      <p:to>
                                        <p:strVal val="visible"/>
                                      </p:to>
                                    </p:set>
                                    <p:animEffect transition="in" filter="randombar(horizontal)">
                                      <p:cBhvr>
                                        <p:cTn id="141" dur="500"/>
                                        <p:tgtEl>
                                          <p:spTgt spid="59"/>
                                        </p:tgtEl>
                                      </p:cBhvr>
                                    </p:animEffect>
                                  </p:childTnLst>
                                </p:cTn>
                              </p:par>
                              <p:par>
                                <p:cTn id="142" presetID="14" presetClass="entr" presetSubtype="10" fill="hold" nodeType="withEffect">
                                  <p:stCondLst>
                                    <p:cond delay="0"/>
                                  </p:stCondLst>
                                  <p:childTnLst>
                                    <p:set>
                                      <p:cBhvr>
                                        <p:cTn id="143" dur="1" fill="hold">
                                          <p:stCondLst>
                                            <p:cond delay="0"/>
                                          </p:stCondLst>
                                        </p:cTn>
                                        <p:tgtEl>
                                          <p:spTgt spid="62"/>
                                        </p:tgtEl>
                                        <p:attrNameLst>
                                          <p:attrName>style.visibility</p:attrName>
                                        </p:attrNameLst>
                                      </p:cBhvr>
                                      <p:to>
                                        <p:strVal val="visible"/>
                                      </p:to>
                                    </p:set>
                                    <p:animEffect transition="in" filter="randombar(horizontal)">
                                      <p:cBhvr>
                                        <p:cTn id="144" dur="500"/>
                                        <p:tgtEl>
                                          <p:spTgt spid="62"/>
                                        </p:tgtEl>
                                      </p:cBhvr>
                                    </p:animEffect>
                                  </p:childTnLst>
                                </p:cTn>
                              </p:par>
                              <p:par>
                                <p:cTn id="145" presetID="14" presetClass="entr" presetSubtype="10" fill="hold" nodeType="withEffect">
                                  <p:stCondLst>
                                    <p:cond delay="0"/>
                                  </p:stCondLst>
                                  <p:childTnLst>
                                    <p:set>
                                      <p:cBhvr>
                                        <p:cTn id="146" dur="1" fill="hold">
                                          <p:stCondLst>
                                            <p:cond delay="0"/>
                                          </p:stCondLst>
                                        </p:cTn>
                                        <p:tgtEl>
                                          <p:spTgt spid="63"/>
                                        </p:tgtEl>
                                        <p:attrNameLst>
                                          <p:attrName>style.visibility</p:attrName>
                                        </p:attrNameLst>
                                      </p:cBhvr>
                                      <p:to>
                                        <p:strVal val="visible"/>
                                      </p:to>
                                    </p:set>
                                    <p:animEffect transition="in" filter="randombar(horizontal)">
                                      <p:cBhvr>
                                        <p:cTn id="147" dur="500"/>
                                        <p:tgtEl>
                                          <p:spTgt spid="63"/>
                                        </p:tgtEl>
                                      </p:cBhvr>
                                    </p:animEffect>
                                  </p:childTnLst>
                                </p:cTn>
                              </p:par>
                              <p:par>
                                <p:cTn id="148" presetID="14" presetClass="entr" presetSubtype="10" fill="hold" nodeType="withEffect">
                                  <p:stCondLst>
                                    <p:cond delay="0"/>
                                  </p:stCondLst>
                                  <p:childTnLst>
                                    <p:set>
                                      <p:cBhvr>
                                        <p:cTn id="149" dur="1" fill="hold">
                                          <p:stCondLst>
                                            <p:cond delay="0"/>
                                          </p:stCondLst>
                                        </p:cTn>
                                        <p:tgtEl>
                                          <p:spTgt spid="64"/>
                                        </p:tgtEl>
                                        <p:attrNameLst>
                                          <p:attrName>style.visibility</p:attrName>
                                        </p:attrNameLst>
                                      </p:cBhvr>
                                      <p:to>
                                        <p:strVal val="visible"/>
                                      </p:to>
                                    </p:set>
                                    <p:animEffect transition="in" filter="randombar(horizontal)">
                                      <p:cBhvr>
                                        <p:cTn id="150" dur="500"/>
                                        <p:tgtEl>
                                          <p:spTgt spid="64"/>
                                        </p:tgtEl>
                                      </p:cBhvr>
                                    </p:animEffect>
                                  </p:childTnLst>
                                </p:cTn>
                              </p:par>
                              <p:par>
                                <p:cTn id="151" presetID="14" presetClass="entr" presetSubtype="10" fill="hold" nodeType="withEffect">
                                  <p:stCondLst>
                                    <p:cond delay="0"/>
                                  </p:stCondLst>
                                  <p:childTnLst>
                                    <p:set>
                                      <p:cBhvr>
                                        <p:cTn id="152" dur="1" fill="hold">
                                          <p:stCondLst>
                                            <p:cond delay="0"/>
                                          </p:stCondLst>
                                        </p:cTn>
                                        <p:tgtEl>
                                          <p:spTgt spid="84"/>
                                        </p:tgtEl>
                                        <p:attrNameLst>
                                          <p:attrName>style.visibility</p:attrName>
                                        </p:attrNameLst>
                                      </p:cBhvr>
                                      <p:to>
                                        <p:strVal val="visible"/>
                                      </p:to>
                                    </p:set>
                                    <p:animEffect transition="in" filter="randombar(horizontal)">
                                      <p:cBhvr>
                                        <p:cTn id="153" dur="500"/>
                                        <p:tgtEl>
                                          <p:spTgt spid="84"/>
                                        </p:tgtEl>
                                      </p:cBhvr>
                                    </p:animEffect>
                                  </p:childTnLst>
                                </p:cTn>
                              </p:par>
                              <p:par>
                                <p:cTn id="154" presetID="14" presetClass="entr" presetSubtype="10" fill="hold" nodeType="withEffect">
                                  <p:stCondLst>
                                    <p:cond delay="0"/>
                                  </p:stCondLst>
                                  <p:childTnLst>
                                    <p:set>
                                      <p:cBhvr>
                                        <p:cTn id="155" dur="1" fill="hold">
                                          <p:stCondLst>
                                            <p:cond delay="0"/>
                                          </p:stCondLst>
                                        </p:cTn>
                                        <p:tgtEl>
                                          <p:spTgt spid="85"/>
                                        </p:tgtEl>
                                        <p:attrNameLst>
                                          <p:attrName>style.visibility</p:attrName>
                                        </p:attrNameLst>
                                      </p:cBhvr>
                                      <p:to>
                                        <p:strVal val="visible"/>
                                      </p:to>
                                    </p:set>
                                    <p:animEffect transition="in" filter="randombar(horizontal)">
                                      <p:cBhvr>
                                        <p:cTn id="156" dur="500"/>
                                        <p:tgtEl>
                                          <p:spTgt spid="85"/>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75"/>
                                        </p:tgtEl>
                                        <p:attrNameLst>
                                          <p:attrName>style.visibility</p:attrName>
                                        </p:attrNameLst>
                                      </p:cBhvr>
                                      <p:to>
                                        <p:strVal val="visible"/>
                                      </p:to>
                                    </p:set>
                                    <p:animEffect transition="in" filter="wipe(left)">
                                      <p:cBhvr>
                                        <p:cTn id="161" dur="500"/>
                                        <p:tgtEl>
                                          <p:spTgt spid="75"/>
                                        </p:tgtEl>
                                      </p:cBhvr>
                                    </p:animEffect>
                                  </p:childTnLst>
                                </p:cTn>
                              </p:par>
                              <p:par>
                                <p:cTn id="162" presetID="22" presetClass="exit" presetSubtype="8" fill="hold" grpId="1" nodeType="withEffect">
                                  <p:stCondLst>
                                    <p:cond delay="0"/>
                                  </p:stCondLst>
                                  <p:childTnLst>
                                    <p:animEffect transition="out" filter="wipe(left)">
                                      <p:cBhvr>
                                        <p:cTn id="163" dur="500"/>
                                        <p:tgtEl>
                                          <p:spTgt spid="2"/>
                                        </p:tgtEl>
                                      </p:cBhvr>
                                    </p:animEffect>
                                    <p:set>
                                      <p:cBhvr>
                                        <p:cTn id="164" dur="1" fill="hold">
                                          <p:stCondLst>
                                            <p:cond delay="499"/>
                                          </p:stCondLst>
                                        </p:cTn>
                                        <p:tgtEl>
                                          <p:spTgt spid="2"/>
                                        </p:tgtEl>
                                        <p:attrNameLst>
                                          <p:attrName>style.visibility</p:attrName>
                                        </p:attrNameLst>
                                      </p:cBhvr>
                                      <p:to>
                                        <p:strVal val="hidden"/>
                                      </p:to>
                                    </p:set>
                                  </p:childTnLst>
                                </p:cTn>
                              </p:par>
                              <p:par>
                                <p:cTn id="165" presetID="14" presetClass="entr" presetSubtype="10" fill="hold" nodeType="withEffect">
                                  <p:stCondLst>
                                    <p:cond delay="0"/>
                                  </p:stCondLst>
                                  <p:childTnLst>
                                    <p:set>
                                      <p:cBhvr>
                                        <p:cTn id="166" dur="1" fill="hold">
                                          <p:stCondLst>
                                            <p:cond delay="0"/>
                                          </p:stCondLst>
                                        </p:cTn>
                                        <p:tgtEl>
                                          <p:spTgt spid="3"/>
                                        </p:tgtEl>
                                        <p:attrNameLst>
                                          <p:attrName>style.visibility</p:attrName>
                                        </p:attrNameLst>
                                      </p:cBhvr>
                                      <p:to>
                                        <p:strVal val="visible"/>
                                      </p:to>
                                    </p:set>
                                    <p:animEffect transition="in" filter="randombar(horizontal)">
                                      <p:cBhvr>
                                        <p:cTn id="167" dur="500"/>
                                        <p:tgtEl>
                                          <p:spTgt spid="3"/>
                                        </p:tgtEl>
                                      </p:cBhvr>
                                    </p:animEffect>
                                  </p:childTnLst>
                                </p:cTn>
                              </p:par>
                              <p:par>
                                <p:cTn id="168" presetID="14" presetClass="entr" presetSubtype="10" fill="hold" nodeType="withEffect">
                                  <p:stCondLst>
                                    <p:cond delay="0"/>
                                  </p:stCondLst>
                                  <p:childTnLst>
                                    <p:set>
                                      <p:cBhvr>
                                        <p:cTn id="169" dur="1" fill="hold">
                                          <p:stCondLst>
                                            <p:cond delay="0"/>
                                          </p:stCondLst>
                                        </p:cTn>
                                        <p:tgtEl>
                                          <p:spTgt spid="71"/>
                                        </p:tgtEl>
                                        <p:attrNameLst>
                                          <p:attrName>style.visibility</p:attrName>
                                        </p:attrNameLst>
                                      </p:cBhvr>
                                      <p:to>
                                        <p:strVal val="visible"/>
                                      </p:to>
                                    </p:set>
                                    <p:animEffect transition="in" filter="randombar(horizontal)">
                                      <p:cBhvr>
                                        <p:cTn id="170" dur="500"/>
                                        <p:tgtEl>
                                          <p:spTgt spid="71"/>
                                        </p:tgtEl>
                                      </p:cBhvr>
                                    </p:animEffect>
                                  </p:childTnLst>
                                </p:cTn>
                              </p:par>
                              <p:par>
                                <p:cTn id="171" presetID="14" presetClass="entr" presetSubtype="10" fill="hold" grpId="1" nodeType="withEffect">
                                  <p:stCondLst>
                                    <p:cond delay="0"/>
                                  </p:stCondLst>
                                  <p:childTnLst>
                                    <p:set>
                                      <p:cBhvr>
                                        <p:cTn id="172" dur="1" fill="hold">
                                          <p:stCondLst>
                                            <p:cond delay="0"/>
                                          </p:stCondLst>
                                        </p:cTn>
                                        <p:tgtEl>
                                          <p:spTgt spid="72"/>
                                        </p:tgtEl>
                                        <p:attrNameLst>
                                          <p:attrName>style.visibility</p:attrName>
                                        </p:attrNameLst>
                                      </p:cBhvr>
                                      <p:to>
                                        <p:strVal val="visible"/>
                                      </p:to>
                                    </p:set>
                                    <p:animEffect transition="in" filter="randombar(horizontal)">
                                      <p:cBhvr>
                                        <p:cTn id="173" dur="500"/>
                                        <p:tgtEl>
                                          <p:spTgt spid="72"/>
                                        </p:tgtEl>
                                      </p:cBhvr>
                                    </p:animEffect>
                                  </p:childTnLst>
                                </p:cTn>
                              </p:par>
                            </p:childTnLst>
                          </p:cTn>
                        </p:par>
                        <p:par>
                          <p:cTn id="174" fill="hold">
                            <p:stCondLst>
                              <p:cond delay="500"/>
                            </p:stCondLst>
                            <p:childTnLst>
                              <p:par>
                                <p:cTn id="175" presetID="10" presetClass="exit" presetSubtype="0" fill="hold" nodeType="afterEffect">
                                  <p:stCondLst>
                                    <p:cond delay="2000"/>
                                  </p:stCondLst>
                                  <p:childTnLst>
                                    <p:animEffect transition="out" filter="fade">
                                      <p:cBhvr>
                                        <p:cTn id="176" dur="500"/>
                                        <p:tgtEl>
                                          <p:spTgt spid="59"/>
                                        </p:tgtEl>
                                      </p:cBhvr>
                                    </p:animEffect>
                                    <p:set>
                                      <p:cBhvr>
                                        <p:cTn id="177" dur="1" fill="hold">
                                          <p:stCondLst>
                                            <p:cond delay="499"/>
                                          </p:stCondLst>
                                        </p:cTn>
                                        <p:tgtEl>
                                          <p:spTgt spid="59"/>
                                        </p:tgtEl>
                                        <p:attrNameLst>
                                          <p:attrName>style.visibility</p:attrName>
                                        </p:attrNameLst>
                                      </p:cBhvr>
                                      <p:to>
                                        <p:strVal val="hidden"/>
                                      </p:to>
                                    </p:set>
                                  </p:childTnLst>
                                </p:cTn>
                              </p:par>
                              <p:par>
                                <p:cTn id="178" presetID="10" presetClass="exit" presetSubtype="0" fill="hold" nodeType="withEffect">
                                  <p:stCondLst>
                                    <p:cond delay="2000"/>
                                  </p:stCondLst>
                                  <p:childTnLst>
                                    <p:animEffect transition="out" filter="fade">
                                      <p:cBhvr>
                                        <p:cTn id="179" dur="500"/>
                                        <p:tgtEl>
                                          <p:spTgt spid="62"/>
                                        </p:tgtEl>
                                      </p:cBhvr>
                                    </p:animEffect>
                                    <p:set>
                                      <p:cBhvr>
                                        <p:cTn id="180" dur="1" fill="hold">
                                          <p:stCondLst>
                                            <p:cond delay="499"/>
                                          </p:stCondLst>
                                        </p:cTn>
                                        <p:tgtEl>
                                          <p:spTgt spid="62"/>
                                        </p:tgtEl>
                                        <p:attrNameLst>
                                          <p:attrName>style.visibility</p:attrName>
                                        </p:attrNameLst>
                                      </p:cBhvr>
                                      <p:to>
                                        <p:strVal val="hidden"/>
                                      </p:to>
                                    </p:set>
                                  </p:childTnLst>
                                </p:cTn>
                              </p:par>
                            </p:childTnLst>
                          </p:cTn>
                        </p:par>
                        <p:par>
                          <p:cTn id="181" fill="hold">
                            <p:stCondLst>
                              <p:cond delay="3000"/>
                            </p:stCondLst>
                            <p:childTnLst>
                              <p:par>
                                <p:cTn id="182" presetID="10" presetClass="exit" presetSubtype="0" fill="hold" nodeType="afterEffect">
                                  <p:stCondLst>
                                    <p:cond delay="0"/>
                                  </p:stCondLst>
                                  <p:childTnLst>
                                    <p:animEffect transition="out" filter="fade">
                                      <p:cBhvr>
                                        <p:cTn id="183" dur="500"/>
                                        <p:tgtEl>
                                          <p:spTgt spid="49"/>
                                        </p:tgtEl>
                                      </p:cBhvr>
                                    </p:animEffect>
                                    <p:set>
                                      <p:cBhvr>
                                        <p:cTn id="184" dur="1" fill="hold">
                                          <p:stCondLst>
                                            <p:cond delay="499"/>
                                          </p:stCondLst>
                                        </p:cTn>
                                        <p:tgtEl>
                                          <p:spTgt spid="49"/>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50"/>
                                        </p:tgtEl>
                                      </p:cBhvr>
                                    </p:animEffect>
                                    <p:set>
                                      <p:cBhvr>
                                        <p:cTn id="187" dur="1" fill="hold">
                                          <p:stCondLst>
                                            <p:cond delay="499"/>
                                          </p:stCondLst>
                                        </p:cTn>
                                        <p:tgtEl>
                                          <p:spTgt spid="50"/>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54"/>
                                        </p:tgtEl>
                                      </p:cBhvr>
                                    </p:animEffect>
                                    <p:set>
                                      <p:cBhvr>
                                        <p:cTn id="190" dur="1" fill="hold">
                                          <p:stCondLst>
                                            <p:cond delay="499"/>
                                          </p:stCondLst>
                                        </p:cTn>
                                        <p:tgtEl>
                                          <p:spTgt spid="54"/>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56"/>
                                        </p:tgtEl>
                                      </p:cBhvr>
                                    </p:animEffect>
                                    <p:set>
                                      <p:cBhvr>
                                        <p:cTn id="193" dur="1" fill="hold">
                                          <p:stCondLst>
                                            <p:cond delay="499"/>
                                          </p:stCondLst>
                                        </p:cTn>
                                        <p:tgtEl>
                                          <p:spTgt spid="56"/>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57"/>
                                        </p:tgtEl>
                                      </p:cBhvr>
                                    </p:animEffect>
                                    <p:set>
                                      <p:cBhvr>
                                        <p:cTn id="196" dur="1" fill="hold">
                                          <p:stCondLst>
                                            <p:cond delay="499"/>
                                          </p:stCondLst>
                                        </p:cTn>
                                        <p:tgtEl>
                                          <p:spTgt spid="57"/>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58"/>
                                        </p:tgtEl>
                                      </p:cBhvr>
                                    </p:animEffect>
                                    <p:set>
                                      <p:cBhvr>
                                        <p:cTn id="199" dur="1" fill="hold">
                                          <p:stCondLst>
                                            <p:cond delay="499"/>
                                          </p:stCondLst>
                                        </p:cTn>
                                        <p:tgtEl>
                                          <p:spTgt spid="58"/>
                                        </p:tgtEl>
                                        <p:attrNameLst>
                                          <p:attrName>style.visibility</p:attrName>
                                        </p:attrNameLst>
                                      </p:cBhvr>
                                      <p:to>
                                        <p:strVal val="hidden"/>
                                      </p:to>
                                    </p:set>
                                  </p:childTnLst>
                                </p:cTn>
                              </p:par>
                            </p:childTnLst>
                          </p:cTn>
                        </p:par>
                        <p:par>
                          <p:cTn id="200" fill="hold">
                            <p:stCondLst>
                              <p:cond delay="3500"/>
                            </p:stCondLst>
                            <p:childTnLst>
                              <p:par>
                                <p:cTn id="201" presetID="10" presetClass="exit" presetSubtype="0" fill="hold" nodeType="afterEffect">
                                  <p:stCondLst>
                                    <p:cond delay="0"/>
                                  </p:stCondLst>
                                  <p:childTnLst>
                                    <p:animEffect transition="out" filter="fade">
                                      <p:cBhvr>
                                        <p:cTn id="202" dur="500"/>
                                        <p:tgtEl>
                                          <p:spTgt spid="17"/>
                                        </p:tgtEl>
                                      </p:cBhvr>
                                    </p:animEffect>
                                    <p:set>
                                      <p:cBhvr>
                                        <p:cTn id="203" dur="1" fill="hold">
                                          <p:stCondLst>
                                            <p:cond delay="499"/>
                                          </p:stCondLst>
                                        </p:cTn>
                                        <p:tgtEl>
                                          <p:spTgt spid="17"/>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18"/>
                                        </p:tgtEl>
                                      </p:cBhvr>
                                    </p:animEffect>
                                    <p:set>
                                      <p:cBhvr>
                                        <p:cTn id="206" dur="1" fill="hold">
                                          <p:stCondLst>
                                            <p:cond delay="499"/>
                                          </p:stCondLst>
                                        </p:cTn>
                                        <p:tgtEl>
                                          <p:spTgt spid="18"/>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500"/>
                                        <p:tgtEl>
                                          <p:spTgt spid="19"/>
                                        </p:tgtEl>
                                      </p:cBhvr>
                                    </p:animEffect>
                                    <p:set>
                                      <p:cBhvr>
                                        <p:cTn id="209" dur="1" fill="hold">
                                          <p:stCondLst>
                                            <p:cond delay="499"/>
                                          </p:stCondLst>
                                        </p:cTn>
                                        <p:tgtEl>
                                          <p:spTgt spid="19"/>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500"/>
                                        <p:tgtEl>
                                          <p:spTgt spid="20"/>
                                        </p:tgtEl>
                                      </p:cBhvr>
                                    </p:animEffect>
                                    <p:set>
                                      <p:cBhvr>
                                        <p:cTn id="212" dur="1" fill="hold">
                                          <p:stCondLst>
                                            <p:cond delay="499"/>
                                          </p:stCondLst>
                                        </p:cTn>
                                        <p:tgtEl>
                                          <p:spTgt spid="20"/>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500"/>
                                        <p:tgtEl>
                                          <p:spTgt spid="21"/>
                                        </p:tgtEl>
                                      </p:cBhvr>
                                    </p:animEffect>
                                    <p:set>
                                      <p:cBhvr>
                                        <p:cTn id="215" dur="1" fill="hold">
                                          <p:stCondLst>
                                            <p:cond delay="499"/>
                                          </p:stCondLst>
                                        </p:cTn>
                                        <p:tgtEl>
                                          <p:spTgt spid="21"/>
                                        </p:tgtEl>
                                        <p:attrNameLst>
                                          <p:attrName>style.visibility</p:attrName>
                                        </p:attrNameLst>
                                      </p:cBhvr>
                                      <p:to>
                                        <p:strVal val="hidden"/>
                                      </p:to>
                                    </p:set>
                                  </p:childTnLst>
                                </p:cTn>
                              </p:par>
                              <p:par>
                                <p:cTn id="216" presetID="10" presetClass="exit" presetSubtype="0" fill="hold" nodeType="withEffect">
                                  <p:stCondLst>
                                    <p:cond delay="0"/>
                                  </p:stCondLst>
                                  <p:childTnLst>
                                    <p:animEffect transition="out" filter="fade">
                                      <p:cBhvr>
                                        <p:cTn id="217" dur="500"/>
                                        <p:tgtEl>
                                          <p:spTgt spid="22"/>
                                        </p:tgtEl>
                                      </p:cBhvr>
                                    </p:animEffect>
                                    <p:set>
                                      <p:cBhvr>
                                        <p:cTn id="218" dur="1" fill="hold">
                                          <p:stCondLst>
                                            <p:cond delay="499"/>
                                          </p:stCondLst>
                                        </p:cTn>
                                        <p:tgtEl>
                                          <p:spTgt spid="22"/>
                                        </p:tgtEl>
                                        <p:attrNameLst>
                                          <p:attrName>style.visibility</p:attrName>
                                        </p:attrNameLst>
                                      </p:cBhvr>
                                      <p:to>
                                        <p:strVal val="hidden"/>
                                      </p:to>
                                    </p:set>
                                  </p:childTnLst>
                                </p:cTn>
                              </p:par>
                              <p:par>
                                <p:cTn id="219" presetID="10" presetClass="exit" presetSubtype="0" fill="hold" nodeType="withEffect">
                                  <p:stCondLst>
                                    <p:cond delay="0"/>
                                  </p:stCondLst>
                                  <p:childTnLst>
                                    <p:animEffect transition="out" filter="fade">
                                      <p:cBhvr>
                                        <p:cTn id="220" dur="500"/>
                                        <p:tgtEl>
                                          <p:spTgt spid="34"/>
                                        </p:tgtEl>
                                      </p:cBhvr>
                                    </p:animEffect>
                                    <p:set>
                                      <p:cBhvr>
                                        <p:cTn id="221" dur="1" fill="hold">
                                          <p:stCondLst>
                                            <p:cond delay="499"/>
                                          </p:stCondLst>
                                        </p:cTn>
                                        <p:tgtEl>
                                          <p:spTgt spid="34"/>
                                        </p:tgtEl>
                                        <p:attrNameLst>
                                          <p:attrName>style.visibility</p:attrName>
                                        </p:attrNameLst>
                                      </p:cBhvr>
                                      <p:to>
                                        <p:strVal val="hidden"/>
                                      </p:to>
                                    </p:set>
                                  </p:childTnLst>
                                </p:cTn>
                              </p:par>
                              <p:par>
                                <p:cTn id="222" presetID="10" presetClass="exit" presetSubtype="0" fill="hold" nodeType="withEffect">
                                  <p:stCondLst>
                                    <p:cond delay="0"/>
                                  </p:stCondLst>
                                  <p:childTnLst>
                                    <p:animEffect transition="out" filter="fade">
                                      <p:cBhvr>
                                        <p:cTn id="223" dur="500"/>
                                        <p:tgtEl>
                                          <p:spTgt spid="29"/>
                                        </p:tgtEl>
                                      </p:cBhvr>
                                    </p:animEffect>
                                    <p:set>
                                      <p:cBhvr>
                                        <p:cTn id="224" dur="1" fill="hold">
                                          <p:stCondLst>
                                            <p:cond delay="499"/>
                                          </p:stCondLst>
                                        </p:cTn>
                                        <p:tgtEl>
                                          <p:spTgt spid="29"/>
                                        </p:tgtEl>
                                        <p:attrNameLst>
                                          <p:attrName>style.visibility</p:attrName>
                                        </p:attrNameLst>
                                      </p:cBhvr>
                                      <p:to>
                                        <p:strVal val="hidden"/>
                                      </p:to>
                                    </p:set>
                                  </p:childTnLst>
                                </p:cTn>
                              </p:par>
                              <p:par>
                                <p:cTn id="225" presetID="10" presetClass="exit" presetSubtype="0" fill="hold" nodeType="withEffect">
                                  <p:stCondLst>
                                    <p:cond delay="0"/>
                                  </p:stCondLst>
                                  <p:childTnLst>
                                    <p:animEffect transition="out" filter="fade">
                                      <p:cBhvr>
                                        <p:cTn id="226" dur="500"/>
                                        <p:tgtEl>
                                          <p:spTgt spid="6"/>
                                        </p:tgtEl>
                                      </p:cBhvr>
                                    </p:animEffect>
                                    <p:set>
                                      <p:cBhvr>
                                        <p:cTn id="227" dur="1" fill="hold">
                                          <p:stCondLst>
                                            <p:cond delay="499"/>
                                          </p:stCondLst>
                                        </p:cTn>
                                        <p:tgtEl>
                                          <p:spTgt spid="6"/>
                                        </p:tgtEl>
                                        <p:attrNameLst>
                                          <p:attrName>style.visibility</p:attrName>
                                        </p:attrNameLst>
                                      </p:cBhvr>
                                      <p:to>
                                        <p:strVal val="hidden"/>
                                      </p:to>
                                    </p:set>
                                  </p:childTnLst>
                                </p:cTn>
                              </p:par>
                              <p:par>
                                <p:cTn id="228" presetID="10" presetClass="exit" presetSubtype="0" fill="hold" nodeType="withEffect">
                                  <p:stCondLst>
                                    <p:cond delay="0"/>
                                  </p:stCondLst>
                                  <p:childTnLst>
                                    <p:animEffect transition="out" filter="fade">
                                      <p:cBhvr>
                                        <p:cTn id="229" dur="500"/>
                                        <p:tgtEl>
                                          <p:spTgt spid="41"/>
                                        </p:tgtEl>
                                      </p:cBhvr>
                                    </p:animEffect>
                                    <p:set>
                                      <p:cBhvr>
                                        <p:cTn id="230" dur="1" fill="hold">
                                          <p:stCondLst>
                                            <p:cond delay="499"/>
                                          </p:stCondLst>
                                        </p:cTn>
                                        <p:tgtEl>
                                          <p:spTgt spid="41"/>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500"/>
                                        <p:tgtEl>
                                          <p:spTgt spid="42"/>
                                        </p:tgtEl>
                                      </p:cBhvr>
                                    </p:animEffect>
                                    <p:set>
                                      <p:cBhvr>
                                        <p:cTn id="233" dur="1" fill="hold">
                                          <p:stCondLst>
                                            <p:cond delay="499"/>
                                          </p:stCondLst>
                                        </p:cTn>
                                        <p:tgtEl>
                                          <p:spTgt spid="42"/>
                                        </p:tgtEl>
                                        <p:attrNameLst>
                                          <p:attrName>style.visibility</p:attrName>
                                        </p:attrNameLst>
                                      </p:cBhvr>
                                      <p:to>
                                        <p:strVal val="hidden"/>
                                      </p:to>
                                    </p:set>
                                  </p:childTnLst>
                                </p:cTn>
                              </p:par>
                              <p:par>
                                <p:cTn id="234" presetID="10" presetClass="exit" presetSubtype="0" fill="hold" nodeType="withEffect">
                                  <p:stCondLst>
                                    <p:cond delay="0"/>
                                  </p:stCondLst>
                                  <p:childTnLst>
                                    <p:animEffect transition="out" filter="fade">
                                      <p:cBhvr>
                                        <p:cTn id="235" dur="500"/>
                                        <p:tgtEl>
                                          <p:spTgt spid="43"/>
                                        </p:tgtEl>
                                      </p:cBhvr>
                                    </p:animEffect>
                                    <p:set>
                                      <p:cBhvr>
                                        <p:cTn id="236" dur="1" fill="hold">
                                          <p:stCondLst>
                                            <p:cond delay="499"/>
                                          </p:stCondLst>
                                        </p:cTn>
                                        <p:tgtEl>
                                          <p:spTgt spid="43"/>
                                        </p:tgtEl>
                                        <p:attrNameLst>
                                          <p:attrName>style.visibility</p:attrName>
                                        </p:attrNameLst>
                                      </p:cBhvr>
                                      <p:to>
                                        <p:strVal val="hidden"/>
                                      </p:to>
                                    </p:set>
                                  </p:childTnLst>
                                </p:cTn>
                              </p:par>
                              <p:par>
                                <p:cTn id="237" presetID="10" presetClass="exit" presetSubtype="0" fill="hold" nodeType="withEffect">
                                  <p:stCondLst>
                                    <p:cond delay="0"/>
                                  </p:stCondLst>
                                  <p:childTnLst>
                                    <p:animEffect transition="out" filter="fade">
                                      <p:cBhvr>
                                        <p:cTn id="238" dur="500"/>
                                        <p:tgtEl>
                                          <p:spTgt spid="44"/>
                                        </p:tgtEl>
                                      </p:cBhvr>
                                    </p:animEffect>
                                    <p:set>
                                      <p:cBhvr>
                                        <p:cTn id="239" dur="1" fill="hold">
                                          <p:stCondLst>
                                            <p:cond delay="499"/>
                                          </p:stCondLst>
                                        </p:cTn>
                                        <p:tgtEl>
                                          <p:spTgt spid="44"/>
                                        </p:tgtEl>
                                        <p:attrNameLst>
                                          <p:attrName>style.visibility</p:attrName>
                                        </p:attrNameLst>
                                      </p:cBhvr>
                                      <p:to>
                                        <p:strVal val="hidden"/>
                                      </p:to>
                                    </p:set>
                                  </p:childTnLst>
                                </p:cTn>
                              </p:par>
                              <p:par>
                                <p:cTn id="240" presetID="10" presetClass="exit" presetSubtype="0" fill="hold" nodeType="withEffect">
                                  <p:stCondLst>
                                    <p:cond delay="0"/>
                                  </p:stCondLst>
                                  <p:childTnLst>
                                    <p:animEffect transition="out" filter="fade">
                                      <p:cBhvr>
                                        <p:cTn id="241" dur="500"/>
                                        <p:tgtEl>
                                          <p:spTgt spid="45"/>
                                        </p:tgtEl>
                                      </p:cBhvr>
                                    </p:animEffect>
                                    <p:set>
                                      <p:cBhvr>
                                        <p:cTn id="242" dur="1" fill="hold">
                                          <p:stCondLst>
                                            <p:cond delay="499"/>
                                          </p:stCondLst>
                                        </p:cTn>
                                        <p:tgtEl>
                                          <p:spTgt spid="45"/>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30"/>
                                        </p:tgtEl>
                                      </p:cBhvr>
                                    </p:animEffect>
                                    <p:set>
                                      <p:cBhvr>
                                        <p:cTn id="245" dur="1" fill="hold">
                                          <p:stCondLst>
                                            <p:cond delay="499"/>
                                          </p:stCondLst>
                                        </p:cTn>
                                        <p:tgtEl>
                                          <p:spTgt spid="30"/>
                                        </p:tgtEl>
                                        <p:attrNameLst>
                                          <p:attrName>style.visibility</p:attrName>
                                        </p:attrNameLst>
                                      </p:cBhvr>
                                      <p:to>
                                        <p:strVal val="hidden"/>
                                      </p:to>
                                    </p:set>
                                  </p:childTnLst>
                                </p:cTn>
                              </p:par>
                            </p:childTnLst>
                          </p:cTn>
                        </p:par>
                        <p:par>
                          <p:cTn id="246" fill="hold">
                            <p:stCondLst>
                              <p:cond delay="4000"/>
                            </p:stCondLst>
                            <p:childTnLst>
                              <p:par>
                                <p:cTn id="247" presetID="10" presetClass="exit" presetSubtype="0" fill="hold" nodeType="afterEffect">
                                  <p:stCondLst>
                                    <p:cond delay="0"/>
                                  </p:stCondLst>
                                  <p:childTnLst>
                                    <p:animEffect transition="out" filter="fade">
                                      <p:cBhvr>
                                        <p:cTn id="248" dur="500"/>
                                        <p:tgtEl>
                                          <p:spTgt spid="31"/>
                                        </p:tgtEl>
                                      </p:cBhvr>
                                    </p:animEffect>
                                    <p:set>
                                      <p:cBhvr>
                                        <p:cTn id="249" dur="1" fill="hold">
                                          <p:stCondLst>
                                            <p:cond delay="499"/>
                                          </p:stCondLst>
                                        </p:cTn>
                                        <p:tgtEl>
                                          <p:spTgt spid="31"/>
                                        </p:tgtEl>
                                        <p:attrNameLst>
                                          <p:attrName>style.visibility</p:attrName>
                                        </p:attrNameLst>
                                      </p:cBhvr>
                                      <p:to>
                                        <p:strVal val="hidden"/>
                                      </p:to>
                                    </p:set>
                                  </p:childTnLst>
                                </p:cTn>
                              </p:par>
                              <p:par>
                                <p:cTn id="250" presetID="10" presetClass="exit" presetSubtype="0" fill="hold" nodeType="withEffect">
                                  <p:stCondLst>
                                    <p:cond delay="0"/>
                                  </p:stCondLst>
                                  <p:childTnLst>
                                    <p:animEffect transition="out" filter="fade">
                                      <p:cBhvr>
                                        <p:cTn id="251" dur="500"/>
                                        <p:tgtEl>
                                          <p:spTgt spid="89"/>
                                        </p:tgtEl>
                                      </p:cBhvr>
                                    </p:animEffect>
                                    <p:set>
                                      <p:cBhvr>
                                        <p:cTn id="252" dur="1" fill="hold">
                                          <p:stCondLst>
                                            <p:cond delay="499"/>
                                          </p:stCondLst>
                                        </p:cTn>
                                        <p:tgtEl>
                                          <p:spTgt spid="89"/>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500"/>
                                        <p:tgtEl>
                                          <p:spTgt spid="14"/>
                                        </p:tgtEl>
                                      </p:cBhvr>
                                    </p:animEffect>
                                    <p:set>
                                      <p:cBhvr>
                                        <p:cTn id="255" dur="1" fill="hold">
                                          <p:stCondLst>
                                            <p:cond delay="499"/>
                                          </p:stCondLst>
                                        </p:cTn>
                                        <p:tgtEl>
                                          <p:spTgt spid="14"/>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13"/>
                                        </p:tgtEl>
                                      </p:cBhvr>
                                    </p:animEffect>
                                    <p:set>
                                      <p:cBhvr>
                                        <p:cTn id="258" dur="1" fill="hold">
                                          <p:stCondLst>
                                            <p:cond delay="499"/>
                                          </p:stCondLst>
                                        </p:cTn>
                                        <p:tgtEl>
                                          <p:spTgt spid="13"/>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12"/>
                                        </p:tgtEl>
                                      </p:cBhvr>
                                    </p:animEffect>
                                    <p:set>
                                      <p:cBhvr>
                                        <p:cTn id="261" dur="1" fill="hold">
                                          <p:stCondLst>
                                            <p:cond delay="499"/>
                                          </p:stCondLst>
                                        </p:cTn>
                                        <p:tgtEl>
                                          <p:spTgt spid="12"/>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500"/>
                                        <p:tgtEl>
                                          <p:spTgt spid="15"/>
                                        </p:tgtEl>
                                      </p:cBhvr>
                                    </p:animEffect>
                                    <p:set>
                                      <p:cBhvr>
                                        <p:cTn id="264" dur="1" fill="hold">
                                          <p:stCondLst>
                                            <p:cond delay="499"/>
                                          </p:stCondLst>
                                        </p:cTn>
                                        <p:tgtEl>
                                          <p:spTgt spid="15"/>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16"/>
                                        </p:tgtEl>
                                      </p:cBhvr>
                                    </p:animEffect>
                                    <p:set>
                                      <p:cBhvr>
                                        <p:cTn id="267" dur="1" fill="hold">
                                          <p:stCondLst>
                                            <p:cond delay="499"/>
                                          </p:stCondLst>
                                        </p:cTn>
                                        <p:tgtEl>
                                          <p:spTgt spid="16"/>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82"/>
                                        </p:tgtEl>
                                      </p:cBhvr>
                                    </p:animEffect>
                                    <p:set>
                                      <p:cBhvr>
                                        <p:cTn id="270" dur="1" fill="hold">
                                          <p:stCondLst>
                                            <p:cond delay="499"/>
                                          </p:stCondLst>
                                        </p:cTn>
                                        <p:tgtEl>
                                          <p:spTgt spid="82"/>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83"/>
                                        </p:tgtEl>
                                      </p:cBhvr>
                                    </p:animEffect>
                                    <p:set>
                                      <p:cBhvr>
                                        <p:cTn id="273" dur="1" fill="hold">
                                          <p:stCondLst>
                                            <p:cond delay="499"/>
                                          </p:stCondLst>
                                        </p:cTn>
                                        <p:tgtEl>
                                          <p:spTgt spid="83"/>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63"/>
                                        </p:tgtEl>
                                      </p:cBhvr>
                                    </p:animEffect>
                                    <p:set>
                                      <p:cBhvr>
                                        <p:cTn id="276" dur="1" fill="hold">
                                          <p:stCondLst>
                                            <p:cond delay="499"/>
                                          </p:stCondLst>
                                        </p:cTn>
                                        <p:tgtEl>
                                          <p:spTgt spid="63"/>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64"/>
                                        </p:tgtEl>
                                      </p:cBhvr>
                                    </p:animEffect>
                                    <p:set>
                                      <p:cBhvr>
                                        <p:cTn id="279" dur="1" fill="hold">
                                          <p:stCondLst>
                                            <p:cond delay="499"/>
                                          </p:stCondLst>
                                        </p:cTn>
                                        <p:tgtEl>
                                          <p:spTgt spid="64"/>
                                        </p:tgtEl>
                                        <p:attrNameLst>
                                          <p:attrName>style.visibility</p:attrName>
                                        </p:attrNameLst>
                                      </p:cBhvr>
                                      <p:to>
                                        <p:strVal val="hidden"/>
                                      </p:to>
                                    </p:set>
                                  </p:childTnLst>
                                </p:cTn>
                              </p:par>
                              <p:par>
                                <p:cTn id="280" presetID="10" presetClass="exit" presetSubtype="0" fill="hold" nodeType="withEffect">
                                  <p:stCondLst>
                                    <p:cond delay="0"/>
                                  </p:stCondLst>
                                  <p:childTnLst>
                                    <p:animEffect transition="out" filter="fade">
                                      <p:cBhvr>
                                        <p:cTn id="281" dur="500"/>
                                        <p:tgtEl>
                                          <p:spTgt spid="84"/>
                                        </p:tgtEl>
                                      </p:cBhvr>
                                    </p:animEffect>
                                    <p:set>
                                      <p:cBhvr>
                                        <p:cTn id="282" dur="1" fill="hold">
                                          <p:stCondLst>
                                            <p:cond delay="499"/>
                                          </p:stCondLst>
                                        </p:cTn>
                                        <p:tgtEl>
                                          <p:spTgt spid="84"/>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85"/>
                                        </p:tgtEl>
                                      </p:cBhvr>
                                    </p:animEffect>
                                    <p:set>
                                      <p:cBhvr>
                                        <p:cTn id="285" dur="1" fill="hold">
                                          <p:stCondLst>
                                            <p:cond delay="499"/>
                                          </p:stCondLst>
                                        </p:cTn>
                                        <p:tgtEl>
                                          <p:spTgt spid="85"/>
                                        </p:tgtEl>
                                        <p:attrNameLst>
                                          <p:attrName>style.visibility</p:attrName>
                                        </p:attrNameLst>
                                      </p:cBhvr>
                                      <p:to>
                                        <p:strVal val="hidden"/>
                                      </p:to>
                                    </p:set>
                                  </p:childTnLst>
                                </p:cTn>
                              </p:par>
                            </p:childTnLst>
                          </p:cTn>
                        </p:par>
                        <p:par>
                          <p:cTn id="286" fill="hold">
                            <p:stCondLst>
                              <p:cond delay="4500"/>
                            </p:stCondLst>
                            <p:childTnLst>
                              <p:par>
                                <p:cTn id="287" presetID="10" presetClass="exit" presetSubtype="0" fill="hold" nodeType="afterEffect">
                                  <p:stCondLst>
                                    <p:cond delay="0"/>
                                  </p:stCondLst>
                                  <p:childTnLst>
                                    <p:animEffect transition="out" filter="fade">
                                      <p:cBhvr>
                                        <p:cTn id="288" dur="500"/>
                                        <p:tgtEl>
                                          <p:spTgt spid="37"/>
                                        </p:tgtEl>
                                      </p:cBhvr>
                                    </p:animEffect>
                                    <p:set>
                                      <p:cBhvr>
                                        <p:cTn id="289" dur="1" fill="hold">
                                          <p:stCondLst>
                                            <p:cond delay="499"/>
                                          </p:stCondLst>
                                        </p:cTn>
                                        <p:tgtEl>
                                          <p:spTgt spid="37"/>
                                        </p:tgtEl>
                                        <p:attrNameLst>
                                          <p:attrName>style.visibility</p:attrName>
                                        </p:attrNameLst>
                                      </p:cBhvr>
                                      <p:to>
                                        <p:strVal val="hidden"/>
                                      </p:to>
                                    </p:set>
                                  </p:childTnLst>
                                </p:cTn>
                              </p:par>
                              <p:par>
                                <p:cTn id="290" presetID="10" presetClass="exit" presetSubtype="0" fill="hold" nodeType="withEffect">
                                  <p:stCondLst>
                                    <p:cond delay="0"/>
                                  </p:stCondLst>
                                  <p:childTnLst>
                                    <p:animEffect transition="out" filter="fade">
                                      <p:cBhvr>
                                        <p:cTn id="291" dur="500"/>
                                        <p:tgtEl>
                                          <p:spTgt spid="38"/>
                                        </p:tgtEl>
                                      </p:cBhvr>
                                    </p:animEffect>
                                    <p:set>
                                      <p:cBhvr>
                                        <p:cTn id="292" dur="1" fill="hold">
                                          <p:stCondLst>
                                            <p:cond delay="499"/>
                                          </p:stCondLst>
                                        </p:cTn>
                                        <p:tgtEl>
                                          <p:spTgt spid="38"/>
                                        </p:tgtEl>
                                        <p:attrNameLst>
                                          <p:attrName>style.visibility</p:attrName>
                                        </p:attrNameLst>
                                      </p:cBhvr>
                                      <p:to>
                                        <p:strVal val="hidden"/>
                                      </p:to>
                                    </p:set>
                                  </p:childTnLst>
                                </p:cTn>
                              </p:par>
                              <p:par>
                                <p:cTn id="293" presetID="10" presetClass="exit" presetSubtype="0" fill="hold" nodeType="withEffect">
                                  <p:stCondLst>
                                    <p:cond delay="0"/>
                                  </p:stCondLst>
                                  <p:childTnLst>
                                    <p:animEffect transition="out" filter="fade">
                                      <p:cBhvr>
                                        <p:cTn id="294" dur="500"/>
                                        <p:tgtEl>
                                          <p:spTgt spid="39"/>
                                        </p:tgtEl>
                                      </p:cBhvr>
                                    </p:animEffect>
                                    <p:set>
                                      <p:cBhvr>
                                        <p:cTn id="295" dur="1" fill="hold">
                                          <p:stCondLst>
                                            <p:cond delay="499"/>
                                          </p:stCondLst>
                                        </p:cTn>
                                        <p:tgtEl>
                                          <p:spTgt spid="39"/>
                                        </p:tgtEl>
                                        <p:attrNameLst>
                                          <p:attrName>style.visibility</p:attrName>
                                        </p:attrNameLst>
                                      </p:cBhvr>
                                      <p:to>
                                        <p:strVal val="hidden"/>
                                      </p:to>
                                    </p:set>
                                  </p:childTnLst>
                                </p:cTn>
                              </p:par>
                              <p:par>
                                <p:cTn id="296" presetID="10" presetClass="exit" presetSubtype="0" fill="hold" nodeType="withEffect">
                                  <p:stCondLst>
                                    <p:cond delay="0"/>
                                  </p:stCondLst>
                                  <p:childTnLst>
                                    <p:animEffect transition="out" filter="fade">
                                      <p:cBhvr>
                                        <p:cTn id="297" dur="500"/>
                                        <p:tgtEl>
                                          <p:spTgt spid="47"/>
                                        </p:tgtEl>
                                      </p:cBhvr>
                                    </p:animEffect>
                                    <p:set>
                                      <p:cBhvr>
                                        <p:cTn id="298" dur="1" fill="hold">
                                          <p:stCondLst>
                                            <p:cond delay="499"/>
                                          </p:stCondLst>
                                        </p:cTn>
                                        <p:tgtEl>
                                          <p:spTgt spid="47"/>
                                        </p:tgtEl>
                                        <p:attrNameLst>
                                          <p:attrName>style.visibility</p:attrName>
                                        </p:attrNameLst>
                                      </p:cBhvr>
                                      <p:to>
                                        <p:strVal val="hidden"/>
                                      </p:to>
                                    </p:set>
                                  </p:childTnLst>
                                </p:cTn>
                              </p:par>
                              <p:par>
                                <p:cTn id="299" presetID="10" presetClass="exit" presetSubtype="0" fill="hold" nodeType="withEffect">
                                  <p:stCondLst>
                                    <p:cond delay="0"/>
                                  </p:stCondLst>
                                  <p:childTnLst>
                                    <p:animEffect transition="out" filter="fade">
                                      <p:cBhvr>
                                        <p:cTn id="300" dur="500"/>
                                        <p:tgtEl>
                                          <p:spTgt spid="9"/>
                                        </p:tgtEl>
                                      </p:cBhvr>
                                    </p:animEffect>
                                    <p:set>
                                      <p:cBhvr>
                                        <p:cTn id="301" dur="1" fill="hold">
                                          <p:stCondLst>
                                            <p:cond delay="499"/>
                                          </p:stCondLst>
                                        </p:cTn>
                                        <p:tgtEl>
                                          <p:spTgt spid="9"/>
                                        </p:tgtEl>
                                        <p:attrNameLst>
                                          <p:attrName>style.visibility</p:attrName>
                                        </p:attrNameLst>
                                      </p:cBhvr>
                                      <p:to>
                                        <p:strVal val="hidden"/>
                                      </p:to>
                                    </p:set>
                                  </p:childTnLst>
                                </p:cTn>
                              </p:par>
                              <p:par>
                                <p:cTn id="302" presetID="10" presetClass="exit" presetSubtype="0" fill="hold" nodeType="withEffect">
                                  <p:stCondLst>
                                    <p:cond delay="0"/>
                                  </p:stCondLst>
                                  <p:childTnLst>
                                    <p:animEffect transition="out" filter="fade">
                                      <p:cBhvr>
                                        <p:cTn id="303" dur="500"/>
                                        <p:tgtEl>
                                          <p:spTgt spid="99"/>
                                        </p:tgtEl>
                                      </p:cBhvr>
                                    </p:animEffect>
                                    <p:set>
                                      <p:cBhvr>
                                        <p:cTn id="304" dur="1" fill="hold">
                                          <p:stCondLst>
                                            <p:cond delay="499"/>
                                          </p:stCondLst>
                                        </p:cTn>
                                        <p:tgtEl>
                                          <p:spTgt spid="99"/>
                                        </p:tgtEl>
                                        <p:attrNameLst>
                                          <p:attrName>style.visibility</p:attrName>
                                        </p:attrNameLst>
                                      </p:cBhvr>
                                      <p:to>
                                        <p:strVal val="hidden"/>
                                      </p:to>
                                    </p:set>
                                  </p:childTnLst>
                                </p:cTn>
                              </p:par>
                              <p:par>
                                <p:cTn id="305" presetID="10" presetClass="exit" presetSubtype="0" fill="hold" nodeType="withEffect">
                                  <p:stCondLst>
                                    <p:cond delay="0"/>
                                  </p:stCondLst>
                                  <p:childTnLst>
                                    <p:animEffect transition="out" filter="fade">
                                      <p:cBhvr>
                                        <p:cTn id="306" dur="500"/>
                                        <p:tgtEl>
                                          <p:spTgt spid="53"/>
                                        </p:tgtEl>
                                      </p:cBhvr>
                                    </p:animEffect>
                                    <p:set>
                                      <p:cBhvr>
                                        <p:cTn id="307" dur="1" fill="hold">
                                          <p:stCondLst>
                                            <p:cond delay="499"/>
                                          </p:stCondLst>
                                        </p:cTn>
                                        <p:tgtEl>
                                          <p:spTgt spid="53"/>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10"/>
                                        </p:tgtEl>
                                      </p:cBhvr>
                                    </p:animEffect>
                                    <p:set>
                                      <p:cBhvr>
                                        <p:cTn id="310" dur="1" fill="hold">
                                          <p:stCondLst>
                                            <p:cond delay="499"/>
                                          </p:stCondLst>
                                        </p:cTn>
                                        <p:tgtEl>
                                          <p:spTgt spid="10"/>
                                        </p:tgtEl>
                                        <p:attrNameLst>
                                          <p:attrName>style.visibility</p:attrName>
                                        </p:attrNameLst>
                                      </p:cBhvr>
                                      <p:to>
                                        <p:strVal val="hidden"/>
                                      </p:to>
                                    </p:set>
                                  </p:childTnLst>
                                </p:cTn>
                              </p:par>
                              <p:par>
                                <p:cTn id="311" presetID="10" presetClass="exit" presetSubtype="0" fill="hold" nodeType="withEffect">
                                  <p:stCondLst>
                                    <p:cond delay="0"/>
                                  </p:stCondLst>
                                  <p:childTnLst>
                                    <p:animEffect transition="out" filter="fade">
                                      <p:cBhvr>
                                        <p:cTn id="312" dur="500"/>
                                        <p:tgtEl>
                                          <p:spTgt spid="40"/>
                                        </p:tgtEl>
                                      </p:cBhvr>
                                    </p:animEffect>
                                    <p:set>
                                      <p:cBhvr>
                                        <p:cTn id="313" dur="1" fill="hold">
                                          <p:stCondLst>
                                            <p:cond delay="499"/>
                                          </p:stCondLst>
                                        </p:cTn>
                                        <p:tgtEl>
                                          <p:spTgt spid="40"/>
                                        </p:tgtEl>
                                        <p:attrNameLst>
                                          <p:attrName>style.visibility</p:attrName>
                                        </p:attrNameLst>
                                      </p:cBhvr>
                                      <p:to>
                                        <p:strVal val="hidden"/>
                                      </p:to>
                                    </p:set>
                                  </p:childTnLst>
                                </p:cTn>
                              </p:par>
                              <p:par>
                                <p:cTn id="314" presetID="10" presetClass="exit" presetSubtype="0" fill="hold" nodeType="withEffect">
                                  <p:stCondLst>
                                    <p:cond delay="0"/>
                                  </p:stCondLst>
                                  <p:childTnLst>
                                    <p:animEffect transition="out" filter="fade">
                                      <p:cBhvr>
                                        <p:cTn id="315" dur="500"/>
                                        <p:tgtEl>
                                          <p:spTgt spid="11"/>
                                        </p:tgtEl>
                                      </p:cBhvr>
                                    </p:animEffect>
                                    <p:set>
                                      <p:cBhvr>
                                        <p:cTn id="316" dur="1" fill="hold">
                                          <p:stCondLst>
                                            <p:cond delay="499"/>
                                          </p:stCondLst>
                                        </p:cTn>
                                        <p:tgtEl>
                                          <p:spTgt spid="11"/>
                                        </p:tgtEl>
                                        <p:attrNameLst>
                                          <p:attrName>style.visibility</p:attrName>
                                        </p:attrNameLst>
                                      </p:cBhvr>
                                      <p:to>
                                        <p:strVal val="hidden"/>
                                      </p:to>
                                    </p:set>
                                  </p:childTnLst>
                                </p:cTn>
                              </p:par>
                            </p:childTnLst>
                          </p:cTn>
                        </p:par>
                        <p:par>
                          <p:cTn id="317" fill="hold">
                            <p:stCondLst>
                              <p:cond delay="5000"/>
                            </p:stCondLst>
                            <p:childTnLst>
                              <p:par>
                                <p:cTn id="318" presetID="1" presetClass="entr" presetSubtype="0" fill="hold" nodeType="afterEffect">
                                  <p:stCondLst>
                                    <p:cond delay="0"/>
                                  </p:stCondLst>
                                  <p:childTnLst>
                                    <p:set>
                                      <p:cBhvr>
                                        <p:cTn id="319" dur="1" fill="hold">
                                          <p:stCondLst>
                                            <p:cond delay="0"/>
                                          </p:stCondLst>
                                        </p:cTn>
                                        <p:tgtEl>
                                          <p:spTgt spid="46"/>
                                        </p:tgtEl>
                                        <p:attrNameLst>
                                          <p:attrName>style.visibility</p:attrName>
                                        </p:attrNameLst>
                                      </p:cBhvr>
                                      <p:to>
                                        <p:strVal val="visible"/>
                                      </p:to>
                                    </p:set>
                                  </p:childTnLst>
                                </p:cTn>
                              </p:par>
                              <p:par>
                                <p:cTn id="320" presetID="1" presetClass="entr" presetSubtype="0" fill="hold" nodeType="withEffect">
                                  <p:stCondLst>
                                    <p:cond delay="0"/>
                                  </p:stCondLst>
                                  <p:childTnLst>
                                    <p:set>
                                      <p:cBhvr>
                                        <p:cTn id="321" dur="1" fill="hold">
                                          <p:stCondLst>
                                            <p:cond delay="0"/>
                                          </p:stCondLst>
                                        </p:cTn>
                                        <p:tgtEl>
                                          <p:spTgt spid="65"/>
                                        </p:tgtEl>
                                        <p:attrNameLst>
                                          <p:attrName>style.visibility</p:attrName>
                                        </p:attrNameLst>
                                      </p:cBhvr>
                                      <p:to>
                                        <p:strVal val="visible"/>
                                      </p:to>
                                    </p:set>
                                  </p:childTnLst>
                                </p:cTn>
                              </p:par>
                              <p:par>
                                <p:cTn id="322" presetID="1" presetClass="entr" presetSubtype="0" fill="hold" nodeType="withEffect">
                                  <p:stCondLst>
                                    <p:cond delay="0"/>
                                  </p:stCondLst>
                                  <p:childTnLst>
                                    <p:set>
                                      <p:cBhvr>
                                        <p:cTn id="323" dur="1" fill="hold">
                                          <p:stCondLst>
                                            <p:cond delay="0"/>
                                          </p:stCondLst>
                                        </p:cTn>
                                        <p:tgtEl>
                                          <p:spTgt spid="68"/>
                                        </p:tgtEl>
                                        <p:attrNameLst>
                                          <p:attrName>style.visibility</p:attrName>
                                        </p:attrNameLst>
                                      </p:cBhvr>
                                      <p:to>
                                        <p:strVal val="visible"/>
                                      </p:to>
                                    </p:set>
                                  </p:childTnLst>
                                </p:cTn>
                              </p:par>
                              <p:par>
                                <p:cTn id="324" presetID="1" presetClass="entr" presetSubtype="0" fill="hold" nodeType="withEffect">
                                  <p:stCondLst>
                                    <p:cond delay="0"/>
                                  </p:stCondLst>
                                  <p:childTnLst>
                                    <p:set>
                                      <p:cBhvr>
                                        <p:cTn id="325" dur="1" fill="hold">
                                          <p:stCondLst>
                                            <p:cond delay="0"/>
                                          </p:stCondLst>
                                        </p:cTn>
                                        <p:tgtEl>
                                          <p:spTgt spid="67"/>
                                        </p:tgtEl>
                                        <p:attrNameLst>
                                          <p:attrName>style.visibility</p:attrName>
                                        </p:attrNameLst>
                                      </p:cBhvr>
                                      <p:to>
                                        <p:strVal val="visible"/>
                                      </p:to>
                                    </p:set>
                                  </p:childTnLst>
                                </p:cTn>
                              </p:par>
                              <p:par>
                                <p:cTn id="326" presetID="1" presetClass="entr" presetSubtype="0" fill="hold" nodeType="withEffect">
                                  <p:stCondLst>
                                    <p:cond delay="0"/>
                                  </p:stCondLst>
                                  <p:childTnLst>
                                    <p:set>
                                      <p:cBhvr>
                                        <p:cTn id="327" dur="1" fill="hold">
                                          <p:stCondLst>
                                            <p:cond delay="0"/>
                                          </p:stCondLst>
                                        </p:cTn>
                                        <p:tgtEl>
                                          <p:spTgt spid="66"/>
                                        </p:tgtEl>
                                        <p:attrNameLst>
                                          <p:attrName>style.visibility</p:attrName>
                                        </p:attrNameLst>
                                      </p:cBhvr>
                                      <p:to>
                                        <p:strVal val="visible"/>
                                      </p:to>
                                    </p:set>
                                  </p:childTnLst>
                                </p:cTn>
                              </p:par>
                              <p:par>
                                <p:cTn id="328" presetID="1" presetClass="entr" presetSubtype="0" fill="hold" nodeType="withEffect">
                                  <p:stCondLst>
                                    <p:cond delay="0"/>
                                  </p:stCondLst>
                                  <p:childTnLst>
                                    <p:set>
                                      <p:cBhvr>
                                        <p:cTn id="329" dur="1" fill="hold">
                                          <p:stCondLst>
                                            <p:cond delay="0"/>
                                          </p:stCondLst>
                                        </p:cTn>
                                        <p:tgtEl>
                                          <p:spTgt spid="79"/>
                                        </p:tgtEl>
                                        <p:attrNameLst>
                                          <p:attrName>style.visibility</p:attrName>
                                        </p:attrNameLst>
                                      </p:cBhvr>
                                      <p:to>
                                        <p:strVal val="visible"/>
                                      </p:to>
                                    </p:set>
                                  </p:childTnLst>
                                </p:cTn>
                              </p:par>
                              <p:par>
                                <p:cTn id="330" presetID="1" presetClass="entr" presetSubtype="0" fill="hold" nodeType="withEffect">
                                  <p:stCondLst>
                                    <p:cond delay="0"/>
                                  </p:stCondLst>
                                  <p:childTnLst>
                                    <p:set>
                                      <p:cBhvr>
                                        <p:cTn id="331" dur="1" fill="hold">
                                          <p:stCondLst>
                                            <p:cond delay="0"/>
                                          </p:stCondLst>
                                        </p:cTn>
                                        <p:tgtEl>
                                          <p:spTgt spid="78"/>
                                        </p:tgtEl>
                                        <p:attrNameLst>
                                          <p:attrName>style.visibility</p:attrName>
                                        </p:attrNameLst>
                                      </p:cBhvr>
                                      <p:to>
                                        <p:strVal val="visible"/>
                                      </p:to>
                                    </p:set>
                                  </p:childTnLst>
                                </p:cTn>
                              </p:par>
                              <p:par>
                                <p:cTn id="332" presetID="1" presetClass="entr" presetSubtype="0" fill="hold" nodeType="withEffect">
                                  <p:stCondLst>
                                    <p:cond delay="0"/>
                                  </p:stCondLst>
                                  <p:childTnLst>
                                    <p:set>
                                      <p:cBhvr>
                                        <p:cTn id="333" dur="1" fill="hold">
                                          <p:stCondLst>
                                            <p:cond delay="0"/>
                                          </p:stCondLst>
                                        </p:cTn>
                                        <p:tgtEl>
                                          <p:spTgt spid="80"/>
                                        </p:tgtEl>
                                        <p:attrNameLst>
                                          <p:attrName>style.visibility</p:attrName>
                                        </p:attrNameLst>
                                      </p:cBhvr>
                                      <p:to>
                                        <p:strVal val="visible"/>
                                      </p:to>
                                    </p:set>
                                  </p:childTnLst>
                                </p:cTn>
                              </p:par>
                              <p:par>
                                <p:cTn id="334" presetID="1" presetClass="entr" presetSubtype="0" fill="hold" nodeType="withEffect">
                                  <p:stCondLst>
                                    <p:cond delay="0"/>
                                  </p:stCondLst>
                                  <p:childTnLst>
                                    <p:set>
                                      <p:cBhvr>
                                        <p:cTn id="335" dur="1" fill="hold">
                                          <p:stCondLst>
                                            <p:cond delay="0"/>
                                          </p:stCondLst>
                                        </p:cTn>
                                        <p:tgtEl>
                                          <p:spTgt spid="77"/>
                                        </p:tgtEl>
                                        <p:attrNameLst>
                                          <p:attrName>style.visibility</p:attrName>
                                        </p:attrNameLst>
                                      </p:cBhvr>
                                      <p:to>
                                        <p:strVal val="visible"/>
                                      </p:to>
                                    </p:set>
                                  </p:childTnLst>
                                </p:cTn>
                              </p:par>
                              <p:par>
                                <p:cTn id="336" presetID="1" presetClass="entr" presetSubtype="0" fill="hold" nodeType="withEffect">
                                  <p:stCondLst>
                                    <p:cond delay="0"/>
                                  </p:stCondLst>
                                  <p:childTnLst>
                                    <p:set>
                                      <p:cBhvr>
                                        <p:cTn id="337" dur="1" fill="hold">
                                          <p:stCondLst>
                                            <p:cond delay="0"/>
                                          </p:stCondLst>
                                        </p:cTn>
                                        <p:tgtEl>
                                          <p:spTgt spid="76"/>
                                        </p:tgtEl>
                                        <p:attrNameLst>
                                          <p:attrName>style.visibility</p:attrName>
                                        </p:attrNameLst>
                                      </p:cBhvr>
                                      <p:to>
                                        <p:strVal val="visible"/>
                                      </p:to>
                                    </p:set>
                                  </p:childTnLst>
                                </p:cTn>
                              </p:par>
                            </p:childTnLst>
                          </p:cTn>
                        </p:par>
                        <p:par>
                          <p:cTn id="338" fill="hold">
                            <p:stCondLst>
                              <p:cond delay="5000"/>
                            </p:stCondLst>
                            <p:childTnLst>
                              <p:par>
                                <p:cTn id="339" presetID="14" presetClass="entr" presetSubtype="10" fill="hold" nodeType="afterEffect">
                                  <p:stCondLst>
                                    <p:cond delay="0"/>
                                  </p:stCondLst>
                                  <p:childTnLst>
                                    <p:set>
                                      <p:cBhvr>
                                        <p:cTn id="340" dur="1" fill="hold">
                                          <p:stCondLst>
                                            <p:cond delay="0"/>
                                          </p:stCondLst>
                                        </p:cTn>
                                        <p:tgtEl>
                                          <p:spTgt spid="81"/>
                                        </p:tgtEl>
                                        <p:attrNameLst>
                                          <p:attrName>style.visibility</p:attrName>
                                        </p:attrNameLst>
                                      </p:cBhvr>
                                      <p:to>
                                        <p:strVal val="visible"/>
                                      </p:to>
                                    </p:set>
                                    <p:animEffect transition="in" filter="randombar(horizontal)">
                                      <p:cBhvr>
                                        <p:cTn id="341" dur="100"/>
                                        <p:tgtEl>
                                          <p:spTgt spid="81"/>
                                        </p:tgtEl>
                                      </p:cBhvr>
                                    </p:animEffect>
                                  </p:childTnLst>
                                </p:cTn>
                              </p:par>
                              <p:par>
                                <p:cTn id="342" presetID="10" presetClass="exit" presetSubtype="0" fill="hold" grpId="0" nodeType="withEffect">
                                  <p:stCondLst>
                                    <p:cond delay="0"/>
                                  </p:stCondLst>
                                  <p:childTnLst>
                                    <p:animEffect transition="out" filter="fade">
                                      <p:cBhvr>
                                        <p:cTn id="343" dur="100"/>
                                        <p:tgtEl>
                                          <p:spTgt spid="72"/>
                                        </p:tgtEl>
                                      </p:cBhvr>
                                    </p:animEffect>
                                    <p:set>
                                      <p:cBhvr>
                                        <p:cTn id="344" dur="1" fill="hold">
                                          <p:stCondLst>
                                            <p:cond delay="99"/>
                                          </p:stCondLst>
                                        </p:cTn>
                                        <p:tgtEl>
                                          <p:spTgt spid="72"/>
                                        </p:tgtEl>
                                        <p:attrNameLst>
                                          <p:attrName>style.visibility</p:attrName>
                                        </p:attrNameLst>
                                      </p:cBhvr>
                                      <p:to>
                                        <p:strVal val="hidden"/>
                                      </p:to>
                                    </p:set>
                                  </p:childTnLst>
                                </p:cTn>
                              </p:par>
                              <p:par>
                                <p:cTn id="345" presetID="10" presetClass="entr" presetSubtype="0" fill="hold" grpId="0" nodeType="withEffect">
                                  <p:stCondLst>
                                    <p:cond delay="0"/>
                                  </p:stCondLst>
                                  <p:childTnLst>
                                    <p:set>
                                      <p:cBhvr>
                                        <p:cTn id="346" dur="1" fill="hold">
                                          <p:stCondLst>
                                            <p:cond delay="0"/>
                                          </p:stCondLst>
                                        </p:cTn>
                                        <p:tgtEl>
                                          <p:spTgt spid="73"/>
                                        </p:tgtEl>
                                        <p:attrNameLst>
                                          <p:attrName>style.visibility</p:attrName>
                                        </p:attrNameLst>
                                      </p:cBhvr>
                                      <p:to>
                                        <p:strVal val="visible"/>
                                      </p:to>
                                    </p:set>
                                    <p:animEffect transition="in" filter="fade">
                                      <p:cBhvr>
                                        <p:cTn id="347" dur="100"/>
                                        <p:tgtEl>
                                          <p:spTgt spid="73"/>
                                        </p:tgtEl>
                                      </p:cBhvr>
                                    </p:animEffect>
                                  </p:childTnLst>
                                </p:cTn>
                              </p:par>
                            </p:childTnLst>
                          </p:cTn>
                        </p:par>
                        <p:par>
                          <p:cTn id="348" fill="hold">
                            <p:stCondLst>
                              <p:cond delay="5100"/>
                            </p:stCondLst>
                            <p:childTnLst>
                              <p:par>
                                <p:cTn id="349" presetID="26" presetClass="emph" presetSubtype="0" repeatCount="2000" fill="hold" nodeType="afterEffect">
                                  <p:stCondLst>
                                    <p:cond delay="0"/>
                                  </p:stCondLst>
                                  <p:childTnLst>
                                    <p:animEffect transition="out" filter="fade">
                                      <p:cBhvr>
                                        <p:cTn id="350" dur="500" tmFilter="0, 0; .2, .5; .8, .5; 1, 0"/>
                                        <p:tgtEl>
                                          <p:spTgt spid="46"/>
                                        </p:tgtEl>
                                      </p:cBhvr>
                                    </p:animEffect>
                                    <p:animScale>
                                      <p:cBhvr>
                                        <p:cTn id="351" dur="250" autoRev="1" fill="hold"/>
                                        <p:tgtEl>
                                          <p:spTgt spid="46"/>
                                        </p:tgtEl>
                                      </p:cBhvr>
                                      <p:by x="105000" y="105000"/>
                                    </p:animScale>
                                  </p:childTnLst>
                                </p:cTn>
                              </p:par>
                              <p:par>
                                <p:cTn id="352" presetID="26" presetClass="emph" presetSubtype="0" repeatCount="2000" fill="hold" nodeType="withEffect">
                                  <p:stCondLst>
                                    <p:cond delay="0"/>
                                  </p:stCondLst>
                                  <p:childTnLst>
                                    <p:animEffect transition="out" filter="fade">
                                      <p:cBhvr>
                                        <p:cTn id="353" dur="500" tmFilter="0, 0; .2, .5; .8, .5; 1, 0"/>
                                        <p:tgtEl>
                                          <p:spTgt spid="65"/>
                                        </p:tgtEl>
                                      </p:cBhvr>
                                    </p:animEffect>
                                    <p:animScale>
                                      <p:cBhvr>
                                        <p:cTn id="354" dur="250" autoRev="1" fill="hold"/>
                                        <p:tgtEl>
                                          <p:spTgt spid="65"/>
                                        </p:tgtEl>
                                      </p:cBhvr>
                                      <p:by x="105000" y="105000"/>
                                    </p:animScale>
                                  </p:childTnLst>
                                </p:cTn>
                              </p:par>
                              <p:par>
                                <p:cTn id="355" presetID="26" presetClass="emph" presetSubtype="0" repeatCount="2000" fill="hold" nodeType="withEffect">
                                  <p:stCondLst>
                                    <p:cond delay="0"/>
                                  </p:stCondLst>
                                  <p:childTnLst>
                                    <p:animEffect transition="out" filter="fade">
                                      <p:cBhvr>
                                        <p:cTn id="356" dur="500" tmFilter="0, 0; .2, .5; .8, .5; 1, 0"/>
                                        <p:tgtEl>
                                          <p:spTgt spid="68"/>
                                        </p:tgtEl>
                                      </p:cBhvr>
                                    </p:animEffect>
                                    <p:animScale>
                                      <p:cBhvr>
                                        <p:cTn id="357" dur="250" autoRev="1" fill="hold"/>
                                        <p:tgtEl>
                                          <p:spTgt spid="68"/>
                                        </p:tgtEl>
                                      </p:cBhvr>
                                      <p:by x="105000" y="105000"/>
                                    </p:animScale>
                                  </p:childTnLst>
                                </p:cTn>
                              </p:par>
                              <p:par>
                                <p:cTn id="358" presetID="26" presetClass="emph" presetSubtype="0" repeatCount="2000" fill="hold" nodeType="withEffect">
                                  <p:stCondLst>
                                    <p:cond delay="0"/>
                                  </p:stCondLst>
                                  <p:childTnLst>
                                    <p:animEffect transition="out" filter="fade">
                                      <p:cBhvr>
                                        <p:cTn id="359" dur="500" tmFilter="0, 0; .2, .5; .8, .5; 1, 0"/>
                                        <p:tgtEl>
                                          <p:spTgt spid="67"/>
                                        </p:tgtEl>
                                      </p:cBhvr>
                                    </p:animEffect>
                                    <p:animScale>
                                      <p:cBhvr>
                                        <p:cTn id="360" dur="250" autoRev="1" fill="hold"/>
                                        <p:tgtEl>
                                          <p:spTgt spid="67"/>
                                        </p:tgtEl>
                                      </p:cBhvr>
                                      <p:by x="105000" y="105000"/>
                                    </p:animScale>
                                  </p:childTnLst>
                                </p:cTn>
                              </p:par>
                              <p:par>
                                <p:cTn id="361" presetID="26" presetClass="emph" presetSubtype="0" repeatCount="2000" fill="hold" nodeType="withEffect">
                                  <p:stCondLst>
                                    <p:cond delay="0"/>
                                  </p:stCondLst>
                                  <p:childTnLst>
                                    <p:animEffect transition="out" filter="fade">
                                      <p:cBhvr>
                                        <p:cTn id="362" dur="500" tmFilter="0, 0; .2, .5; .8, .5; 1, 0"/>
                                        <p:tgtEl>
                                          <p:spTgt spid="66"/>
                                        </p:tgtEl>
                                      </p:cBhvr>
                                    </p:animEffect>
                                    <p:animScale>
                                      <p:cBhvr>
                                        <p:cTn id="363" dur="250" autoRev="1" fill="hold"/>
                                        <p:tgtEl>
                                          <p:spTgt spid="66"/>
                                        </p:tgtEl>
                                      </p:cBhvr>
                                      <p:by x="105000" y="105000"/>
                                    </p:animScale>
                                  </p:childTnLst>
                                </p:cTn>
                              </p:par>
                              <p:par>
                                <p:cTn id="364" presetID="26" presetClass="emph" presetSubtype="0" repeatCount="2000" fill="hold" nodeType="withEffect">
                                  <p:stCondLst>
                                    <p:cond delay="0"/>
                                  </p:stCondLst>
                                  <p:childTnLst>
                                    <p:animEffect transition="out" filter="fade">
                                      <p:cBhvr>
                                        <p:cTn id="365" dur="500" tmFilter="0, 0; .2, .5; .8, .5; 1, 0"/>
                                        <p:tgtEl>
                                          <p:spTgt spid="79"/>
                                        </p:tgtEl>
                                      </p:cBhvr>
                                    </p:animEffect>
                                    <p:animScale>
                                      <p:cBhvr>
                                        <p:cTn id="366" dur="250" autoRev="1" fill="hold"/>
                                        <p:tgtEl>
                                          <p:spTgt spid="79"/>
                                        </p:tgtEl>
                                      </p:cBhvr>
                                      <p:by x="105000" y="105000"/>
                                    </p:animScale>
                                  </p:childTnLst>
                                </p:cTn>
                              </p:par>
                              <p:par>
                                <p:cTn id="367" presetID="26" presetClass="emph" presetSubtype="0" repeatCount="2000" fill="hold" nodeType="withEffect">
                                  <p:stCondLst>
                                    <p:cond delay="0"/>
                                  </p:stCondLst>
                                  <p:childTnLst>
                                    <p:animEffect transition="out" filter="fade">
                                      <p:cBhvr>
                                        <p:cTn id="368" dur="500" tmFilter="0, 0; .2, .5; .8, .5; 1, 0"/>
                                        <p:tgtEl>
                                          <p:spTgt spid="78"/>
                                        </p:tgtEl>
                                      </p:cBhvr>
                                    </p:animEffect>
                                    <p:animScale>
                                      <p:cBhvr>
                                        <p:cTn id="369" dur="250" autoRev="1" fill="hold"/>
                                        <p:tgtEl>
                                          <p:spTgt spid="78"/>
                                        </p:tgtEl>
                                      </p:cBhvr>
                                      <p:by x="105000" y="105000"/>
                                    </p:animScale>
                                  </p:childTnLst>
                                </p:cTn>
                              </p:par>
                              <p:par>
                                <p:cTn id="370" presetID="26" presetClass="emph" presetSubtype="0" repeatCount="2000" fill="hold" nodeType="withEffect">
                                  <p:stCondLst>
                                    <p:cond delay="0"/>
                                  </p:stCondLst>
                                  <p:childTnLst>
                                    <p:animEffect transition="out" filter="fade">
                                      <p:cBhvr>
                                        <p:cTn id="371" dur="500" tmFilter="0, 0; .2, .5; .8, .5; 1, 0"/>
                                        <p:tgtEl>
                                          <p:spTgt spid="80"/>
                                        </p:tgtEl>
                                      </p:cBhvr>
                                    </p:animEffect>
                                    <p:animScale>
                                      <p:cBhvr>
                                        <p:cTn id="372" dur="250" autoRev="1" fill="hold"/>
                                        <p:tgtEl>
                                          <p:spTgt spid="80"/>
                                        </p:tgtEl>
                                      </p:cBhvr>
                                      <p:by x="105000" y="105000"/>
                                    </p:animScale>
                                  </p:childTnLst>
                                </p:cTn>
                              </p:par>
                              <p:par>
                                <p:cTn id="373" presetID="26" presetClass="emph" presetSubtype="0" repeatCount="2000" fill="hold" nodeType="withEffect">
                                  <p:stCondLst>
                                    <p:cond delay="0"/>
                                  </p:stCondLst>
                                  <p:childTnLst>
                                    <p:animEffect transition="out" filter="fade">
                                      <p:cBhvr>
                                        <p:cTn id="374" dur="500" tmFilter="0, 0; .2, .5; .8, .5; 1, 0"/>
                                        <p:tgtEl>
                                          <p:spTgt spid="77"/>
                                        </p:tgtEl>
                                      </p:cBhvr>
                                    </p:animEffect>
                                    <p:animScale>
                                      <p:cBhvr>
                                        <p:cTn id="375" dur="250" autoRev="1" fill="hold"/>
                                        <p:tgtEl>
                                          <p:spTgt spid="77"/>
                                        </p:tgtEl>
                                      </p:cBhvr>
                                      <p:by x="105000" y="105000"/>
                                    </p:animScale>
                                  </p:childTnLst>
                                </p:cTn>
                              </p:par>
                              <p:par>
                                <p:cTn id="376" presetID="26" presetClass="emph" presetSubtype="0" repeatCount="2000" fill="hold" nodeType="withEffect">
                                  <p:stCondLst>
                                    <p:cond delay="0"/>
                                  </p:stCondLst>
                                  <p:childTnLst>
                                    <p:animEffect transition="out" filter="fade">
                                      <p:cBhvr>
                                        <p:cTn id="377" dur="500" tmFilter="0, 0; .2, .5; .8, .5; 1, 0"/>
                                        <p:tgtEl>
                                          <p:spTgt spid="76"/>
                                        </p:tgtEl>
                                      </p:cBhvr>
                                    </p:animEffect>
                                    <p:animScale>
                                      <p:cBhvr>
                                        <p:cTn id="378" dur="250" autoRev="1" fill="hold"/>
                                        <p:tgtEl>
                                          <p:spTgt spid="76"/>
                                        </p:tgtEl>
                                      </p:cBhvr>
                                      <p:by x="105000" y="105000"/>
                                    </p:animScale>
                                  </p:childTnLst>
                                </p:cTn>
                              </p:par>
                            </p:childTnLst>
                          </p:cTn>
                        </p:par>
                        <p:par>
                          <p:cTn id="379" fill="hold">
                            <p:stCondLst>
                              <p:cond delay="6100"/>
                            </p:stCondLst>
                            <p:childTnLst>
                              <p:par>
                                <p:cTn id="380" presetID="1" presetClass="exit" presetSubtype="0" fill="hold" nodeType="afterEffect">
                                  <p:stCondLst>
                                    <p:cond delay="0"/>
                                  </p:stCondLst>
                                  <p:childTnLst>
                                    <p:set>
                                      <p:cBhvr>
                                        <p:cTn id="381" dur="1" fill="hold">
                                          <p:stCondLst>
                                            <p:cond delay="0"/>
                                          </p:stCondLst>
                                        </p:cTn>
                                        <p:tgtEl>
                                          <p:spTgt spid="46"/>
                                        </p:tgtEl>
                                        <p:attrNameLst>
                                          <p:attrName>style.visibility</p:attrName>
                                        </p:attrNameLst>
                                      </p:cBhvr>
                                      <p:to>
                                        <p:strVal val="hidden"/>
                                      </p:to>
                                    </p:set>
                                  </p:childTnLst>
                                </p:cTn>
                              </p:par>
                              <p:par>
                                <p:cTn id="382" presetID="1" presetClass="exit" presetSubtype="0" fill="hold" nodeType="withEffect">
                                  <p:stCondLst>
                                    <p:cond delay="0"/>
                                  </p:stCondLst>
                                  <p:childTnLst>
                                    <p:set>
                                      <p:cBhvr>
                                        <p:cTn id="383" dur="1" fill="hold">
                                          <p:stCondLst>
                                            <p:cond delay="0"/>
                                          </p:stCondLst>
                                        </p:cTn>
                                        <p:tgtEl>
                                          <p:spTgt spid="65"/>
                                        </p:tgtEl>
                                        <p:attrNameLst>
                                          <p:attrName>style.visibility</p:attrName>
                                        </p:attrNameLst>
                                      </p:cBhvr>
                                      <p:to>
                                        <p:strVal val="hidden"/>
                                      </p:to>
                                    </p:set>
                                  </p:childTnLst>
                                </p:cTn>
                              </p:par>
                              <p:par>
                                <p:cTn id="384" presetID="1" presetClass="exit" presetSubtype="0" fill="hold" nodeType="withEffect">
                                  <p:stCondLst>
                                    <p:cond delay="0"/>
                                  </p:stCondLst>
                                  <p:childTnLst>
                                    <p:set>
                                      <p:cBhvr>
                                        <p:cTn id="385" dur="1" fill="hold">
                                          <p:stCondLst>
                                            <p:cond delay="0"/>
                                          </p:stCondLst>
                                        </p:cTn>
                                        <p:tgtEl>
                                          <p:spTgt spid="68"/>
                                        </p:tgtEl>
                                        <p:attrNameLst>
                                          <p:attrName>style.visibility</p:attrName>
                                        </p:attrNameLst>
                                      </p:cBhvr>
                                      <p:to>
                                        <p:strVal val="hidden"/>
                                      </p:to>
                                    </p:set>
                                  </p:childTnLst>
                                </p:cTn>
                              </p:par>
                              <p:par>
                                <p:cTn id="386" presetID="1" presetClass="exit" presetSubtype="0" fill="hold" nodeType="withEffect">
                                  <p:stCondLst>
                                    <p:cond delay="0"/>
                                  </p:stCondLst>
                                  <p:childTnLst>
                                    <p:set>
                                      <p:cBhvr>
                                        <p:cTn id="387" dur="1" fill="hold">
                                          <p:stCondLst>
                                            <p:cond delay="0"/>
                                          </p:stCondLst>
                                        </p:cTn>
                                        <p:tgtEl>
                                          <p:spTgt spid="67"/>
                                        </p:tgtEl>
                                        <p:attrNameLst>
                                          <p:attrName>style.visibility</p:attrName>
                                        </p:attrNameLst>
                                      </p:cBhvr>
                                      <p:to>
                                        <p:strVal val="hidden"/>
                                      </p:to>
                                    </p:set>
                                  </p:childTnLst>
                                </p:cTn>
                              </p:par>
                              <p:par>
                                <p:cTn id="388" presetID="1" presetClass="exit" presetSubtype="0" fill="hold" nodeType="withEffect">
                                  <p:stCondLst>
                                    <p:cond delay="0"/>
                                  </p:stCondLst>
                                  <p:childTnLst>
                                    <p:set>
                                      <p:cBhvr>
                                        <p:cTn id="389" dur="1" fill="hold">
                                          <p:stCondLst>
                                            <p:cond delay="0"/>
                                          </p:stCondLst>
                                        </p:cTn>
                                        <p:tgtEl>
                                          <p:spTgt spid="66"/>
                                        </p:tgtEl>
                                        <p:attrNameLst>
                                          <p:attrName>style.visibility</p:attrName>
                                        </p:attrNameLst>
                                      </p:cBhvr>
                                      <p:to>
                                        <p:strVal val="hidden"/>
                                      </p:to>
                                    </p:set>
                                  </p:childTnLst>
                                </p:cTn>
                              </p:par>
                              <p:par>
                                <p:cTn id="390" presetID="1" presetClass="exit" presetSubtype="0" fill="hold" nodeType="withEffect">
                                  <p:stCondLst>
                                    <p:cond delay="0"/>
                                  </p:stCondLst>
                                  <p:childTnLst>
                                    <p:set>
                                      <p:cBhvr>
                                        <p:cTn id="391" dur="1" fill="hold">
                                          <p:stCondLst>
                                            <p:cond delay="0"/>
                                          </p:stCondLst>
                                        </p:cTn>
                                        <p:tgtEl>
                                          <p:spTgt spid="79"/>
                                        </p:tgtEl>
                                        <p:attrNameLst>
                                          <p:attrName>style.visibility</p:attrName>
                                        </p:attrNameLst>
                                      </p:cBhvr>
                                      <p:to>
                                        <p:strVal val="hidden"/>
                                      </p:to>
                                    </p:set>
                                  </p:childTnLst>
                                </p:cTn>
                              </p:par>
                              <p:par>
                                <p:cTn id="392" presetID="1" presetClass="exit" presetSubtype="0" fill="hold" nodeType="withEffect">
                                  <p:stCondLst>
                                    <p:cond delay="0"/>
                                  </p:stCondLst>
                                  <p:childTnLst>
                                    <p:set>
                                      <p:cBhvr>
                                        <p:cTn id="393" dur="1" fill="hold">
                                          <p:stCondLst>
                                            <p:cond delay="0"/>
                                          </p:stCondLst>
                                        </p:cTn>
                                        <p:tgtEl>
                                          <p:spTgt spid="78"/>
                                        </p:tgtEl>
                                        <p:attrNameLst>
                                          <p:attrName>style.visibility</p:attrName>
                                        </p:attrNameLst>
                                      </p:cBhvr>
                                      <p:to>
                                        <p:strVal val="hidden"/>
                                      </p:to>
                                    </p:set>
                                  </p:childTnLst>
                                </p:cTn>
                              </p:par>
                              <p:par>
                                <p:cTn id="394" presetID="1" presetClass="exit" presetSubtype="0" fill="hold" nodeType="withEffect">
                                  <p:stCondLst>
                                    <p:cond delay="0"/>
                                  </p:stCondLst>
                                  <p:childTnLst>
                                    <p:set>
                                      <p:cBhvr>
                                        <p:cTn id="395" dur="1" fill="hold">
                                          <p:stCondLst>
                                            <p:cond delay="0"/>
                                          </p:stCondLst>
                                        </p:cTn>
                                        <p:tgtEl>
                                          <p:spTgt spid="80"/>
                                        </p:tgtEl>
                                        <p:attrNameLst>
                                          <p:attrName>style.visibility</p:attrName>
                                        </p:attrNameLst>
                                      </p:cBhvr>
                                      <p:to>
                                        <p:strVal val="hidden"/>
                                      </p:to>
                                    </p:set>
                                  </p:childTnLst>
                                </p:cTn>
                              </p:par>
                              <p:par>
                                <p:cTn id="396" presetID="1" presetClass="exit" presetSubtype="0" fill="hold" nodeType="withEffect">
                                  <p:stCondLst>
                                    <p:cond delay="0"/>
                                  </p:stCondLst>
                                  <p:childTnLst>
                                    <p:set>
                                      <p:cBhvr>
                                        <p:cTn id="397" dur="1" fill="hold">
                                          <p:stCondLst>
                                            <p:cond delay="0"/>
                                          </p:stCondLst>
                                        </p:cTn>
                                        <p:tgtEl>
                                          <p:spTgt spid="77"/>
                                        </p:tgtEl>
                                        <p:attrNameLst>
                                          <p:attrName>style.visibility</p:attrName>
                                        </p:attrNameLst>
                                      </p:cBhvr>
                                      <p:to>
                                        <p:strVal val="hidden"/>
                                      </p:to>
                                    </p:set>
                                  </p:childTnLst>
                                </p:cTn>
                              </p:par>
                              <p:par>
                                <p:cTn id="398" presetID="1" presetClass="exit" presetSubtype="0" fill="hold" nodeType="withEffect">
                                  <p:stCondLst>
                                    <p:cond delay="0"/>
                                  </p:stCondLst>
                                  <p:childTnLst>
                                    <p:set>
                                      <p:cBhvr>
                                        <p:cTn id="399"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2" grpId="1"/>
      <p:bldP spid="73" grpId="0"/>
      <p:bldP spid="2" grpId="0"/>
      <p:bldP spid="2" grpId="1"/>
      <p:bldP spid="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58"/>
            <a:ext cx="9147962" cy="692195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80938">
            <a:off x="-2893098" y="-1373999"/>
            <a:ext cx="10896600" cy="4114800"/>
          </a:xfrm>
          <a:prstGeom prst="rect">
            <a:avLst/>
          </a:prstGeom>
        </p:spPr>
      </p:pic>
      <p:sp>
        <p:nvSpPr>
          <p:cNvPr id="12" name="Title 1"/>
          <p:cNvSpPr>
            <a:spLocks noGrp="1"/>
          </p:cNvSpPr>
          <p:nvPr>
            <p:ph type="title"/>
          </p:nvPr>
        </p:nvSpPr>
        <p:spPr>
          <a:xfrm rot="21140869">
            <a:off x="-1106232" y="300109"/>
            <a:ext cx="8229600" cy="1143000"/>
          </a:xfrm>
        </p:spPr>
        <p:txBody>
          <a:bodyPr/>
          <a:lstStyle/>
          <a:p>
            <a:r>
              <a:rPr lang="en-US" sz="6000" b="1" dirty="0">
                <a:solidFill>
                  <a:schemeClr val="bg1"/>
                </a:solidFill>
                <a:latin typeface="Arial" panose="020B0604020202020204" pitchFamily="34" charset="0"/>
                <a:cs typeface="Arial" panose="020B0604020202020204" pitchFamily="34" charset="0"/>
              </a:rPr>
              <a:t>TAKE ACTION</a:t>
            </a:r>
          </a:p>
        </p:txBody>
      </p:sp>
      <p:sp>
        <p:nvSpPr>
          <p:cNvPr id="14" name="TextBox 13"/>
          <p:cNvSpPr txBox="1"/>
          <p:nvPr/>
        </p:nvSpPr>
        <p:spPr>
          <a:xfrm>
            <a:off x="1482213" y="2075795"/>
            <a:ext cx="6442587" cy="4452501"/>
          </a:xfrm>
          <a:prstGeom prst="rect">
            <a:avLst/>
          </a:prstGeom>
          <a:noFill/>
        </p:spPr>
        <p:txBody>
          <a:bodyPr wrap="square" rtlCol="0">
            <a:spAutoFit/>
          </a:bodyPr>
          <a:lstStyle/>
          <a:p>
            <a:pPr algn="l">
              <a:spcBef>
                <a:spcPts val="1800"/>
              </a:spcBef>
            </a:pPr>
            <a:r>
              <a:rPr lang="en-US" sz="2000" b="1" dirty="0">
                <a:latin typeface="Arial" panose="020B0604020202020204" pitchFamily="34" charset="0"/>
                <a:cs typeface="Arial" panose="020B0604020202020204" pitchFamily="34" charset="0"/>
              </a:rPr>
              <a:t>Go after the money available to help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you pay for college</a:t>
            </a:r>
          </a:p>
          <a:p>
            <a:pPr marL="800100" lvl="1" indent="-342900" algn="l">
              <a:spcBef>
                <a:spcPts val="528"/>
              </a:spcBef>
              <a:buFont typeface="Arial" panose="020B0604020202020204" pitchFamily="34" charset="0"/>
              <a:buChar char="─"/>
            </a:pPr>
            <a:r>
              <a:rPr lang="en-US" sz="2000" dirty="0">
                <a:latin typeface="Arial" panose="020B0604020202020204" pitchFamily="34" charset="0"/>
                <a:cs typeface="Arial" panose="020B0604020202020204" pitchFamily="34" charset="0"/>
              </a:rPr>
              <a:t>Complete the FAFSA</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—you can’t get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any federal financial aid if you don’t </a:t>
            </a:r>
          </a:p>
          <a:p>
            <a:pPr marL="800100" lvl="1" indent="-342900" algn="l">
              <a:spcBef>
                <a:spcPts val="528"/>
              </a:spcBef>
              <a:buFont typeface="Arial" panose="020B0604020202020204" pitchFamily="34" charset="0"/>
              <a:buChar char="─"/>
            </a:pPr>
            <a:r>
              <a:rPr lang="en-US" sz="2000" dirty="0">
                <a:latin typeface="Arial" panose="020B0604020202020204" pitchFamily="34" charset="0"/>
                <a:cs typeface="Arial" panose="020B0604020202020204" pitchFamily="34" charset="0"/>
              </a:rPr>
              <a:t>Apply for scholarships—they are worth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your time </a:t>
            </a:r>
            <a:endParaRPr lang="en-US" sz="2000" b="1" dirty="0">
              <a:latin typeface="Arial" panose="020B0604020202020204" pitchFamily="34" charset="0"/>
              <a:cs typeface="Arial" panose="020B0604020202020204" pitchFamily="34" charset="0"/>
            </a:endParaRPr>
          </a:p>
          <a:p>
            <a:pPr algn="l"/>
            <a:endParaRPr lang="en-US" sz="2000" b="1" dirty="0">
              <a:latin typeface="Arial" panose="020B0604020202020204" pitchFamily="34" charset="0"/>
              <a:cs typeface="Arial" panose="020B0604020202020204" pitchFamily="34" charset="0"/>
            </a:endParaRPr>
          </a:p>
          <a:p>
            <a:pPr algn="l"/>
            <a:r>
              <a:rPr lang="en-US" sz="2000" b="1" dirty="0">
                <a:latin typeface="Arial" panose="020B0604020202020204" pitchFamily="34" charset="0"/>
                <a:cs typeface="Arial" panose="020B0604020202020204" pitchFamily="34" charset="0"/>
              </a:rPr>
              <a:t>Use a Net Price Calculator to estimate what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college will cost you</a:t>
            </a:r>
          </a:p>
          <a:p>
            <a:pPr algn="l">
              <a:spcBef>
                <a:spcPts val="1800"/>
              </a:spcBef>
            </a:pPr>
            <a:r>
              <a:rPr lang="en-US" sz="2000" b="1" dirty="0">
                <a:latin typeface="Arial" panose="020B0604020202020204" pitchFamily="34" charset="0"/>
                <a:cs typeface="Arial" panose="020B0604020202020204" pitchFamily="34" charset="0"/>
              </a:rPr>
              <a:t>Have a plan to pay for any costs not covered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by financial aid</a:t>
            </a:r>
            <a:endParaRPr lang="en-US" sz="2000" dirty="0">
              <a:latin typeface="Arial" panose="020B0604020202020204" pitchFamily="34" charset="0"/>
              <a:cs typeface="Arial" panose="020B0604020202020204" pitchFamily="34" charset="0"/>
            </a:endParaRPr>
          </a:p>
          <a:p>
            <a:pPr algn="l"/>
            <a:endParaRPr lang="en-US" sz="2000" b="1" dirty="0">
              <a:latin typeface="Arial" panose="020B0604020202020204" pitchFamily="34" charset="0"/>
              <a:cs typeface="Arial" panose="020B0604020202020204" pitchFamily="34" charset="0"/>
            </a:endParaRPr>
          </a:p>
          <a:p>
            <a:pPr algn="l"/>
            <a:endParaRPr lang="en-US" sz="2000" b="1" dirty="0">
              <a:latin typeface="Arial" panose="020B0604020202020204" pitchFamily="34" charset="0"/>
              <a:cs typeface="Arial" panose="020B0604020202020204" pitchFamily="34" charset="0"/>
            </a:endParaRPr>
          </a:p>
        </p:txBody>
      </p:sp>
      <p:pic>
        <p:nvPicPr>
          <p:cNvPr id="16"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745614" y="2070201"/>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727748" y="4273449"/>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785455" y="5111649"/>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26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Scale>
                                      <p:cBhvr>
                                        <p:cTn id="18" dur="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500" decel="50000" fill="hold">
                                          <p:stCondLst>
                                            <p:cond delay="0"/>
                                          </p:stCondLst>
                                        </p:cTn>
                                        <p:tgtEl>
                                          <p:spTgt spid="16"/>
                                        </p:tgtEl>
                                        <p:attrNameLst>
                                          <p:attrName>ppt_x</p:attrName>
                                          <p:attrName>ppt_y</p:attrName>
                                        </p:attrNameLst>
                                      </p:cBhvr>
                                    </p:animMotion>
                                    <p:animEffect transition="in" filter="fade">
                                      <p:cBhvr>
                                        <p:cTn id="20" dur="500"/>
                                        <p:tgtEl>
                                          <p:spTgt spid="1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wipe(left)">
                                      <p:cBhvr>
                                        <p:cTn id="24" dur="500"/>
                                        <p:tgtEl>
                                          <p:spTgt spid="14">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wipe(left)">
                                      <p:cBhvr>
                                        <p:cTn id="28" dur="500"/>
                                        <p:tgtEl>
                                          <p:spTgt spid="14">
                                            <p:txEl>
                                              <p:pRg st="1" end="1"/>
                                            </p:txEl>
                                          </p:spTgt>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wipe(left)">
                                      <p:cBhvr>
                                        <p:cTn id="32" dur="500"/>
                                        <p:tgtEl>
                                          <p:spTgt spid="14">
                                            <p:txEl>
                                              <p:pRg st="2" end="2"/>
                                            </p:txEl>
                                          </p:spTgt>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Scale>
                                      <p:cBhvr>
                                        <p:cTn id="36" dur="5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22"/>
                                        </p:tgtEl>
                                        <p:attrNameLst>
                                          <p:attrName>ppt_x</p:attrName>
                                          <p:attrName>ppt_y</p:attrName>
                                        </p:attrNameLst>
                                      </p:cBhvr>
                                    </p:animMotion>
                                    <p:animEffect transition="in" filter="fade">
                                      <p:cBhvr>
                                        <p:cTn id="38" dur="500"/>
                                        <p:tgtEl>
                                          <p:spTgt spid="22"/>
                                        </p:tgtEl>
                                      </p:cBhvr>
                                    </p:animEffect>
                                  </p:childTnLst>
                                </p:cTn>
                              </p:par>
                            </p:childTnLst>
                          </p:cTn>
                        </p:par>
                        <p:par>
                          <p:cTn id="39" fill="hold">
                            <p:stCondLst>
                              <p:cond delay="3000"/>
                            </p:stCondLst>
                            <p:childTnLst>
                              <p:par>
                                <p:cTn id="40" presetID="22" presetClass="entr" presetSubtype="8" fill="hold" nodeType="afterEffect">
                                  <p:stCondLst>
                                    <p:cond delay="0"/>
                                  </p:stCondLst>
                                  <p:childTnLst>
                                    <p:set>
                                      <p:cBhvr>
                                        <p:cTn id="41" dur="1" fill="hold">
                                          <p:stCondLst>
                                            <p:cond delay="0"/>
                                          </p:stCondLst>
                                        </p:cTn>
                                        <p:tgtEl>
                                          <p:spTgt spid="14">
                                            <p:txEl>
                                              <p:pRg st="4" end="4"/>
                                            </p:txEl>
                                          </p:spTgt>
                                        </p:tgtEl>
                                        <p:attrNameLst>
                                          <p:attrName>style.visibility</p:attrName>
                                        </p:attrNameLst>
                                      </p:cBhvr>
                                      <p:to>
                                        <p:strVal val="visible"/>
                                      </p:to>
                                    </p:set>
                                    <p:animEffect transition="in" filter="wipe(left)">
                                      <p:cBhvr>
                                        <p:cTn id="42" dur="500"/>
                                        <p:tgtEl>
                                          <p:spTgt spid="14">
                                            <p:txEl>
                                              <p:pRg st="4" end="4"/>
                                            </p:txEl>
                                          </p:spTgt>
                                        </p:tgtEl>
                                      </p:cBhvr>
                                    </p:animEffect>
                                  </p:childTnLst>
                                </p:cTn>
                              </p:par>
                            </p:childTnLst>
                          </p:cTn>
                        </p:par>
                        <p:par>
                          <p:cTn id="43" fill="hold">
                            <p:stCondLst>
                              <p:cond delay="3500"/>
                            </p:stCondLst>
                            <p:childTnLst>
                              <p:par>
                                <p:cTn id="44" presetID="52" presetClass="entr" presetSubtype="0"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Scale>
                                      <p:cBhvr>
                                        <p:cTn id="46"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500" decel="50000" fill="hold">
                                          <p:stCondLst>
                                            <p:cond delay="0"/>
                                          </p:stCondLst>
                                        </p:cTn>
                                        <p:tgtEl>
                                          <p:spTgt spid="9"/>
                                        </p:tgtEl>
                                        <p:attrNameLst>
                                          <p:attrName>ppt_x</p:attrName>
                                          <p:attrName>ppt_y</p:attrName>
                                        </p:attrNameLst>
                                      </p:cBhvr>
                                    </p:animMotion>
                                    <p:animEffect transition="in" filter="fade">
                                      <p:cBhvr>
                                        <p:cTn id="48" dur="500"/>
                                        <p:tgtEl>
                                          <p:spTgt spid="9"/>
                                        </p:tgtEl>
                                      </p:cBhvr>
                                    </p:animEffect>
                                  </p:childTnLst>
                                </p:cTn>
                              </p:par>
                            </p:childTnLst>
                          </p:cTn>
                        </p:par>
                        <p:par>
                          <p:cTn id="49" fill="hold">
                            <p:stCondLst>
                              <p:cond delay="4000"/>
                            </p:stCondLst>
                            <p:childTnLst>
                              <p:par>
                                <p:cTn id="50" presetID="22" presetClass="entr" presetSubtype="8" fill="hold" nodeType="afterEffect">
                                  <p:stCondLst>
                                    <p:cond delay="0"/>
                                  </p:stCondLst>
                                  <p:childTnLst>
                                    <p:set>
                                      <p:cBhvr>
                                        <p:cTn id="51" dur="1" fill="hold">
                                          <p:stCondLst>
                                            <p:cond delay="0"/>
                                          </p:stCondLst>
                                        </p:cTn>
                                        <p:tgtEl>
                                          <p:spTgt spid="14">
                                            <p:txEl>
                                              <p:pRg st="5" end="5"/>
                                            </p:txEl>
                                          </p:spTgt>
                                        </p:tgtEl>
                                        <p:attrNameLst>
                                          <p:attrName>style.visibility</p:attrName>
                                        </p:attrNameLst>
                                      </p:cBhvr>
                                      <p:to>
                                        <p:strVal val="visible"/>
                                      </p:to>
                                    </p:set>
                                    <p:animEffect transition="in" filter="wipe(left)">
                                      <p:cBhvr>
                                        <p:cTn id="5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492332486"/>
              </p:ext>
            </p:extLst>
          </p:nvPr>
        </p:nvGraphicFramePr>
        <p:xfrm>
          <a:off x="352425" y="5191253"/>
          <a:ext cx="8448675" cy="1361947"/>
        </p:xfrm>
        <a:graphic>
          <a:graphicData uri="http://schemas.openxmlformats.org/drawingml/2006/table">
            <a:tbl>
              <a:tblPr firstRow="1" bandRow="1">
                <a:tableStyleId>{5C22544A-7EE6-4342-B048-85BDC9FD1C3A}</a:tableStyleId>
              </a:tblPr>
              <a:tblGrid>
                <a:gridCol w="6200775">
                  <a:extLst>
                    <a:ext uri="{9D8B030D-6E8A-4147-A177-3AD203B41FA5}">
                      <a16:colId xmlns:a16="http://schemas.microsoft.com/office/drawing/2014/main" val="20000"/>
                    </a:ext>
                  </a:extLst>
                </a:gridCol>
                <a:gridCol w="2247900">
                  <a:extLst>
                    <a:ext uri="{9D8B030D-6E8A-4147-A177-3AD203B41FA5}">
                      <a16:colId xmlns:a16="http://schemas.microsoft.com/office/drawing/2014/main" val="20001"/>
                    </a:ext>
                  </a:extLst>
                </a:gridCol>
              </a:tblGrid>
              <a:tr h="1361947">
                <a:tc>
                  <a:txBody>
                    <a:bodyPr/>
                    <a:lstStyle/>
                    <a:p>
                      <a:endParaRPr lang="en-US" dirty="0"/>
                    </a:p>
                  </a:txBody>
                  <a:tcPr>
                    <a:lnL w="57150" cap="flat" cmpd="sng" algn="ctr">
                      <a:solidFill>
                        <a:srgbClr val="C6D427"/>
                      </a:solidFill>
                      <a:prstDash val="solid"/>
                      <a:round/>
                      <a:headEnd type="none" w="med" len="med"/>
                      <a:tailEnd type="none" w="med" len="med"/>
                    </a:lnL>
                    <a:lnR w="57150" cap="flat" cmpd="sng" algn="ctr">
                      <a:solidFill>
                        <a:srgbClr val="C6D427"/>
                      </a:solidFill>
                      <a:prstDash val="solid"/>
                      <a:round/>
                      <a:headEnd type="none" w="med" len="med"/>
                      <a:tailEnd type="none" w="med" len="med"/>
                    </a:lnR>
                    <a:lnT w="57150" cap="flat" cmpd="sng" algn="ctr">
                      <a:solidFill>
                        <a:srgbClr val="C6D427"/>
                      </a:solidFill>
                      <a:prstDash val="solid"/>
                      <a:round/>
                      <a:headEnd type="none" w="med" len="med"/>
                      <a:tailEnd type="none" w="med" len="med"/>
                    </a:lnT>
                    <a:lnB w="57150" cap="flat" cmpd="sng" algn="ctr">
                      <a:solidFill>
                        <a:srgbClr val="C6D427"/>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rgbClr val="C6D427"/>
                      </a:solidFill>
                      <a:prstDash val="solid"/>
                      <a:round/>
                      <a:headEnd type="none" w="med" len="med"/>
                      <a:tailEnd type="none" w="med" len="med"/>
                    </a:lnL>
                    <a:lnR w="57150" cap="flat" cmpd="sng" algn="ctr">
                      <a:solidFill>
                        <a:srgbClr val="C6D427"/>
                      </a:solidFill>
                      <a:prstDash val="solid"/>
                      <a:round/>
                      <a:headEnd type="none" w="med" len="med"/>
                      <a:tailEnd type="none" w="med" len="med"/>
                    </a:lnR>
                    <a:lnT w="57150" cap="flat" cmpd="sng" algn="ctr">
                      <a:solidFill>
                        <a:srgbClr val="C6D427"/>
                      </a:solidFill>
                      <a:prstDash val="solid"/>
                      <a:round/>
                      <a:headEnd type="none" w="med" len="med"/>
                      <a:tailEnd type="none" w="med" len="med"/>
                    </a:lnT>
                    <a:lnB w="57150" cap="flat" cmpd="sng" algn="ctr">
                      <a:solidFill>
                        <a:srgbClr val="C6D427"/>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3" name="Title 2" hidden="1"/>
          <p:cNvSpPr>
            <a:spLocks noGrp="1"/>
          </p:cNvSpPr>
          <p:nvPr>
            <p:ph type="title"/>
          </p:nvPr>
        </p:nvSpPr>
        <p:spPr/>
        <p:txBody>
          <a:bodyPr/>
          <a:lstStyle/>
          <a:p>
            <a:r>
              <a:rPr lang="en-US" dirty="0"/>
              <a:t>Thank </a:t>
            </a:r>
            <a:r>
              <a:rPr lang="en-US" dirty="0" smtClean="0"/>
              <a:t>you for attending</a:t>
            </a:r>
            <a:endParaRPr lang="en-US" dirty="0"/>
          </a:p>
        </p:txBody>
      </p:sp>
      <p:pic>
        <p:nvPicPr>
          <p:cNvPr id="8" name="Picture 7">
            <a:extLst>
              <a:ext uri="{FF2B5EF4-FFF2-40B4-BE49-F238E27FC236}">
                <a16:creationId xmlns:a16="http://schemas.microsoft.com/office/drawing/2014/main" id="{0299CB41-DDA6-7B48-8C87-4392D8C447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691" y="5689818"/>
            <a:ext cx="1743018" cy="355164"/>
          </a:xfrm>
          <a:prstGeom prst="rect">
            <a:avLst/>
          </a:prstGeom>
        </p:spPr>
      </p:pic>
      <p:sp>
        <p:nvSpPr>
          <p:cNvPr id="11" name="TextBox 10">
            <a:extLst>
              <a:ext uri="{FF2B5EF4-FFF2-40B4-BE49-F238E27FC236}">
                <a16:creationId xmlns:a16="http://schemas.microsoft.com/office/drawing/2014/main" id="{C5B5C06F-0AC9-5A45-B9E3-E5C3830EE19B}"/>
              </a:ext>
            </a:extLst>
          </p:cNvPr>
          <p:cNvSpPr txBox="1"/>
          <p:nvPr/>
        </p:nvSpPr>
        <p:spPr>
          <a:xfrm>
            <a:off x="514236" y="6169253"/>
            <a:ext cx="3448164" cy="215444"/>
          </a:xfrm>
          <a:prstGeom prst="rect">
            <a:avLst/>
          </a:prstGeom>
          <a:noFill/>
        </p:spPr>
        <p:txBody>
          <a:bodyPr wrap="square" rtlCol="0">
            <a:spAutoFit/>
          </a:bodyPr>
          <a:lstStyle/>
          <a:p>
            <a:pPr algn="l"/>
            <a:r>
              <a:rPr lang="en-US" sz="800" b="1" dirty="0">
                <a:latin typeface="Arial" panose="020B0604020202020204" pitchFamily="34" charset="0"/>
                <a:cs typeface="Arial" panose="020B0604020202020204" pitchFamily="34" charset="0"/>
              </a:rPr>
              <a:t>© 2019 </a:t>
            </a:r>
            <a:r>
              <a:rPr lang="en-US" sz="800" b="1" dirty="0"/>
              <a:t>Ascendium Education Group, Inc. All Rights Reserved.</a:t>
            </a:r>
            <a:endParaRPr lang="en-US"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80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Calculating</a:t>
            </a:r>
            <a:r>
              <a:rPr lang="en-US" baseline="0" dirty="0"/>
              <a:t> Net Price</a:t>
            </a:r>
            <a:endParaRPr lang="en-US"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18960"/>
          </a:xfrm>
          <a:prstGeom prst="rect">
            <a:avLst/>
          </a:prstGeom>
        </p:spPr>
      </p:pic>
      <p:sp>
        <p:nvSpPr>
          <p:cNvPr id="24" name="TextBox 23"/>
          <p:cNvSpPr txBox="1"/>
          <p:nvPr/>
        </p:nvSpPr>
        <p:spPr>
          <a:xfrm>
            <a:off x="304800" y="228600"/>
            <a:ext cx="8610600" cy="861774"/>
          </a:xfrm>
          <a:prstGeom prst="rect">
            <a:avLst/>
          </a:prstGeom>
          <a:noFill/>
        </p:spPr>
        <p:txBody>
          <a:bodyPr wrap="square" rtlCol="0">
            <a:spAutoFit/>
          </a:bodyPr>
          <a:lstStyle/>
          <a:p>
            <a:r>
              <a:rPr lang="en-US" sz="5000" b="1" cap="all" dirty="0">
                <a:solidFill>
                  <a:srgbClr val="B21A67"/>
                </a:solidFill>
              </a:rPr>
              <a:t>CALCULATING NET PRICE</a:t>
            </a:r>
            <a:endParaRPr lang="en-US" sz="5000" dirty="0">
              <a:solidFill>
                <a:srgbClr val="B21A67"/>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7423"/>
            <a:ext cx="2781130" cy="2662200"/>
          </a:xfrm>
          <a:prstGeom prst="rect">
            <a:avLst/>
          </a:prstGeom>
        </p:spPr>
      </p:pic>
      <p:grpSp>
        <p:nvGrpSpPr>
          <p:cNvPr id="4" name="Group 3"/>
          <p:cNvGrpSpPr/>
          <p:nvPr/>
        </p:nvGrpSpPr>
        <p:grpSpPr>
          <a:xfrm>
            <a:off x="647360" y="2209800"/>
            <a:ext cx="1486408" cy="1413306"/>
            <a:chOff x="798713" y="2362200"/>
            <a:chExt cx="1486408" cy="1413306"/>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713" y="2362200"/>
              <a:ext cx="1486408" cy="1413306"/>
            </a:xfrm>
            <a:prstGeom prst="rect">
              <a:avLst/>
            </a:prstGeom>
          </p:spPr>
        </p:pic>
        <p:sp>
          <p:nvSpPr>
            <p:cNvPr id="7" name="TextBox 6"/>
            <p:cNvSpPr txBox="1"/>
            <p:nvPr/>
          </p:nvSpPr>
          <p:spPr>
            <a:xfrm rot="20212278">
              <a:off x="1023478" y="2826730"/>
              <a:ext cx="1111202" cy="400110"/>
            </a:xfrm>
            <a:prstGeom prst="rect">
              <a:avLst/>
            </a:prstGeom>
            <a:noFill/>
          </p:spPr>
          <p:txBody>
            <a:bodyPr wrap="none" rtlCol="0">
              <a:spAutoFit/>
            </a:bodyPr>
            <a:lstStyle/>
            <a:p>
              <a:r>
                <a:rPr lang="en-US" sz="2000" b="1" dirty="0"/>
                <a:t>$17,170</a:t>
              </a:r>
            </a:p>
          </p:txBody>
        </p:sp>
      </p:grpSp>
      <p:sp>
        <p:nvSpPr>
          <p:cNvPr id="15" name="TextBox 14"/>
          <p:cNvSpPr txBox="1"/>
          <p:nvPr/>
        </p:nvSpPr>
        <p:spPr>
          <a:xfrm>
            <a:off x="230888" y="4343400"/>
            <a:ext cx="2319353" cy="954107"/>
          </a:xfrm>
          <a:prstGeom prst="rect">
            <a:avLst/>
          </a:prstGeom>
          <a:noFill/>
        </p:spPr>
        <p:txBody>
          <a:bodyPr wrap="none" rtlCol="0">
            <a:spAutoFit/>
          </a:bodyPr>
          <a:lstStyle/>
          <a:p>
            <a:r>
              <a:rPr lang="en-US" sz="2400" b="1" dirty="0"/>
              <a:t>Sticker Price</a:t>
            </a:r>
          </a:p>
          <a:p>
            <a:r>
              <a:rPr lang="en-US" sz="1600" dirty="0"/>
              <a:t>The college’s published</a:t>
            </a:r>
          </a:p>
          <a:p>
            <a:r>
              <a:rPr lang="en-US" sz="1600" dirty="0"/>
              <a:t>cost of attendance</a:t>
            </a:r>
          </a:p>
        </p:txBody>
      </p:sp>
      <p:sp>
        <p:nvSpPr>
          <p:cNvPr id="3" name="TextBox 2"/>
          <p:cNvSpPr txBox="1"/>
          <p:nvPr/>
        </p:nvSpPr>
        <p:spPr>
          <a:xfrm>
            <a:off x="2590800" y="2369697"/>
            <a:ext cx="633507" cy="1015663"/>
          </a:xfrm>
          <a:prstGeom prst="rect">
            <a:avLst/>
          </a:prstGeom>
          <a:noFill/>
        </p:spPr>
        <p:txBody>
          <a:bodyPr wrap="none" rtlCol="0">
            <a:spAutoFit/>
          </a:bodyPr>
          <a:lstStyle/>
          <a:p>
            <a:r>
              <a:rPr lang="en-US" sz="6000" b="1" dirty="0"/>
              <a:t>−</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1576982"/>
            <a:ext cx="2781130" cy="2662200"/>
          </a:xfrm>
          <a:prstGeom prst="rect">
            <a:avLst/>
          </a:prstGeom>
        </p:spPr>
      </p:pic>
      <p:grpSp>
        <p:nvGrpSpPr>
          <p:cNvPr id="23" name="Group 22"/>
          <p:cNvGrpSpPr/>
          <p:nvPr/>
        </p:nvGrpSpPr>
        <p:grpSpPr>
          <a:xfrm>
            <a:off x="3810000" y="2154319"/>
            <a:ext cx="1236397" cy="1507525"/>
            <a:chOff x="3797857" y="2190690"/>
            <a:chExt cx="1236397" cy="1507525"/>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7857" y="2524011"/>
              <a:ext cx="1236397" cy="1174204"/>
            </a:xfrm>
            <a:prstGeom prst="rect">
              <a:avLst/>
            </a:prstGeom>
          </p:spPr>
        </p:pic>
        <p:sp>
          <p:nvSpPr>
            <p:cNvPr id="8" name="TextBox 7"/>
            <p:cNvSpPr txBox="1"/>
            <p:nvPr/>
          </p:nvSpPr>
          <p:spPr>
            <a:xfrm>
              <a:off x="3908266" y="2190690"/>
              <a:ext cx="968535" cy="400110"/>
            </a:xfrm>
            <a:prstGeom prst="rect">
              <a:avLst/>
            </a:prstGeom>
            <a:noFill/>
          </p:spPr>
          <p:txBody>
            <a:bodyPr wrap="none" rtlCol="0">
              <a:spAutoFit/>
            </a:bodyPr>
            <a:lstStyle/>
            <a:p>
              <a:r>
                <a:rPr lang="en-US" sz="2000" b="1" dirty="0"/>
                <a:t>$7,254</a:t>
              </a:r>
            </a:p>
          </p:txBody>
        </p:sp>
      </p:grpSp>
      <p:sp>
        <p:nvSpPr>
          <p:cNvPr id="18" name="TextBox 17"/>
          <p:cNvSpPr txBox="1"/>
          <p:nvPr/>
        </p:nvSpPr>
        <p:spPr>
          <a:xfrm>
            <a:off x="3009706" y="4343400"/>
            <a:ext cx="3058851" cy="1077218"/>
          </a:xfrm>
          <a:prstGeom prst="rect">
            <a:avLst/>
          </a:prstGeom>
          <a:noFill/>
        </p:spPr>
        <p:txBody>
          <a:bodyPr wrap="none" rtlCol="0">
            <a:spAutoFit/>
          </a:bodyPr>
          <a:lstStyle/>
          <a:p>
            <a:r>
              <a:rPr lang="en-US" sz="2400" b="1" dirty="0"/>
              <a:t>Grants &amp; </a:t>
            </a:r>
            <a:br>
              <a:rPr lang="en-US" sz="2400" b="1" dirty="0"/>
            </a:br>
            <a:r>
              <a:rPr lang="en-US" sz="2400" b="1" dirty="0"/>
              <a:t>Scholarships</a:t>
            </a:r>
          </a:p>
          <a:p>
            <a:r>
              <a:rPr lang="en-US" sz="1600" dirty="0"/>
              <a:t>Federal, state or college money</a:t>
            </a:r>
          </a:p>
        </p:txBody>
      </p:sp>
      <p:grpSp>
        <p:nvGrpSpPr>
          <p:cNvPr id="5" name="Group 4"/>
          <p:cNvGrpSpPr/>
          <p:nvPr/>
        </p:nvGrpSpPr>
        <p:grpSpPr>
          <a:xfrm>
            <a:off x="5691092" y="2294643"/>
            <a:ext cx="633508" cy="1222177"/>
            <a:chOff x="5565106" y="2590800"/>
            <a:chExt cx="633508" cy="1222177"/>
          </a:xfrm>
        </p:grpSpPr>
        <p:sp>
          <p:nvSpPr>
            <p:cNvPr id="17" name="TextBox 16"/>
            <p:cNvSpPr txBox="1"/>
            <p:nvPr/>
          </p:nvSpPr>
          <p:spPr>
            <a:xfrm>
              <a:off x="5565106" y="2590800"/>
              <a:ext cx="633508" cy="1015663"/>
            </a:xfrm>
            <a:prstGeom prst="rect">
              <a:avLst/>
            </a:prstGeom>
            <a:noFill/>
          </p:spPr>
          <p:txBody>
            <a:bodyPr wrap="none" rtlCol="0">
              <a:spAutoFit/>
            </a:bodyPr>
            <a:lstStyle/>
            <a:p>
              <a:r>
                <a:rPr lang="en-US" sz="6000" b="1" dirty="0"/>
                <a:t>−</a:t>
              </a:r>
            </a:p>
          </p:txBody>
        </p:sp>
        <p:sp>
          <p:nvSpPr>
            <p:cNvPr id="20" name="TextBox 19"/>
            <p:cNvSpPr txBox="1"/>
            <p:nvPr/>
          </p:nvSpPr>
          <p:spPr>
            <a:xfrm>
              <a:off x="5565106" y="2797314"/>
              <a:ext cx="633508" cy="1015663"/>
            </a:xfrm>
            <a:prstGeom prst="rect">
              <a:avLst/>
            </a:prstGeom>
            <a:noFill/>
          </p:spPr>
          <p:txBody>
            <a:bodyPr wrap="none" rtlCol="0">
              <a:spAutoFit/>
            </a:bodyPr>
            <a:lstStyle/>
            <a:p>
              <a:r>
                <a:rPr lang="en-US" sz="6000" b="1" dirty="0"/>
                <a:t>−</a:t>
              </a:r>
            </a:p>
          </p:txBody>
        </p:sp>
      </p:gr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0346" y="1524000"/>
            <a:ext cx="2781130" cy="2662200"/>
          </a:xfrm>
          <a:prstGeom prst="rect">
            <a:avLst/>
          </a:prstGeom>
        </p:spPr>
      </p:pic>
      <p:grpSp>
        <p:nvGrpSpPr>
          <p:cNvPr id="25" name="Group 24"/>
          <p:cNvGrpSpPr/>
          <p:nvPr/>
        </p:nvGrpSpPr>
        <p:grpSpPr>
          <a:xfrm>
            <a:off x="6781800" y="2057400"/>
            <a:ext cx="1629113" cy="1547166"/>
            <a:chOff x="6705600" y="2262834"/>
            <a:chExt cx="1629113" cy="1547166"/>
          </a:xfrm>
        </p:grpSpPr>
        <p:pic>
          <p:nvPicPr>
            <p:cNvPr id="10" name="Picture 9" descr="$9,09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600" y="2262834"/>
              <a:ext cx="1629113" cy="1547166"/>
            </a:xfrm>
            <a:prstGeom prst="rect">
              <a:avLst/>
            </a:prstGeom>
          </p:spPr>
        </p:pic>
        <p:sp>
          <p:nvSpPr>
            <p:cNvPr id="22" name="TextBox 21"/>
            <p:cNvSpPr txBox="1"/>
            <p:nvPr/>
          </p:nvSpPr>
          <p:spPr>
            <a:xfrm rot="21357318">
              <a:off x="6983621" y="2811561"/>
              <a:ext cx="968535" cy="400110"/>
            </a:xfrm>
            <a:prstGeom prst="rect">
              <a:avLst/>
            </a:prstGeom>
            <a:noFill/>
          </p:spPr>
          <p:txBody>
            <a:bodyPr wrap="none" rtlCol="0">
              <a:spAutoFit/>
            </a:bodyPr>
            <a:lstStyle/>
            <a:p>
              <a:r>
                <a:rPr lang="en-US" sz="2000" b="1" dirty="0"/>
                <a:t>$9,916</a:t>
              </a:r>
            </a:p>
          </p:txBody>
        </p:sp>
      </p:grpSp>
      <p:sp>
        <p:nvSpPr>
          <p:cNvPr id="19" name="TextBox 18"/>
          <p:cNvSpPr txBox="1"/>
          <p:nvPr/>
        </p:nvSpPr>
        <p:spPr>
          <a:xfrm>
            <a:off x="6439608" y="4343400"/>
            <a:ext cx="2282612" cy="1446550"/>
          </a:xfrm>
          <a:prstGeom prst="rect">
            <a:avLst/>
          </a:prstGeom>
          <a:noFill/>
        </p:spPr>
        <p:txBody>
          <a:bodyPr wrap="none" rtlCol="0">
            <a:spAutoFit/>
          </a:bodyPr>
          <a:lstStyle/>
          <a:p>
            <a:r>
              <a:rPr lang="en-US" sz="2400" b="1" dirty="0"/>
              <a:t>Your Net Price</a:t>
            </a:r>
          </a:p>
          <a:p>
            <a:r>
              <a:rPr lang="en-US" sz="1600" dirty="0"/>
              <a:t>Does not include </a:t>
            </a:r>
            <a:br>
              <a:rPr lang="en-US" sz="1600" dirty="0"/>
            </a:br>
            <a:r>
              <a:rPr lang="en-US" sz="1600" dirty="0"/>
              <a:t>federal work-study</a:t>
            </a:r>
            <a:br>
              <a:rPr lang="en-US" sz="1600" dirty="0"/>
            </a:br>
            <a:r>
              <a:rPr lang="en-US" sz="1600" dirty="0"/>
              <a:t> and student loans </a:t>
            </a:r>
            <a:br>
              <a:rPr lang="en-US" sz="1600" dirty="0"/>
            </a:br>
            <a:r>
              <a:rPr lang="en-US" sz="1600" dirty="0"/>
              <a:t>or private scholarships</a:t>
            </a:r>
          </a:p>
        </p:txBody>
      </p:sp>
    </p:spTree>
    <p:extLst>
      <p:ext uri="{BB962C8B-B14F-4D97-AF65-F5344CB8AC3E}">
        <p14:creationId xmlns:p14="http://schemas.microsoft.com/office/powerpoint/2010/main" val="194626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300"/>
                                        <p:tgtEl>
                                          <p:spTgt spid="28"/>
                                        </p:tgtEl>
                                      </p:cBhvr>
                                    </p:animEffect>
                                  </p:childTnLst>
                                </p:cTn>
                              </p:par>
                              <p:par>
                                <p:cTn id="13" presetID="26" presetClass="emph" presetSubtype="0" fill="hold" nodeType="withEffect">
                                  <p:stCondLst>
                                    <p:cond delay="0"/>
                                  </p:stCondLst>
                                  <p:childTnLst>
                                    <p:animEffect transition="out" filter="fade">
                                      <p:cBhvr>
                                        <p:cTn id="14" dur="300" tmFilter="0, 0; .2, .5; .8, .5; 1, 0"/>
                                        <p:tgtEl>
                                          <p:spTgt spid="28"/>
                                        </p:tgtEl>
                                      </p:cBhvr>
                                    </p:animEffect>
                                    <p:animScale>
                                      <p:cBhvr>
                                        <p:cTn id="15" dur="150" autoRev="1" fill="hold"/>
                                        <p:tgtEl>
                                          <p:spTgt spid="28"/>
                                        </p:tgtEl>
                                      </p:cBhvr>
                                      <p:by x="105000" y="105000"/>
                                    </p:animScale>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300"/>
                                        <p:tgtEl>
                                          <p:spTgt spid="4"/>
                                        </p:tgtEl>
                                      </p:cBhvr>
                                    </p:animEffect>
                                  </p:childTnLst>
                                </p:cTn>
                              </p:par>
                              <p:par>
                                <p:cTn id="19" presetID="26" presetClass="emph" presetSubtype="0" fill="hold" nodeType="withEffect">
                                  <p:stCondLst>
                                    <p:cond delay="0"/>
                                  </p:stCondLst>
                                  <p:childTnLst>
                                    <p:animEffect transition="out" filter="fade">
                                      <p:cBhvr>
                                        <p:cTn id="20" dur="300" tmFilter="0, 0; .2, .5; .8, .5; 1, 0"/>
                                        <p:tgtEl>
                                          <p:spTgt spid="4"/>
                                        </p:tgtEl>
                                      </p:cBhvr>
                                    </p:animEffect>
                                    <p:animScale>
                                      <p:cBhvr>
                                        <p:cTn id="21" dur="150" autoRev="1" fill="hold"/>
                                        <p:tgtEl>
                                          <p:spTgt spid="4"/>
                                        </p:tgtEl>
                                      </p:cBhvr>
                                      <p:by x="105000" y="105000"/>
                                    </p:animScale>
                                  </p:childTnLst>
                                </p:cTn>
                              </p:par>
                            </p:childTnLst>
                          </p:cTn>
                        </p:par>
                        <p:par>
                          <p:cTn id="22" fill="hold">
                            <p:stCondLst>
                              <p:cond delay="8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300"/>
                                        <p:tgtEl>
                                          <p:spTgt spid="15"/>
                                        </p:tgtEl>
                                      </p:cBhvr>
                                    </p:animEffect>
                                  </p:childTnLst>
                                </p:cTn>
                              </p:par>
                            </p:childTnLst>
                          </p:cTn>
                        </p:par>
                        <p:par>
                          <p:cTn id="26" fill="hold">
                            <p:stCondLst>
                              <p:cond delay="11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300"/>
                                        <p:tgtEl>
                                          <p:spTgt spid="3"/>
                                        </p:tgtEl>
                                      </p:cBhvr>
                                    </p:animEffect>
                                  </p:childTnLst>
                                </p:cTn>
                              </p:par>
                            </p:childTnLst>
                          </p:cTn>
                        </p:par>
                        <p:par>
                          <p:cTn id="30" fill="hold">
                            <p:stCondLst>
                              <p:cond delay="14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300"/>
                                        <p:tgtEl>
                                          <p:spTgt spid="26"/>
                                        </p:tgtEl>
                                      </p:cBhvr>
                                    </p:animEffect>
                                  </p:childTnLst>
                                </p:cTn>
                              </p:par>
                              <p:par>
                                <p:cTn id="34" presetID="26" presetClass="emph" presetSubtype="0" fill="hold" nodeType="withEffect">
                                  <p:stCondLst>
                                    <p:cond delay="0"/>
                                  </p:stCondLst>
                                  <p:childTnLst>
                                    <p:animEffect transition="out" filter="fade">
                                      <p:cBhvr>
                                        <p:cTn id="35" dur="300" tmFilter="0, 0; .2, .5; .8, .5; 1, 0"/>
                                        <p:tgtEl>
                                          <p:spTgt spid="26"/>
                                        </p:tgtEl>
                                      </p:cBhvr>
                                    </p:animEffect>
                                    <p:animScale>
                                      <p:cBhvr>
                                        <p:cTn id="36" dur="150" autoRev="1" fill="hold"/>
                                        <p:tgtEl>
                                          <p:spTgt spid="26"/>
                                        </p:tgtEl>
                                      </p:cBhvr>
                                      <p:by x="105000" y="105000"/>
                                    </p:animScale>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300"/>
                                        <p:tgtEl>
                                          <p:spTgt spid="23"/>
                                        </p:tgtEl>
                                      </p:cBhvr>
                                    </p:animEffect>
                                  </p:childTnLst>
                                </p:cTn>
                              </p:par>
                              <p:par>
                                <p:cTn id="40" presetID="26" presetClass="emph" presetSubtype="0" fill="hold" nodeType="withEffect">
                                  <p:stCondLst>
                                    <p:cond delay="0"/>
                                  </p:stCondLst>
                                  <p:childTnLst>
                                    <p:animEffect transition="out" filter="fade">
                                      <p:cBhvr>
                                        <p:cTn id="41" dur="300" tmFilter="0, 0; .2, .5; .8, .5; 1, 0"/>
                                        <p:tgtEl>
                                          <p:spTgt spid="23"/>
                                        </p:tgtEl>
                                      </p:cBhvr>
                                    </p:animEffect>
                                    <p:animScale>
                                      <p:cBhvr>
                                        <p:cTn id="42" dur="150" autoRev="1" fill="hold"/>
                                        <p:tgtEl>
                                          <p:spTgt spid="23"/>
                                        </p:tgtEl>
                                      </p:cBhvr>
                                      <p:by x="105000" y="105000"/>
                                    </p:animScale>
                                  </p:childTnLst>
                                </p:cTn>
                              </p:par>
                            </p:childTnLst>
                          </p:cTn>
                        </p:par>
                        <p:par>
                          <p:cTn id="43" fill="hold">
                            <p:stCondLst>
                              <p:cond delay="17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300"/>
                                        <p:tgtEl>
                                          <p:spTgt spid="18"/>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300"/>
                                        <p:tgtEl>
                                          <p:spTgt spid="5"/>
                                        </p:tgtEl>
                                      </p:cBhvr>
                                    </p:animEffect>
                                  </p:childTnLst>
                                </p:cTn>
                              </p:par>
                            </p:childTnLst>
                          </p:cTn>
                        </p:par>
                        <p:par>
                          <p:cTn id="51" fill="hold">
                            <p:stCondLst>
                              <p:cond delay="2300"/>
                            </p:stCondLst>
                            <p:childTnLst>
                              <p:par>
                                <p:cTn id="52" presetID="10"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300"/>
                                        <p:tgtEl>
                                          <p:spTgt spid="27"/>
                                        </p:tgtEl>
                                      </p:cBhvr>
                                    </p:animEffect>
                                  </p:childTnLst>
                                </p:cTn>
                              </p:par>
                              <p:par>
                                <p:cTn id="55" presetID="26" presetClass="emph" presetSubtype="0" fill="hold" nodeType="withEffect">
                                  <p:stCondLst>
                                    <p:cond delay="0"/>
                                  </p:stCondLst>
                                  <p:childTnLst>
                                    <p:animEffect transition="out" filter="fade">
                                      <p:cBhvr>
                                        <p:cTn id="56" dur="300" tmFilter="0, 0; .2, .5; .8, .5; 1, 0"/>
                                        <p:tgtEl>
                                          <p:spTgt spid="27"/>
                                        </p:tgtEl>
                                      </p:cBhvr>
                                    </p:animEffect>
                                    <p:animScale>
                                      <p:cBhvr>
                                        <p:cTn id="57" dur="150" autoRev="1" fill="hold"/>
                                        <p:tgtEl>
                                          <p:spTgt spid="27"/>
                                        </p:tgtEl>
                                      </p:cBhvr>
                                      <p:by x="105000" y="105000"/>
                                    </p:animScale>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300"/>
                                        <p:tgtEl>
                                          <p:spTgt spid="25"/>
                                        </p:tgtEl>
                                      </p:cBhvr>
                                    </p:animEffect>
                                  </p:childTnLst>
                                </p:cTn>
                              </p:par>
                              <p:par>
                                <p:cTn id="61" presetID="26" presetClass="emph" presetSubtype="0" fill="hold" nodeType="withEffect">
                                  <p:stCondLst>
                                    <p:cond delay="0"/>
                                  </p:stCondLst>
                                  <p:childTnLst>
                                    <p:animEffect transition="out" filter="fade">
                                      <p:cBhvr>
                                        <p:cTn id="62" dur="300" tmFilter="0, 0; .2, .5; .8, .5; 1, 0"/>
                                        <p:tgtEl>
                                          <p:spTgt spid="25"/>
                                        </p:tgtEl>
                                      </p:cBhvr>
                                    </p:animEffect>
                                    <p:animScale>
                                      <p:cBhvr>
                                        <p:cTn id="63" dur="150" autoRev="1" fill="hold"/>
                                        <p:tgtEl>
                                          <p:spTgt spid="25"/>
                                        </p:tgtEl>
                                      </p:cBhvr>
                                      <p:by x="105000" y="105000"/>
                                    </p:animScale>
                                  </p:childTnLst>
                                </p:cTn>
                              </p:par>
                            </p:childTnLst>
                          </p:cTn>
                        </p:par>
                        <p:par>
                          <p:cTn id="64" fill="hold">
                            <p:stCondLst>
                              <p:cond delay="2600"/>
                            </p:stCondLst>
                            <p:childTnLst>
                              <p:par>
                                <p:cTn id="65" presetID="10"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p:bldP spid="3"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How Much is the Sticker Price?</a:t>
            </a:r>
          </a:p>
        </p:txBody>
      </p:sp>
      <p:pic>
        <p:nvPicPr>
          <p:cNvPr id="23556" name="Picture 4" descr="Background photo of a piggy 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66" y="-76200"/>
            <a:ext cx="4236543" cy="703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79820">
            <a:off x="5552194" y="4838064"/>
            <a:ext cx="4334517" cy="522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104288">
            <a:off x="7256952" y="-1805624"/>
            <a:ext cx="3107345" cy="374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noChangeArrowheads="1"/>
          </p:cNvPicPr>
          <p:nvPr/>
        </p:nvPicPr>
        <p:blipFill>
          <a:blip r:embed="rId5">
            <a:extLst>
              <a:ext uri="{28A0092B-C50C-407E-A947-70E740481C1C}">
                <a14:useLocalDpi xmlns:a14="http://schemas.microsoft.com/office/drawing/2010/main" val="0"/>
              </a:ext>
            </a:extLst>
          </a:blip>
          <a:srcRect l="29167" t="16667" b="20000"/>
          <a:stretch>
            <a:fillRect/>
          </a:stretch>
        </p:blipFill>
        <p:spPr bwMode="auto">
          <a:xfrm>
            <a:off x="5905500" y="3276600"/>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1" y="-848051"/>
            <a:ext cx="8078933" cy="3123166"/>
          </a:xfrm>
          <a:prstGeom prst="rect">
            <a:avLst/>
          </a:prstGeom>
        </p:spPr>
      </p:pic>
      <p:sp>
        <p:nvSpPr>
          <p:cNvPr id="22" name="TextBox 21"/>
          <p:cNvSpPr txBox="1"/>
          <p:nvPr/>
        </p:nvSpPr>
        <p:spPr>
          <a:xfrm rot="21386162">
            <a:off x="16126" y="226849"/>
            <a:ext cx="6077153" cy="1261884"/>
          </a:xfrm>
          <a:prstGeom prst="rect">
            <a:avLst/>
          </a:prstGeom>
          <a:noFill/>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HOW MUCH IS THE STICKER PRICE?</a:t>
            </a:r>
          </a:p>
        </p:txBody>
      </p:sp>
      <p:sp>
        <p:nvSpPr>
          <p:cNvPr id="132101" name="Text Box 5"/>
          <p:cNvSpPr txBox="1">
            <a:spLocks noChangeArrowheads="1"/>
          </p:cNvSpPr>
          <p:nvPr/>
        </p:nvSpPr>
        <p:spPr bwMode="auto">
          <a:xfrm>
            <a:off x="3733800" y="2064344"/>
            <a:ext cx="5181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3200" b="1" dirty="0">
                <a:solidFill>
                  <a:srgbClr val="ED2389"/>
                </a:solidFill>
              </a:rPr>
              <a:t>It’s different</a:t>
            </a:r>
            <a:br>
              <a:rPr lang="en-US" sz="3200" b="1" dirty="0">
                <a:solidFill>
                  <a:srgbClr val="ED2389"/>
                </a:solidFill>
              </a:rPr>
            </a:br>
            <a:r>
              <a:rPr lang="en-US" sz="3200" b="1" dirty="0">
                <a:solidFill>
                  <a:srgbClr val="ED2389"/>
                </a:solidFill>
              </a:rPr>
              <a:t>for each college</a:t>
            </a:r>
          </a:p>
        </p:txBody>
      </p:sp>
      <p:sp>
        <p:nvSpPr>
          <p:cNvPr id="15" name="Content Placeholder 2"/>
          <p:cNvSpPr>
            <a:spLocks noGrp="1"/>
          </p:cNvSpPr>
          <p:nvPr>
            <p:ph idx="1"/>
          </p:nvPr>
        </p:nvSpPr>
        <p:spPr>
          <a:xfrm>
            <a:off x="4191000" y="3207344"/>
            <a:ext cx="5105400" cy="526456"/>
          </a:xfrm>
        </p:spPr>
        <p:txBody>
          <a:bodyPr>
            <a:noAutofit/>
          </a:bodyPr>
          <a:lstStyle/>
          <a:p>
            <a:pPr marL="0" indent="0">
              <a:buNone/>
            </a:pPr>
            <a:r>
              <a:rPr lang="en-US" sz="2800" b="1" dirty="0"/>
              <a:t>Cardinal Stritch: </a:t>
            </a:r>
            <a:r>
              <a:rPr lang="en-US" sz="2800" dirty="0"/>
              <a:t>$42,654</a:t>
            </a:r>
          </a:p>
        </p:txBody>
      </p:sp>
      <p:sp>
        <p:nvSpPr>
          <p:cNvPr id="16" name="Content Placeholder 2"/>
          <p:cNvSpPr txBox="1">
            <a:spLocks/>
          </p:cNvSpPr>
          <p:nvPr/>
        </p:nvSpPr>
        <p:spPr>
          <a:xfrm>
            <a:off x="4191000" y="3939581"/>
            <a:ext cx="4419600" cy="5111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t>UW-Green Bay: </a:t>
            </a:r>
            <a:r>
              <a:rPr lang="en-US" sz="2800" dirty="0"/>
              <a:t>$19,334</a:t>
            </a:r>
          </a:p>
        </p:txBody>
      </p:sp>
      <p:sp>
        <p:nvSpPr>
          <p:cNvPr id="17" name="Content Placeholder 2"/>
          <p:cNvSpPr txBox="1">
            <a:spLocks/>
          </p:cNvSpPr>
          <p:nvPr/>
        </p:nvSpPr>
        <p:spPr>
          <a:xfrm>
            <a:off x="4191000" y="4655144"/>
            <a:ext cx="4724400" cy="5264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t>UW-Fond du Lac: </a:t>
            </a:r>
            <a:r>
              <a:rPr lang="en-US" sz="2800" dirty="0"/>
              <a:t>$19,079</a:t>
            </a:r>
          </a:p>
        </p:txBody>
      </p:sp>
      <p:sp>
        <p:nvSpPr>
          <p:cNvPr id="18" name="Content Placeholder 2"/>
          <p:cNvSpPr txBox="1">
            <a:spLocks/>
          </p:cNvSpPr>
          <p:nvPr/>
        </p:nvSpPr>
        <p:spPr>
          <a:xfrm>
            <a:off x="4217534" y="5340944"/>
            <a:ext cx="5459866" cy="5264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t>Southwest Wisconsin </a:t>
            </a:r>
            <a:br>
              <a:rPr lang="en-US" sz="2800" b="1" dirty="0"/>
            </a:br>
            <a:r>
              <a:rPr lang="en-US" sz="2800" b="1" dirty="0"/>
              <a:t>Technical College: </a:t>
            </a:r>
            <a:r>
              <a:rPr lang="en-US" sz="2800" dirty="0"/>
              <a:t>$17,170</a:t>
            </a:r>
          </a:p>
        </p:txBody>
      </p:sp>
      <p:pic>
        <p:nvPicPr>
          <p:cNvPr id="19" name="Picture 2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733800" y="3310827"/>
            <a:ext cx="486275"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742706" y="4034658"/>
            <a:ext cx="486275"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742706" y="4731344"/>
            <a:ext cx="486275"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742706" y="5417144"/>
            <a:ext cx="486275"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43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2101"/>
                                        </p:tgtEl>
                                        <p:attrNameLst>
                                          <p:attrName>style.visibility</p:attrName>
                                        </p:attrNameLst>
                                      </p:cBhvr>
                                      <p:to>
                                        <p:strVal val="visible"/>
                                      </p:to>
                                    </p:set>
                                    <p:animEffect transition="in" filter="randombar(horizontal)">
                                      <p:cBhvr>
                                        <p:cTn id="7" dur="500"/>
                                        <p:tgtEl>
                                          <p:spTgt spid="132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2" presetClass="entr" presetSubtype="8" fill="hold"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wipe(left)">
                                      <p:cBhvr>
                                        <p:cTn id="16" dur="500"/>
                                        <p:tgtEl>
                                          <p:spTgt spid="15">
                                            <p:txEl>
                                              <p:pRg st="0" end="0"/>
                                            </p:txEl>
                                          </p:spTgt>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0-#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22" presetClass="entr" presetSubtype="8" fill="hold"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left)">
                                      <p:cBhvr>
                                        <p:cTn id="24" dur="500"/>
                                        <p:tgtEl>
                                          <p:spTgt spid="16">
                                            <p:txEl>
                                              <p:pRg st="0" end="0"/>
                                            </p:txEl>
                                          </p:spTgt>
                                        </p:tgtEl>
                                      </p:cBhvr>
                                    </p:animEffect>
                                  </p:childTnLst>
                                </p:cTn>
                              </p:par>
                            </p:childTnLst>
                          </p:cTn>
                        </p:par>
                        <p:par>
                          <p:cTn id="25" fill="hold">
                            <p:stCondLst>
                              <p:cond delay="1000"/>
                            </p:stCondLst>
                            <p:childTnLst>
                              <p:par>
                                <p:cTn id="26" presetID="2" presetClass="entr" presetSubtype="8"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left)">
                                      <p:cBhvr>
                                        <p:cTn id="32" dur="500"/>
                                        <p:tgtEl>
                                          <p:spTgt spid="17">
                                            <p:txEl>
                                              <p:pRg st="0" end="0"/>
                                            </p:txEl>
                                          </p:spTgt>
                                        </p:tgtEl>
                                      </p:cBhvr>
                                    </p:animEffect>
                                  </p:childTnLst>
                                </p:cTn>
                              </p:par>
                            </p:childTnLst>
                          </p:cTn>
                        </p:par>
                        <p:par>
                          <p:cTn id="33" fill="hold">
                            <p:stCondLst>
                              <p:cond delay="1500"/>
                            </p:stCondLst>
                            <p:childTnLst>
                              <p:par>
                                <p:cTn id="34" presetID="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0-#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par>
                                <p:cTn id="38" presetID="22" presetClass="entr" presetSubtype="8" fill="hold" nodeType="with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wipe(left)">
                                      <p:cBhvr>
                                        <p:cTn id="4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hoto of a stack of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877">
            <a:off x="1203323" y="686619"/>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1" y="-848051"/>
            <a:ext cx="8078933" cy="3123166"/>
          </a:xfrm>
          <a:prstGeom prst="rect">
            <a:avLst/>
          </a:prstGeom>
        </p:spPr>
      </p:pic>
      <p:sp>
        <p:nvSpPr>
          <p:cNvPr id="16" name="TextBox 15"/>
          <p:cNvSpPr txBox="1"/>
          <p:nvPr/>
        </p:nvSpPr>
        <p:spPr>
          <a:xfrm rot="21386162">
            <a:off x="16126" y="226849"/>
            <a:ext cx="6077153" cy="1261884"/>
          </a:xfrm>
          <a:prstGeom prst="rect">
            <a:avLst/>
          </a:prstGeom>
          <a:noFill/>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HOW MUCH IS THE STICKER PRICE?</a:t>
            </a: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52612">
            <a:off x="1281627" y="2427857"/>
            <a:ext cx="5518153" cy="511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3812104" y="1966561"/>
            <a:ext cx="5029200" cy="749850"/>
          </a:xfrm>
        </p:spPr>
        <p:txBody>
          <a:bodyPr anchor="t"/>
          <a:lstStyle/>
          <a:p>
            <a:pPr algn="l"/>
            <a:r>
              <a:rPr lang="en-US" sz="3200" b="1" dirty="0">
                <a:solidFill>
                  <a:srgbClr val="ED2289"/>
                </a:solidFill>
              </a:rPr>
              <a:t>It includes:</a:t>
            </a:r>
          </a:p>
        </p:txBody>
      </p:sp>
      <p:sp>
        <p:nvSpPr>
          <p:cNvPr id="9" name="Rectangle 8"/>
          <p:cNvSpPr/>
          <p:nvPr/>
        </p:nvSpPr>
        <p:spPr>
          <a:xfrm>
            <a:off x="4267200" y="2590800"/>
            <a:ext cx="4953000" cy="2769989"/>
          </a:xfrm>
          <a:prstGeom prst="rect">
            <a:avLst/>
          </a:prstGeom>
        </p:spPr>
        <p:txBody>
          <a:bodyPr wrap="square">
            <a:spAutoFit/>
          </a:bodyPr>
          <a:lstStyle/>
          <a:p>
            <a:pPr algn="l">
              <a:spcAft>
                <a:spcPts val="1200"/>
              </a:spcAft>
            </a:pPr>
            <a:r>
              <a:rPr lang="en-US" sz="2200" dirty="0"/>
              <a:t>Tuition and fees</a:t>
            </a:r>
          </a:p>
          <a:p>
            <a:pPr algn="l">
              <a:spcAft>
                <a:spcPts val="1200"/>
              </a:spcAft>
            </a:pPr>
            <a:r>
              <a:rPr lang="en-US" sz="2200" dirty="0"/>
              <a:t>Books and supplies</a:t>
            </a:r>
          </a:p>
          <a:p>
            <a:pPr algn="l">
              <a:spcAft>
                <a:spcPts val="1200"/>
              </a:spcAft>
            </a:pPr>
            <a:r>
              <a:rPr lang="en-US" sz="2200" dirty="0"/>
              <a:t>Room and board </a:t>
            </a:r>
            <a:br>
              <a:rPr lang="en-US" sz="2200" dirty="0"/>
            </a:br>
            <a:r>
              <a:rPr lang="en-US" sz="2200" dirty="0"/>
              <a:t>(where you live and what you eat)</a:t>
            </a:r>
          </a:p>
          <a:p>
            <a:pPr algn="l">
              <a:spcAft>
                <a:spcPts val="1200"/>
              </a:spcAft>
            </a:pPr>
            <a:r>
              <a:rPr lang="en-US" sz="2200" dirty="0"/>
              <a:t>Transportation</a:t>
            </a:r>
          </a:p>
          <a:p>
            <a:pPr algn="l"/>
            <a:endParaRPr lang="en-US" sz="2400"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465712">
            <a:off x="5850268" y="4621310"/>
            <a:ext cx="5558412" cy="5028785"/>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4208" y="2619077"/>
            <a:ext cx="452992" cy="29336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4208" y="3152477"/>
            <a:ext cx="452992" cy="293367"/>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4208" y="3609677"/>
            <a:ext cx="452992" cy="29336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4208" y="4447877"/>
            <a:ext cx="452992" cy="293367"/>
          </a:xfrm>
          <a:prstGeom prst="rect">
            <a:avLst/>
          </a:prstGeom>
        </p:spPr>
      </p:pic>
    </p:spTree>
    <p:extLst>
      <p:ext uri="{BB962C8B-B14F-4D97-AF65-F5344CB8AC3E}">
        <p14:creationId xmlns:p14="http://schemas.microsoft.com/office/powerpoint/2010/main" val="363052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 presetClass="entr" presetSubtype="2" fill="hold" nodeType="with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2" presetClass="entr" presetSubtype="2" fill="hold"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 calcmode="lin" valueType="num">
                                      <p:cBhvr additive="base">
                                        <p:cTn id="22"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2" presetClass="entr" presetSubtype="2" fill="hold" nodeType="with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 calcmode="lin" valueType="num">
                                      <p:cBhvr additive="base">
                                        <p:cTn id="30"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2" presetClass="entr" presetSubtype="2" fill="hold" nodeType="with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 calcmode="lin" valueType="num">
                                      <p:cBhvr additive="base">
                                        <p:cTn id="38"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descr="Background photo of a young man with headphones"/>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solidFill>
            <a:srgbClr val="FFFFFF"/>
          </a:solidFill>
          <a:ln>
            <a:solidFill>
              <a:srgbClr val="FFFFFF"/>
            </a:solidFill>
          </a:ln>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2872">
            <a:off x="-324592" y="-880775"/>
            <a:ext cx="10694754" cy="3221517"/>
          </a:xfrm>
          <a:prstGeom prst="rect">
            <a:avLst/>
          </a:prstGeom>
        </p:spPr>
      </p:pic>
      <p:sp>
        <p:nvSpPr>
          <p:cNvPr id="5" name="Title 1"/>
          <p:cNvSpPr>
            <a:spLocks noGrp="1"/>
          </p:cNvSpPr>
          <p:nvPr>
            <p:ph type="title"/>
          </p:nvPr>
        </p:nvSpPr>
        <p:spPr>
          <a:xfrm rot="21267347">
            <a:off x="-180536" y="323165"/>
            <a:ext cx="6757735" cy="1402934"/>
          </a:xfrm>
        </p:spPr>
        <p:txBody>
          <a:bodyPr anchor="t">
            <a:noAutofit/>
          </a:bodyPr>
          <a:lstStyle/>
          <a:p>
            <a:pPr algn="ctr"/>
            <a:r>
              <a:rPr lang="en-US" dirty="0">
                <a:solidFill>
                  <a:schemeClr val="tx1">
                    <a:lumMod val="95000"/>
                    <a:lumOff val="5000"/>
                  </a:schemeClr>
                </a:solidFill>
              </a:rPr>
              <a:t>How can YOU REDUCE</a:t>
            </a:r>
            <a:r>
              <a:rPr lang="en-US" baseline="0" dirty="0">
                <a:solidFill>
                  <a:schemeClr val="tx1">
                    <a:lumMod val="95000"/>
                    <a:lumOff val="5000"/>
                  </a:schemeClr>
                </a:solidFill>
              </a:rPr>
              <a:t> </a:t>
            </a:r>
            <a:r>
              <a:rPr lang="en-US" dirty="0">
                <a:solidFill>
                  <a:schemeClr val="tx1">
                    <a:lumMod val="95000"/>
                    <a:lumOff val="5000"/>
                  </a:schemeClr>
                </a:solidFill>
              </a:rPr>
              <a:t>WHAT YOU PAY?</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181723" flipH="1" flipV="1">
            <a:off x="4846684" y="3843745"/>
            <a:ext cx="5971031" cy="5515459"/>
          </a:xfrm>
          <a:prstGeom prst="rect">
            <a:avLst/>
          </a:prstGeom>
        </p:spPr>
      </p:pic>
      <p:sp>
        <p:nvSpPr>
          <p:cNvPr id="11" name="Text Box 7"/>
          <p:cNvSpPr txBox="1">
            <a:spLocks noChangeArrowheads="1"/>
          </p:cNvSpPr>
          <p:nvPr/>
        </p:nvSpPr>
        <p:spPr bwMode="auto">
          <a:xfrm>
            <a:off x="381000" y="2514600"/>
            <a:ext cx="4724400"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171450" algn="l"/>
            <a:r>
              <a:rPr lang="en-US" sz="2800" dirty="0">
                <a:solidFill>
                  <a:srgbClr val="ED2289"/>
                </a:solidFill>
              </a:rPr>
              <a:t>Complete the Free Application for Federal Student Aid (FAFSA</a:t>
            </a:r>
            <a:r>
              <a:rPr lang="en-US" sz="2800" baseline="30000" dirty="0">
                <a:solidFill>
                  <a:srgbClr val="ED2289"/>
                </a:solidFill>
              </a:rPr>
              <a:t>®</a:t>
            </a:r>
            <a:r>
              <a:rPr lang="en-US" sz="2800" dirty="0">
                <a:solidFill>
                  <a:srgbClr val="ED2289"/>
                </a:solidFill>
              </a:rPr>
              <a:t>)</a:t>
            </a:r>
            <a:endParaRPr lang="en-US" sz="2800" dirty="0"/>
          </a:p>
          <a:p>
            <a:pPr marL="914400" indent="-457200" algn="l">
              <a:spcBef>
                <a:spcPts val="1200"/>
              </a:spcBef>
              <a:buFont typeface="Arial" panose="020B0604020202020204" pitchFamily="34" charset="0"/>
              <a:buChar char="─"/>
            </a:pPr>
            <a:r>
              <a:rPr lang="en-US" sz="2400" b="0" dirty="0"/>
              <a:t>As soon as possible </a:t>
            </a:r>
            <a:br>
              <a:rPr lang="en-US" sz="2400" b="0" dirty="0"/>
            </a:br>
            <a:r>
              <a:rPr lang="en-US" sz="2400" b="0" dirty="0"/>
              <a:t>after October 1 of your senior year</a:t>
            </a:r>
          </a:p>
        </p:txBody>
      </p:sp>
      <p:sp>
        <p:nvSpPr>
          <p:cNvPr id="15" name="TextBox 14"/>
          <p:cNvSpPr txBox="1"/>
          <p:nvPr/>
        </p:nvSpPr>
        <p:spPr>
          <a:xfrm rot="360549">
            <a:off x="5708388" y="5081562"/>
            <a:ext cx="696004" cy="400110"/>
          </a:xfrm>
          <a:prstGeom prst="rect">
            <a:avLst/>
          </a:prstGeom>
          <a:noFill/>
        </p:spPr>
        <p:txBody>
          <a:bodyPr wrap="square" rtlCol="0">
            <a:spAutoFit/>
          </a:bodyPr>
          <a:lstStyle/>
          <a:p>
            <a:pPr algn="l"/>
            <a:r>
              <a:rPr lang="en-US" sz="2000" b="1" dirty="0"/>
              <a:t>The</a:t>
            </a:r>
          </a:p>
        </p:txBody>
      </p:sp>
      <p:sp>
        <p:nvSpPr>
          <p:cNvPr id="16" name="TextBox 15"/>
          <p:cNvSpPr txBox="1"/>
          <p:nvPr/>
        </p:nvSpPr>
        <p:spPr>
          <a:xfrm rot="360549">
            <a:off x="6249759" y="5243710"/>
            <a:ext cx="2663338" cy="400110"/>
          </a:xfrm>
          <a:prstGeom prst="rect">
            <a:avLst/>
          </a:prstGeom>
          <a:noFill/>
        </p:spPr>
        <p:txBody>
          <a:bodyPr wrap="square" rtlCol="0">
            <a:spAutoFit/>
          </a:bodyPr>
          <a:lstStyle/>
          <a:p>
            <a:pPr algn="l"/>
            <a:r>
              <a:rPr lang="en-US" sz="2000" b="1" dirty="0"/>
              <a:t>federal government</a:t>
            </a:r>
          </a:p>
        </p:txBody>
      </p:sp>
      <p:sp>
        <p:nvSpPr>
          <p:cNvPr id="13" name="TextBox 12"/>
          <p:cNvSpPr txBox="1"/>
          <p:nvPr/>
        </p:nvSpPr>
        <p:spPr>
          <a:xfrm rot="360549">
            <a:off x="6254496" y="5248656"/>
            <a:ext cx="2663338" cy="400110"/>
          </a:xfrm>
          <a:prstGeom prst="rect">
            <a:avLst/>
          </a:prstGeom>
          <a:noFill/>
        </p:spPr>
        <p:txBody>
          <a:bodyPr wrap="square" rtlCol="0">
            <a:spAutoFit/>
          </a:bodyPr>
          <a:lstStyle/>
          <a:p>
            <a:pPr algn="l"/>
            <a:r>
              <a:rPr lang="en-US" sz="2000" b="1" dirty="0">
                <a:solidFill>
                  <a:srgbClr val="B21A67"/>
                </a:solidFill>
              </a:rPr>
              <a:t>federal government</a:t>
            </a:r>
          </a:p>
        </p:txBody>
      </p:sp>
      <p:sp>
        <p:nvSpPr>
          <p:cNvPr id="7" name="TextBox 6"/>
          <p:cNvSpPr txBox="1"/>
          <p:nvPr/>
        </p:nvSpPr>
        <p:spPr>
          <a:xfrm rot="360549">
            <a:off x="5442444" y="5204550"/>
            <a:ext cx="3462619" cy="1323439"/>
          </a:xfrm>
          <a:prstGeom prst="rect">
            <a:avLst/>
          </a:prstGeom>
          <a:noFill/>
        </p:spPr>
        <p:txBody>
          <a:bodyPr wrap="square" rtlCol="0">
            <a:spAutoFit/>
          </a:bodyPr>
          <a:lstStyle/>
          <a:p>
            <a:endParaRPr lang="en-US" sz="2000" b="1" dirty="0"/>
          </a:p>
          <a:p>
            <a:r>
              <a:rPr lang="en-US" sz="2000" b="1" dirty="0"/>
              <a:t>is the number one source of money to help students pay for college.</a:t>
            </a:r>
          </a:p>
        </p:txBody>
      </p:sp>
    </p:spTree>
    <p:extLst>
      <p:ext uri="{BB962C8B-B14F-4D97-AF65-F5344CB8AC3E}">
        <p14:creationId xmlns:p14="http://schemas.microsoft.com/office/powerpoint/2010/main" val="29268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Bottom)">
                                      <p:cBhvr>
                                        <p:cTn id="17" dur="500"/>
                                        <p:tgtEl>
                                          <p:spTgt spid="11"/>
                                        </p:tgtEl>
                                      </p:cBhvr>
                                    </p:animEffect>
                                  </p:childTnLst>
                                </p:cTn>
                              </p:par>
                            </p:childTnLst>
                          </p:cTn>
                        </p:par>
                        <p:par>
                          <p:cTn id="18" fill="hold">
                            <p:stCondLst>
                              <p:cond delay="500"/>
                            </p:stCondLst>
                            <p:childTnLst>
                              <p:par>
                                <p:cTn id="19" presetID="2" presetClass="entr" presetSubtype="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500"/>
                            </p:stCondLst>
                            <p:childTnLst>
                              <p:par>
                                <p:cTn id="34" presetID="1" presetClass="exit" presetSubtype="0" fill="hold" grpId="1" nodeType="afterEffect">
                                  <p:stCondLst>
                                    <p:cond delay="0"/>
                                  </p:stCondLst>
                                  <p:childTnLst>
                                    <p:set>
                                      <p:cBhvr>
                                        <p:cTn id="35" dur="1" fill="hold">
                                          <p:stCondLst>
                                            <p:cond delay="99"/>
                                          </p:stCondLst>
                                        </p:cTn>
                                        <p:tgtEl>
                                          <p:spTgt spid="16"/>
                                        </p:tgtEl>
                                        <p:attrNameLst>
                                          <p:attrName>style.visibility</p:attrName>
                                        </p:attrNameLst>
                                      </p:cBhvr>
                                      <p:to>
                                        <p:strVal val="hidden"/>
                                      </p:to>
                                    </p:set>
                                  </p:childTnLst>
                                </p:cTn>
                              </p:par>
                            </p:childTnLst>
                          </p:cTn>
                        </p:par>
                        <p:par>
                          <p:cTn id="36" fill="hold">
                            <p:stCondLst>
                              <p:cond delay="16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26" presetClass="emph" presetSubtype="0" repeatCount="2000" fill="hold" grpId="1" nodeType="withEffect">
                                  <p:stCondLst>
                                    <p:cond delay="0"/>
                                  </p:stCondLst>
                                  <p:childTnLst>
                                    <p:animEffect transition="out" filter="fade">
                                      <p:cBhvr>
                                        <p:cTn id="40" dur="500" tmFilter="0, 0; .2, .5; .8, .5; 1, 0"/>
                                        <p:tgtEl>
                                          <p:spTgt spid="13"/>
                                        </p:tgtEl>
                                      </p:cBhvr>
                                    </p:animEffect>
                                    <p:animScale>
                                      <p:cBhvr>
                                        <p:cTn id="4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5" grpId="0"/>
      <p:bldP spid="16" grpId="0"/>
      <p:bldP spid="16" grpId="1"/>
      <p:bldP spid="13" grpId="0"/>
      <p:bldP spid="13" grpId="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FAFSA.GOV</a:t>
            </a:r>
            <a:endParaRPr lang="en-US" dirty="0"/>
          </a:p>
        </p:txBody>
      </p:sp>
      <p:pic>
        <p:nvPicPr>
          <p:cNvPr id="20" name="Picture 2" descr="Screenshot of the official FAFSA.gov web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7" y="2286000"/>
            <a:ext cx="6467475" cy="780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9" name="Picture 19"/>
          <p:cNvPicPr>
            <a:picLocks noChangeAspect="1" noChangeArrowheads="1"/>
          </p:cNvPicPr>
          <p:nvPr/>
        </p:nvPicPr>
        <p:blipFill>
          <a:blip r:embed="rId5">
            <a:extLst>
              <a:ext uri="{28A0092B-C50C-407E-A947-70E740481C1C}">
                <a14:useLocalDpi xmlns:a14="http://schemas.microsoft.com/office/drawing/2010/main" val="0"/>
              </a:ext>
            </a:extLst>
          </a:blip>
          <a:srcRect l="29167" t="16667" b="20000"/>
          <a:stretch>
            <a:fillRect/>
          </a:stretch>
        </p:blipFill>
        <p:spPr bwMode="auto">
          <a:xfrm>
            <a:off x="838200" y="4686300"/>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5" y="-344488"/>
            <a:ext cx="93726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263897" y="482540"/>
            <a:ext cx="8616207" cy="5892920"/>
          </a:xfrm>
          <a:prstGeom prst="rect">
            <a:avLst/>
          </a:prstGeom>
          <a:effectLst>
            <a:outerShdw blurRad="50800" dist="38100" dir="2700000" algn="tl" rotWithShape="0">
              <a:prstClr val="black">
                <a:alpha val="40000"/>
              </a:prstClr>
            </a:outerShdw>
          </a:effectLst>
        </p:spPr>
      </p:pic>
      <p:grpSp>
        <p:nvGrpSpPr>
          <p:cNvPr id="7" name="Group 6"/>
          <p:cNvGrpSpPr/>
          <p:nvPr/>
        </p:nvGrpSpPr>
        <p:grpSpPr>
          <a:xfrm>
            <a:off x="4657943" y="-167559"/>
            <a:ext cx="6125930" cy="2884834"/>
            <a:chOff x="-217490" y="1896155"/>
            <a:chExt cx="7945052" cy="3741498"/>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140200">
              <a:off x="1988134" y="1896155"/>
              <a:ext cx="3785925" cy="3741498"/>
            </a:xfrm>
            <a:prstGeom prst="rect">
              <a:avLst/>
            </a:prstGeom>
          </p:spPr>
        </p:pic>
        <p:sp>
          <p:nvSpPr>
            <p:cNvPr id="29" name="Rectangle 28"/>
            <p:cNvSpPr/>
            <p:nvPr/>
          </p:nvSpPr>
          <p:spPr>
            <a:xfrm rot="21411175">
              <a:off x="-217490" y="3336296"/>
              <a:ext cx="7945052" cy="678592"/>
            </a:xfrm>
            <a:prstGeom prst="rect">
              <a:avLst/>
            </a:prstGeom>
          </p:spPr>
          <p:txBody>
            <a:bodyPr wrap="square">
              <a:spAutoFit/>
            </a:bodyPr>
            <a:lstStyle/>
            <a:p>
              <a:pPr algn="ctr"/>
              <a:r>
                <a:rPr lang="en-US" sz="2800" b="1" dirty="0" smtClean="0">
                  <a:solidFill>
                    <a:schemeClr val="bg1"/>
                  </a:solidFill>
                  <a:latin typeface="Arial"/>
                  <a:cs typeface="Arial"/>
                </a:rPr>
                <a:t>FAFSA.GOV</a:t>
              </a:r>
              <a:endParaRPr lang="en-US" sz="2800" b="1" dirty="0">
                <a:solidFill>
                  <a:schemeClr val="bg1"/>
                </a:solidFill>
                <a:latin typeface="Arial"/>
                <a:cs typeface="Arial"/>
              </a:endParaRPr>
            </a:p>
          </p:txBody>
        </p:sp>
      </p:grpSp>
    </p:spTree>
    <p:extLst>
      <p:ext uri="{BB962C8B-B14F-4D97-AF65-F5344CB8AC3E}">
        <p14:creationId xmlns:p14="http://schemas.microsoft.com/office/powerpoint/2010/main" val="331520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FAFSA.GOV</a:t>
            </a:r>
            <a:r>
              <a:rPr lang="en-US" baseline="0" dirty="0"/>
              <a:t> </a:t>
            </a:r>
            <a:r>
              <a:rPr lang="en-US" baseline="0" dirty="0" smtClean="0"/>
              <a:t>Mobile App</a:t>
            </a:r>
            <a:endParaRPr lang="en-US" dirty="0"/>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7" y="2286000"/>
            <a:ext cx="6467475" cy="780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9" name="Picture 19"/>
          <p:cNvPicPr>
            <a:picLocks noChangeAspect="1" noChangeArrowheads="1"/>
          </p:cNvPicPr>
          <p:nvPr/>
        </p:nvPicPr>
        <p:blipFill>
          <a:blip r:embed="rId5">
            <a:extLst>
              <a:ext uri="{28A0092B-C50C-407E-A947-70E740481C1C}">
                <a14:useLocalDpi xmlns:a14="http://schemas.microsoft.com/office/drawing/2010/main" val="0"/>
              </a:ext>
            </a:extLst>
          </a:blip>
          <a:srcRect l="29167" t="16667" b="20000"/>
          <a:stretch>
            <a:fillRect/>
          </a:stretch>
        </p:blipFill>
        <p:spPr bwMode="auto">
          <a:xfrm>
            <a:off x="838200" y="4686300"/>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5" y="-344488"/>
            <a:ext cx="93726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263897" y="482540"/>
            <a:ext cx="8616207" cy="5892920"/>
          </a:xfrm>
          <a:prstGeom prst="rect">
            <a:avLst/>
          </a:prstGeom>
          <a:effectLst>
            <a:outerShdw blurRad="50800" dist="38100" dir="2700000" algn="tl" rotWithShape="0">
              <a:prstClr val="black">
                <a:alpha val="40000"/>
              </a:prstClr>
            </a:outerShdw>
          </a:effectLst>
        </p:spPr>
      </p:pic>
      <p:grpSp>
        <p:nvGrpSpPr>
          <p:cNvPr id="7" name="Group 6"/>
          <p:cNvGrpSpPr/>
          <p:nvPr/>
        </p:nvGrpSpPr>
        <p:grpSpPr>
          <a:xfrm>
            <a:off x="4657943" y="-167559"/>
            <a:ext cx="6125930" cy="2884834"/>
            <a:chOff x="-217490" y="1896155"/>
            <a:chExt cx="7945052" cy="3741498"/>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140200">
              <a:off x="1988134" y="1896155"/>
              <a:ext cx="3785925" cy="3741498"/>
            </a:xfrm>
            <a:prstGeom prst="rect">
              <a:avLst/>
            </a:prstGeom>
          </p:spPr>
        </p:pic>
        <p:sp>
          <p:nvSpPr>
            <p:cNvPr id="29" name="Rectangle 28"/>
            <p:cNvSpPr/>
            <p:nvPr/>
          </p:nvSpPr>
          <p:spPr>
            <a:xfrm rot="21411175">
              <a:off x="-217490" y="3336296"/>
              <a:ext cx="7945052" cy="678592"/>
            </a:xfrm>
            <a:prstGeom prst="rect">
              <a:avLst/>
            </a:prstGeom>
          </p:spPr>
          <p:txBody>
            <a:bodyPr wrap="square">
              <a:spAutoFit/>
            </a:bodyPr>
            <a:lstStyle/>
            <a:p>
              <a:pPr algn="ctr"/>
              <a:r>
                <a:rPr lang="en-US" sz="2800" b="1" dirty="0">
                  <a:solidFill>
                    <a:schemeClr val="bg1"/>
                  </a:solidFill>
                  <a:latin typeface="Arial"/>
                  <a:cs typeface="Arial"/>
                </a:rPr>
                <a:t>FAFSA.GOV</a:t>
              </a:r>
            </a:p>
          </p:txBody>
        </p:sp>
      </p:grpSp>
      <p:pic>
        <p:nvPicPr>
          <p:cNvPr id="13" name="Picture 12">
            <a:extLst>
              <a:ext uri="{FF2B5EF4-FFF2-40B4-BE49-F238E27FC236}">
                <a16:creationId xmlns:a16="http://schemas.microsoft.com/office/drawing/2014/main" id="{AE9938E4-2A70-9B41-A474-1D7C3A24BB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3894" y="2246002"/>
            <a:ext cx="2355387" cy="2365997"/>
          </a:xfrm>
          <a:prstGeom prst="rect">
            <a:avLst/>
          </a:prstGeom>
          <a:effectLst>
            <a:outerShdw blurRad="50800" dist="38100" dir="2700000" algn="tl" rotWithShape="0">
              <a:prstClr val="black">
                <a:alpha val="40000"/>
              </a:prstClr>
            </a:outerShdw>
          </a:effectLst>
        </p:spPr>
      </p:pic>
      <p:pic>
        <p:nvPicPr>
          <p:cNvPr id="14" name="Picture 13" descr="Screenshot of myStudentAid - the FAFSA mobile app.">
            <a:extLst>
              <a:ext uri="{FF2B5EF4-FFF2-40B4-BE49-F238E27FC236}">
                <a16:creationId xmlns:a16="http://schemas.microsoft.com/office/drawing/2014/main" id="{DD34F40D-EDEC-AD46-8262-C8AB80A93139}"/>
              </a:ext>
            </a:extLst>
          </p:cNvPr>
          <p:cNvPicPr>
            <a:picLocks noChangeAspect="1"/>
          </p:cNvPicPr>
          <p:nvPr/>
        </p:nvPicPr>
        <p:blipFill rotWithShape="1">
          <a:blip r:embed="rId10">
            <a:extLst>
              <a:ext uri="{28A0092B-C50C-407E-A947-70E740481C1C}">
                <a14:useLocalDpi xmlns:a14="http://schemas.microsoft.com/office/drawing/2010/main" val="0"/>
              </a:ext>
            </a:extLst>
          </a:blip>
          <a:srcRect b="33140"/>
          <a:stretch/>
        </p:blipFill>
        <p:spPr>
          <a:xfrm>
            <a:off x="5029200" y="1362437"/>
            <a:ext cx="2857500" cy="4133126"/>
          </a:xfrm>
          <a:prstGeom prst="rect">
            <a:avLst/>
          </a:prstGeom>
          <a:effectLst>
            <a:outerShdw blurRad="50800" dist="38100" dir="2700000" algn="tl" rotWithShape="0">
              <a:prstClr val="black">
                <a:alpha val="40000"/>
              </a:prstClr>
            </a:outerShdw>
          </a:effectLst>
        </p:spPr>
      </p:pic>
      <p:sp>
        <p:nvSpPr>
          <p:cNvPr id="15" name="Right Arrow 14">
            <a:extLst>
              <a:ext uri="{FF2B5EF4-FFF2-40B4-BE49-F238E27FC236}">
                <a16:creationId xmlns:a16="http://schemas.microsoft.com/office/drawing/2014/main" id="{7E12097B-4916-BC4E-8E00-8E73ACF32449}"/>
              </a:ext>
            </a:extLst>
          </p:cNvPr>
          <p:cNvSpPr/>
          <p:nvPr/>
        </p:nvSpPr>
        <p:spPr bwMode="auto">
          <a:xfrm>
            <a:off x="4090987" y="3094392"/>
            <a:ext cx="709613" cy="639408"/>
          </a:xfrm>
          <a:prstGeom prst="rightArrow">
            <a:avLst/>
          </a:prstGeom>
          <a:solidFill>
            <a:srgbClr val="CC2387"/>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8595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1000"/>
                            </p:stCondLst>
                            <p:childTnLst>
                              <p:par>
                                <p:cTn id="18" presetID="35" presetClass="path" presetSubtype="0" accel="50000" decel="50000" fill="hold" nodeType="afterEffect">
                                  <p:stCondLst>
                                    <p:cond delay="1000"/>
                                  </p:stCondLst>
                                  <p:childTnLst>
                                    <p:animMotion origin="layout" path="M 8.33333E-7 0 L -0.25 0 " pathEditMode="relative" rAng="0" ptsTypes="AA">
                                      <p:cBhvr>
                                        <p:cTn id="19" dur="750" fill="hold"/>
                                        <p:tgtEl>
                                          <p:spTgt spid="13"/>
                                        </p:tgtEl>
                                        <p:attrNameLst>
                                          <p:attrName>ppt_x</p:attrName>
                                          <p:attrName>ppt_y</p:attrName>
                                        </p:attrNameLst>
                                      </p:cBhvr>
                                      <p:rCtr x="-12500" y="0"/>
                                    </p:animMotion>
                                  </p:childTnLst>
                                </p:cTn>
                              </p:par>
                            </p:childTnLst>
                          </p:cTn>
                        </p:par>
                        <p:par>
                          <p:cTn id="20" fill="hold">
                            <p:stCondLst>
                              <p:cond delay="2750"/>
                            </p:stCondLst>
                            <p:childTnLst>
                              <p:par>
                                <p:cTn id="21" presetID="1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ppt_x</p:attrName>
                                        </p:attrNameLst>
                                      </p:cBhvr>
                                      <p:tavLst>
                                        <p:tav tm="0">
                                          <p:val>
                                            <p:strVal val="#ppt_x-#ppt_w*1.125000"/>
                                          </p:val>
                                        </p:tav>
                                        <p:tav tm="100000">
                                          <p:val>
                                            <p:strVal val="#ppt_x"/>
                                          </p:val>
                                        </p:tav>
                                      </p:tavLst>
                                    </p:anim>
                                    <p:animEffect transition="in" filter="wipe(right)">
                                      <p:cBhvr>
                                        <p:cTn id="24" dur="500"/>
                                        <p:tgtEl>
                                          <p:spTgt spid="15"/>
                                        </p:tgtEl>
                                      </p:cBhvr>
                                    </p:animEffect>
                                  </p:childTnLst>
                                </p:cTn>
                              </p:par>
                            </p:childTnLst>
                          </p:cTn>
                        </p:par>
                        <p:par>
                          <p:cTn id="25" fill="hold">
                            <p:stCondLst>
                              <p:cond delay="325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CAA">
      <a:dk1>
        <a:srgbClr val="000000"/>
      </a:dk1>
      <a:lt1>
        <a:srgbClr val="FFFFFF"/>
      </a:lt1>
      <a:dk2>
        <a:srgbClr val="000000"/>
      </a:dk2>
      <a:lt2>
        <a:srgbClr val="808080"/>
      </a:lt2>
      <a:accent1>
        <a:srgbClr val="2270B8"/>
      </a:accent1>
      <a:accent2>
        <a:srgbClr val="E4127B"/>
      </a:accent2>
      <a:accent3>
        <a:srgbClr val="8AB20F"/>
      </a:accent3>
      <a:accent4>
        <a:srgbClr val="FD8A0B"/>
      </a:accent4>
      <a:accent5>
        <a:srgbClr val="F2CF45"/>
      </a:accent5>
      <a:accent6>
        <a:srgbClr val="2D2D8A"/>
      </a:accent6>
      <a:hlink>
        <a:srgbClr val="009999"/>
      </a:hlink>
      <a:folHlink>
        <a:srgbClr val="231F2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CAA">
      <a:dk1>
        <a:srgbClr val="000000"/>
      </a:dk1>
      <a:lt1>
        <a:srgbClr val="FFFFFF"/>
      </a:lt1>
      <a:dk2>
        <a:srgbClr val="000000"/>
      </a:dk2>
      <a:lt2>
        <a:srgbClr val="808080"/>
      </a:lt2>
      <a:accent1>
        <a:srgbClr val="2270B8"/>
      </a:accent1>
      <a:accent2>
        <a:srgbClr val="E4127B"/>
      </a:accent2>
      <a:accent3>
        <a:srgbClr val="8AB20F"/>
      </a:accent3>
      <a:accent4>
        <a:srgbClr val="FD8A0B"/>
      </a:accent4>
      <a:accent5>
        <a:srgbClr val="F2CF45"/>
      </a:accent5>
      <a:accent6>
        <a:srgbClr val="2D2D8A"/>
      </a:accent6>
      <a:hlink>
        <a:srgbClr val="009999"/>
      </a:hlink>
      <a:folHlink>
        <a:srgbClr val="231F2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CAA">
      <a:dk1>
        <a:srgbClr val="000000"/>
      </a:dk1>
      <a:lt1>
        <a:srgbClr val="FFFFFF"/>
      </a:lt1>
      <a:dk2>
        <a:srgbClr val="000000"/>
      </a:dk2>
      <a:lt2>
        <a:srgbClr val="808080"/>
      </a:lt2>
      <a:accent1>
        <a:srgbClr val="2270B8"/>
      </a:accent1>
      <a:accent2>
        <a:srgbClr val="E4127B"/>
      </a:accent2>
      <a:accent3>
        <a:srgbClr val="8AB20F"/>
      </a:accent3>
      <a:accent4>
        <a:srgbClr val="FD8A0B"/>
      </a:accent4>
      <a:accent5>
        <a:srgbClr val="F2CF45"/>
      </a:accent5>
      <a:accent6>
        <a:srgbClr val="2D2D8A"/>
      </a:accent6>
      <a:hlink>
        <a:srgbClr val="009999"/>
      </a:hlink>
      <a:folHlink>
        <a:srgbClr val="231F2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CAA">
      <a:dk1>
        <a:srgbClr val="000000"/>
      </a:dk1>
      <a:lt1>
        <a:srgbClr val="FFFFFF"/>
      </a:lt1>
      <a:dk2>
        <a:srgbClr val="000000"/>
      </a:dk2>
      <a:lt2>
        <a:srgbClr val="808080"/>
      </a:lt2>
      <a:accent1>
        <a:srgbClr val="2270B8"/>
      </a:accent1>
      <a:accent2>
        <a:srgbClr val="E4127B"/>
      </a:accent2>
      <a:accent3>
        <a:srgbClr val="8AB20F"/>
      </a:accent3>
      <a:accent4>
        <a:srgbClr val="FD8A0B"/>
      </a:accent4>
      <a:accent5>
        <a:srgbClr val="F2CF45"/>
      </a:accent5>
      <a:accent6>
        <a:srgbClr val="2D2D8A"/>
      </a:accent6>
      <a:hlink>
        <a:srgbClr val="009999"/>
      </a:hlink>
      <a:folHlink>
        <a:srgbClr val="231F2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CAA">
      <a:dk1>
        <a:srgbClr val="000000"/>
      </a:dk1>
      <a:lt1>
        <a:srgbClr val="FFFFFF"/>
      </a:lt1>
      <a:dk2>
        <a:srgbClr val="000000"/>
      </a:dk2>
      <a:lt2>
        <a:srgbClr val="808080"/>
      </a:lt2>
      <a:accent1>
        <a:srgbClr val="2270B8"/>
      </a:accent1>
      <a:accent2>
        <a:srgbClr val="E4127B"/>
      </a:accent2>
      <a:accent3>
        <a:srgbClr val="8AB20F"/>
      </a:accent3>
      <a:accent4>
        <a:srgbClr val="FD8A0B"/>
      </a:accent4>
      <a:accent5>
        <a:srgbClr val="F2CF45"/>
      </a:accent5>
      <a:accent6>
        <a:srgbClr val="2D2D8A"/>
      </a:accent6>
      <a:hlink>
        <a:srgbClr val="009999"/>
      </a:hlink>
      <a:folHlink>
        <a:srgbClr val="231F2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CAA">
      <a:dk1>
        <a:srgbClr val="000000"/>
      </a:dk1>
      <a:lt1>
        <a:srgbClr val="FFFFFF"/>
      </a:lt1>
      <a:dk2>
        <a:srgbClr val="000000"/>
      </a:dk2>
      <a:lt2>
        <a:srgbClr val="808080"/>
      </a:lt2>
      <a:accent1>
        <a:srgbClr val="2270B8"/>
      </a:accent1>
      <a:accent2>
        <a:srgbClr val="E4127B"/>
      </a:accent2>
      <a:accent3>
        <a:srgbClr val="8AB20F"/>
      </a:accent3>
      <a:accent4>
        <a:srgbClr val="FD8A0B"/>
      </a:accent4>
      <a:accent5>
        <a:srgbClr val="F2CF45"/>
      </a:accent5>
      <a:accent6>
        <a:srgbClr val="2D2D8A"/>
      </a:accent6>
      <a:hlink>
        <a:srgbClr val="009999"/>
      </a:hlink>
      <a:folHlink>
        <a:srgbClr val="231F2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CAA">
      <a:dk1>
        <a:srgbClr val="000000"/>
      </a:dk1>
      <a:lt1>
        <a:srgbClr val="FFFFFF"/>
      </a:lt1>
      <a:dk2>
        <a:srgbClr val="000000"/>
      </a:dk2>
      <a:lt2>
        <a:srgbClr val="808080"/>
      </a:lt2>
      <a:accent1>
        <a:srgbClr val="2270B8"/>
      </a:accent1>
      <a:accent2>
        <a:srgbClr val="E4127B"/>
      </a:accent2>
      <a:accent3>
        <a:srgbClr val="8AB20F"/>
      </a:accent3>
      <a:accent4>
        <a:srgbClr val="FD8A0B"/>
      </a:accent4>
      <a:accent5>
        <a:srgbClr val="F2CF45"/>
      </a:accent5>
      <a:accent6>
        <a:srgbClr val="2D2D8A"/>
      </a:accent6>
      <a:hlink>
        <a:srgbClr val="009999"/>
      </a:hlink>
      <a:folHlink>
        <a:srgbClr val="231F2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CAA">
      <a:dk1>
        <a:srgbClr val="000000"/>
      </a:dk1>
      <a:lt1>
        <a:srgbClr val="FFFFFF"/>
      </a:lt1>
      <a:dk2>
        <a:srgbClr val="000000"/>
      </a:dk2>
      <a:lt2>
        <a:srgbClr val="808080"/>
      </a:lt2>
      <a:accent1>
        <a:srgbClr val="2270B8"/>
      </a:accent1>
      <a:accent2>
        <a:srgbClr val="E4127B"/>
      </a:accent2>
      <a:accent3>
        <a:srgbClr val="8AB20F"/>
      </a:accent3>
      <a:accent4>
        <a:srgbClr val="FD8A0B"/>
      </a:accent4>
      <a:accent5>
        <a:srgbClr val="F2CF45"/>
      </a:accent5>
      <a:accent6>
        <a:srgbClr val="2D2D8A"/>
      </a:accent6>
      <a:hlink>
        <a:srgbClr val="009999"/>
      </a:hlink>
      <a:folHlink>
        <a:srgbClr val="231F2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18022A23ECA14DB378EAD88B2DE0D8" ma:contentTypeVersion="15" ma:contentTypeDescription="Create a new document." ma:contentTypeScope="" ma:versionID="070409be68734d1dd98ce79a3b18be81">
  <xsd:schema xmlns:xsd="http://www.w3.org/2001/XMLSchema" xmlns:xs="http://www.w3.org/2001/XMLSchema" xmlns:p="http://schemas.microsoft.com/office/2006/metadata/properties" xmlns:ns1="http://schemas.microsoft.com/sharepoint/v3" xmlns:ns3="3dab74cc-4746-46b1-9f64-f363afa81b14" xmlns:ns4="95ebbfdf-835d-4256-af6a-6a958e465c5f" targetNamespace="http://schemas.microsoft.com/office/2006/metadata/properties" ma:root="true" ma:fieldsID="38e09788a0df0a1e80365d6d44e6cd53" ns1:_="" ns3:_="" ns4:_="">
    <xsd:import namespace="http://schemas.microsoft.com/sharepoint/v3"/>
    <xsd:import namespace="3dab74cc-4746-46b1-9f64-f363afa81b14"/>
    <xsd:import namespace="95ebbfdf-835d-4256-af6a-6a958e465c5f"/>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ab74cc-4746-46b1-9f64-f363afa81b1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ebbfdf-835d-4256-af6a-6a958e465c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CF9558-9B41-4643-8090-467208B6B54B}">
  <ds:schemaRefs>
    <ds:schemaRef ds:uri="http://schemas.microsoft.com/office/2006/documentManagement/types"/>
    <ds:schemaRef ds:uri="http://purl.org/dc/dcmitype/"/>
    <ds:schemaRef ds:uri="http://purl.org/dc/elements/1.1/"/>
    <ds:schemaRef ds:uri="http://schemas.openxmlformats.org/package/2006/metadata/core-properties"/>
    <ds:schemaRef ds:uri="http://schemas.microsoft.com/sharepoint/v3"/>
    <ds:schemaRef ds:uri="http://purl.org/dc/terms/"/>
    <ds:schemaRef ds:uri="95ebbfdf-835d-4256-af6a-6a958e465c5f"/>
    <ds:schemaRef ds:uri="3dab74cc-4746-46b1-9f64-f363afa81b14"/>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8C7324B-3F11-4E78-BE69-67E5ECC9EF71}">
  <ds:schemaRefs>
    <ds:schemaRef ds:uri="http://schemas.microsoft.com/sharepoint/v3/contenttype/forms"/>
  </ds:schemaRefs>
</ds:datastoreItem>
</file>

<file path=customXml/itemProps3.xml><?xml version="1.0" encoding="utf-8"?>
<ds:datastoreItem xmlns:ds="http://schemas.openxmlformats.org/officeDocument/2006/customXml" ds:itemID="{3D6F3C7D-B6AE-493A-931F-E64C2C67E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dab74cc-4746-46b1-9f64-f363afa81b14"/>
    <ds:schemaRef ds:uri="95ebbfdf-835d-4256-af6a-6a958e465c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51014</TotalTime>
  <Words>4322</Words>
  <Application>Microsoft Office PowerPoint</Application>
  <PresentationFormat>On-screen Show (4:3)</PresentationFormat>
  <Paragraphs>527</Paragraphs>
  <Slides>32</Slides>
  <Notes>32</Notes>
  <HiddenSlides>0</HiddenSlides>
  <MMClips>0</MMClips>
  <ScaleCrop>false</ScaleCrop>
  <HeadingPairs>
    <vt:vector size="6" baseType="variant">
      <vt:variant>
        <vt:lpstr>Fonts Used</vt:lpstr>
      </vt:variant>
      <vt:variant>
        <vt:i4>2</vt:i4>
      </vt:variant>
      <vt:variant>
        <vt:lpstr>Theme</vt:lpstr>
      </vt:variant>
      <vt:variant>
        <vt:i4>9</vt:i4>
      </vt:variant>
      <vt:variant>
        <vt:lpstr>Slide Titles</vt:lpstr>
      </vt:variant>
      <vt:variant>
        <vt:i4>32</vt:i4>
      </vt:variant>
    </vt:vector>
  </HeadingPairs>
  <TitlesOfParts>
    <vt:vector size="43" baseType="lpstr">
      <vt:lpstr>ＭＳ Ｐゴシック</vt:lpstr>
      <vt:lpstr>Arial</vt:lpstr>
      <vt:lpstr>1_Default Design</vt:lpstr>
      <vt:lpstr>2_Default Design</vt:lpstr>
      <vt:lpstr>3_Default Design</vt:lpstr>
      <vt:lpstr>4_Default Design</vt:lpstr>
      <vt:lpstr>5_Default Design</vt:lpstr>
      <vt:lpstr>6_Default Design</vt:lpstr>
      <vt:lpstr>7_Default Design</vt:lpstr>
      <vt:lpstr>9_Default Design</vt:lpstr>
      <vt:lpstr>10_Default Design</vt:lpstr>
      <vt:lpstr>Calculating the Price of College</vt:lpstr>
      <vt:lpstr>The Two Prices of College: Sticker Price</vt:lpstr>
      <vt:lpstr>The Two Prices of College: Net Price</vt:lpstr>
      <vt:lpstr>Calculating Net Price</vt:lpstr>
      <vt:lpstr>How Much is the Sticker Price?</vt:lpstr>
      <vt:lpstr>It includes:</vt:lpstr>
      <vt:lpstr>How can YOU REDUCE WHAT YOU PAY?</vt:lpstr>
      <vt:lpstr>FAFSA.GOV</vt:lpstr>
      <vt:lpstr>FAFSA.GOV Mobile App</vt:lpstr>
      <vt:lpstr>THESE STUDENTS COMPLETED THE fafsa</vt:lpstr>
      <vt:lpstr>THESE STUDENTS Didn’t COMPLETE THE fafsa</vt:lpstr>
      <vt:lpstr>The FAFSA Unlocks Federal and State Grants</vt:lpstr>
      <vt:lpstr>The FAFSA also unlocks money from colleges</vt:lpstr>
      <vt:lpstr>Calculating Net Price</vt:lpstr>
      <vt:lpstr>How do I know what I could get?</vt:lpstr>
      <vt:lpstr>Net Price Calculators:</vt:lpstr>
      <vt:lpstr>Every college offers one</vt:lpstr>
      <vt:lpstr>Let’s look at some examples</vt:lpstr>
      <vt:lpstr>Southwest Tech Net Price Calculator (1 of 2)</vt:lpstr>
      <vt:lpstr>Southwest Tech Net Price Calculator (2 of 2)</vt:lpstr>
      <vt:lpstr>Cardinal Stritch University Net Price Calculator (1 of 2)</vt:lpstr>
      <vt:lpstr>Cardinal Stritch University Net Price Calculator (2 of 2)</vt:lpstr>
      <vt:lpstr>NET PRICE REVIEW</vt:lpstr>
      <vt:lpstr>How can you pay the rest?</vt:lpstr>
      <vt:lpstr>FINDING SCHOLARSHIPS</vt:lpstr>
      <vt:lpstr>The FAFSA unlocks Federal work-study</vt:lpstr>
      <vt:lpstr>The FAFSA unlocks Federal Student loans</vt:lpstr>
      <vt:lpstr>Southwest Tech Calculation</vt:lpstr>
      <vt:lpstr>Cardinal Stritch Calculation</vt:lpstr>
      <vt:lpstr>Lots of money is available</vt:lpstr>
      <vt:lpstr>TAKE ACTION</vt:lpstr>
      <vt:lpstr>Thank you for attending</vt:lpstr>
    </vt:vector>
  </TitlesOfParts>
  <Company>Great Lakes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Great Lakes Higher Education Guaranty Corporation</dc:creator>
  <cp:lastModifiedBy>Sporie, Stacy</cp:lastModifiedBy>
  <cp:revision>2210</cp:revision>
  <cp:lastPrinted>2017-07-05T21:32:44Z</cp:lastPrinted>
  <dcterms:created xsi:type="dcterms:W3CDTF">2009-06-02T13:42:03Z</dcterms:created>
  <dcterms:modified xsi:type="dcterms:W3CDTF">2019-08-23T22:47:47Z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 Status">
    <vt:lpwstr>Published Version</vt:lpwstr>
  </property>
  <property fmtid="{D5CDD505-2E9C-101B-9397-08002B2CF9AE}" pid="3" name="ContentType">
    <vt:lpwstr>Document</vt:lpwstr>
  </property>
  <property fmtid="{D5CDD505-2E9C-101B-9397-08002B2CF9AE}" pid="4" name="Product">
    <vt:lpwstr>;#CAA - Financial Aid 101;#</vt:lpwstr>
  </property>
  <property fmtid="{D5CDD505-2E9C-101B-9397-08002B2CF9AE}" pid="5" name="Document Type">
    <vt:lpwstr>Design</vt:lpwstr>
  </property>
  <property fmtid="{D5CDD505-2E9C-101B-9397-08002B2CF9AE}" pid="6" name="Project Name">
    <vt:lpwstr/>
  </property>
  <property fmtid="{D5CDD505-2E9C-101B-9397-08002B2CF9AE}" pid="7" name="ContentTypeId">
    <vt:lpwstr>0x010100C518022A23ECA14DB378EAD88B2DE0D8</vt:lpwstr>
  </property>
</Properties>
</file>